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8" r:id="rId4"/>
    <p:sldId id="256" r:id="rId5"/>
    <p:sldId id="266" r:id="rId6"/>
    <p:sldId id="259" r:id="rId7"/>
    <p:sldId id="260" r:id="rId8"/>
    <p:sldId id="261" r:id="rId9"/>
    <p:sldId id="262" r:id="rId10"/>
    <p:sldId id="267" r:id="rId11"/>
    <p:sldId id="264" r:id="rId12"/>
    <p:sldId id="26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C7"/>
    <a:srgbClr val="333439"/>
    <a:srgbClr val="FFE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8"/>
    <p:restoredTop sz="94622"/>
  </p:normalViewPr>
  <p:slideViewPr>
    <p:cSldViewPr snapToGrid="0" snapToObjects="1">
      <p:cViewPr varScale="1">
        <p:scale>
          <a:sx n="100" d="100"/>
          <a:sy n="100" d="100"/>
        </p:scale>
        <p:origin x="1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C2D5-32CC-8A47-8E02-14D360613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51B60-6EA6-E34F-890E-F4F59D291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24736-80E6-7F4D-9D0E-F623F43C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37593-3429-5243-8AE4-5EF2DCBA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1C34A-116D-FD45-B762-A0640D51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965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AA80-AF43-2B43-8AA1-19C3A9AD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1780C-A691-4A47-9F52-ED2B47CB8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11066-1316-F84C-9E1C-926175B4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7F317-7EDF-3F41-B78C-ADA1B60C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78E63-4B64-5F4A-9B69-4C188E95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45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E16DB-65B0-3C4F-9CB3-52D06C225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C236-AF03-CD45-A930-900CD6A82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1A1E9-73DE-6541-A1EE-4EDF9789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90AD0-2723-3940-8500-7D368499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9B99C-7C08-9E4B-8035-E9F310E6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7362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A70A-B366-AC4B-9F66-FF168CFA8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C10CC-F7AD-E749-B6DF-3C6365FF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2C922-F6C3-1240-A8A5-E8B3B9BA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AF839-57CF-D84A-A5E1-DDCA9F3B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6DAA-B1B5-0343-8120-1B5DB33B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7162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B684-1FB6-7340-8537-229B9428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C7EE-90D5-4843-AA46-3E1109E4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B4319-304F-C446-9DA3-7E12A6AD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C8E1-E7C2-5E4C-887F-38A58DF9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8A33B-CA62-EE4B-B9E2-97D395C2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268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1388-7028-F147-A63A-26CD66A4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632FB-A1DD-BD4A-B428-58D651F3A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97810-DBFE-794D-BD51-C58F4955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125BA-00BB-7A40-A5E7-0D6521A3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BF276-7C0C-344D-851A-9CFC7483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1642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2AFB-3CFE-8A4E-A151-719B144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58A4E-EE7D-C249-AFA6-DD6D34C62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5A604-C991-7845-BD65-702371F76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54862-8352-1343-AE0B-34E30DAD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CA45A-2BDD-584E-992B-D8502CBE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A34AE-4309-E24B-A4F6-8D05615B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7149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CC85-DD88-F74A-B234-6D736494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0AA0A-C235-C547-A924-F3ADCD164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ACD9B-C79D-B642-89FC-490998D70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A6011-418D-7845-B474-6C486526D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A56A5-0658-AF49-BE13-0F23FA35A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9E9D9-7828-0344-9898-8C81CAC9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082EE-BF18-D445-B8DC-7E2DBA8E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181EB-38AC-C24E-A65F-BBC16883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0130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A2F9-5ADE-BD40-A3E8-93DC98A8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0E080-9EB1-5048-8131-E8E3ABD3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31307-A2B2-0244-92D5-CCAF85FC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6011D-FF31-AE43-A2C1-A01B968A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028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CE91E-78E2-D246-9139-119D59FF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7718B-75D6-AD40-B6B8-D8AFBBA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61670-0BA9-094D-9191-71E6A833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387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CAB1-B29E-4F42-B92F-C4184DC9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8623-082C-494B-A1D9-913D34C36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C7186-55A3-C542-9536-7032B83F1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05F90-A8CF-134F-9B8D-E7EADCB2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2F619-1315-594F-AB10-CD55B588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BD1CF-1D57-8E48-B94C-06220F7F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70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3058-EC8C-3849-A873-646C475F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11E0-3231-BA41-A2B6-B3E4BDD0A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9EB89-93C7-AB4F-B86C-052D4788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C2C0-5DA7-4B4C-A308-D62830BD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250C1-08EE-C74A-B4A9-14381318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3152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C648-4F93-AF4C-B6BB-1C175B8C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A6F58-079D-814B-8C23-097DF7113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04CFE-9D65-3A44-ADDA-462647B8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758FA-C987-4745-96AB-CD03C7CE4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C6689-D99E-0744-91A7-48DB7629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8EE0F-0DD0-1B4D-BBC7-25FFE998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313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3F63-E5DD-D940-87B4-CA2EC56A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B9B5F-8B8A-BC41-BC4F-DDCF26675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63ED7-570A-C346-8FD2-FBD31CD9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32F4-B2CF-DC4A-AE45-B2037867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526D4-391A-7645-A7C9-932C107C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1953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1B148-7444-BC4F-A864-211CDFA1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F15CB-B0A1-3243-A66A-38070F21F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A9196-C4FE-AE4B-81F8-8313F7A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0CF38-D089-A545-8E24-48B356EC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A0A8-BF6F-2D46-AFDA-41D612A9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598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B7AF-2AD4-D446-B3E2-CE7628BB5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F5E28-57CA-A84B-BB13-EA54E57CB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58BE0-100C-AE4D-8A61-E0E9AD83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48B7B-DA38-8D42-AFA6-EB5CC87A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D9759-AFF4-1242-9010-4DB170CA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424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44B8-BEB3-FD4F-8C9E-26413B28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8F94-56B1-4448-889F-881596C2F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7D7B-838C-BC44-B788-AFBB4C52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F43E8-A2BD-5948-80E2-52B9E923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034C9-A1A0-B746-983E-D687462C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473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24F4-605B-B447-BFF0-9773FC32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AD1B-C54C-E148-A1F3-6373EADE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4976-0BE7-7A43-8003-BDF3E01D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F649-C474-0349-85E0-56D568C9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E1F2-C3AD-E94F-BC6F-7DA124F5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526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739E-C1C0-964F-8E05-22D9AFE5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F0EC1-1C57-8144-BE8F-4BE06C936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2D6BF-AC18-B947-9E38-2CC2FBA21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1DB14-2719-224C-9841-6E911E63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97D3D-9BA4-3F4D-AC39-4B46804B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A408B-9C77-BF4C-8181-10EEDE97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23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8C24-ABB4-1041-9CE5-99C3967B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D13D7-413C-4A49-A586-C2153DCA5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54ED3-5779-054F-918A-9D7989EFC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8B396-A803-2049-8E52-A8F84F27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6AB7E-7839-FE4F-8FC3-E8C6C6C52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9F0C9-E05D-C54C-9959-AA3D09D4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48D87-4285-8C4A-98B7-6741F585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E809A-1D01-184C-943E-C8C78EF5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391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1D77-8908-0741-9FF5-2E8AF7B7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8DF13-E4ED-0943-8B5D-0307AD5E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2E6A9-1077-2C43-ADBE-4B5790AE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F08E1-CD6B-4B46-99F1-7C1CC03D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920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5BF67-3747-1242-8F87-80E953A0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B0C8D-0F29-E741-8E7C-480E186A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3E46A-B83C-484D-9F10-3DC1D5D9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64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58C6-91B5-1A4D-B8C8-C430E07E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F461B-3455-5C43-8CEE-5AB83D38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0DB3B-2829-6A41-BF4E-6B7A6CC2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1BCEC-5714-FA43-917E-EE58C0D9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382ED-4DC2-8242-B4AA-BB754851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38845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8E52-D4A0-704D-BF97-A95BE1E9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D7222-5C4E-B24F-990B-601067D8D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1653-F01B-494D-BAFA-12A962323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49FE0-528F-0544-8F84-FA5696E4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3ACC8-91D5-FA44-B92C-AAE10B8B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B7324-1A8C-4244-815F-B831C563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293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7D06-086A-6046-9551-3BBAEF90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66B4E-AA6F-0A49-BC4F-BCC267ECC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2D4ED-9FAE-EB4C-9D8E-AA828EA7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28611-4625-D841-BF13-1DED558D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7D9DD-4DB0-524D-B1B2-0ABA81C1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C925B-3378-594C-9E34-1921B776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5154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A1EE-0484-F74D-AACA-43FCEB5D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130A1-D8CF-5A4F-8185-E4669B065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6080-A620-1645-BFB2-3EBCD43B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CE14E-6109-F545-8D70-FB8F3168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A575-62AE-644C-B283-2FE0743E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368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2856E-8D76-B845-BCEA-3526B6541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79960-C522-6E42-BAC4-964581580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2A8B3-48F6-BA4A-988C-A9945B47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F2E8F-7439-0C45-9312-36B8C6CC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1DFDA-0BA6-2C4D-9A1D-B2BA36D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4514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4FE6-8822-D142-81B0-44DA6F1D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0A27F-3744-754F-B8AE-80E156408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54D25-F83B-AB49-A6FA-8AB17F12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CC78F-B567-CC42-83DB-0D9377E9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E0353-BA77-D04B-AE77-51E8EB16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FE1A-94EC-9945-B3B5-A2580B54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621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3460-F35F-9A4F-ADAB-2D26CE49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29DE7-F6C2-0E42-BF29-DF76899A4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FCFA2-B941-B949-ACD2-81445AA02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34306-8DE8-7344-981D-476D78006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4A722-75AF-5242-A904-D4102F165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A26BF-06B9-4C41-81E9-746872F4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80458-3596-8846-9D8D-6A63D54E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979EC-007A-074D-8DF0-8857054C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4375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5A37-BCFF-A345-8FFC-E7AD0826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6DA56-25A2-F249-A58A-C935F544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65DA3-C2AA-6344-9A9A-D42CDC92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FB963-AA8F-4541-AA30-0DC23C0C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386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79C43-F912-1F4D-B0F0-4EDE88D1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96D3D-FF87-BB42-9EDF-5054323A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2692D-3F37-E742-B480-7A447D7A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6475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7FA7-710D-5A4A-BDA5-F0571B9F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95D5D-64F2-3E4E-808D-1527B3778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2EBE2-B4B7-3F48-ABC0-3170A4570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01E4C-E7AF-234D-A7A5-13F8620A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768C7-790A-DF49-9502-B904A552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E1BA5-FA5B-CB48-B842-0EC12C5D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911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937A-24B4-8D4C-A61C-D2F86ADA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363E7-E9CC-6649-8FE1-284C6012D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A884B-2A85-9E46-8A0E-DEAB58D6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7286E-D26A-E747-8515-532A89B5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7AA7A-29CB-5A45-9AF5-3C920B23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77F7F-A746-3F46-92D5-C7C9548C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9338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CEA0F-7900-5C48-A327-EB821F13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63B09-EB0D-0B42-A0C3-E583CA286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28310-EB21-D34B-A839-C226A0DCB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9912-AFAB-1F4D-A805-61A9BE24277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C2ADC-0F92-7445-8177-E923669C6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B1C70-27DA-9644-A5BD-66AC80233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9C621-D3A7-524B-AA85-16256DBFE5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outdoor, street, side, yellow&#10;&#10;Description automatically generated">
            <a:extLst>
              <a:ext uri="{FF2B5EF4-FFF2-40B4-BE49-F238E27FC236}">
                <a16:creationId xmlns:a16="http://schemas.microsoft.com/office/drawing/2014/main" id="{FE66D0DD-4C2B-9347-BA27-7368B33A12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9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22159-6F34-2249-8F5D-B9F17DE0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771BF-7B63-EE47-9023-163DC8C4D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68D81-9257-734A-BB04-83683A361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AF89-71AD-6D4C-BDA1-1D27015E1300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094D0-DC0B-A243-85CE-C1197A8D8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3B3D-59D5-2F46-87D6-274E963F9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6CAC-C6B3-824A-887F-8DD872C53BD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outdoor, sky, air, black&#10;&#10;Description automatically generated">
            <a:extLst>
              <a:ext uri="{FF2B5EF4-FFF2-40B4-BE49-F238E27FC236}">
                <a16:creationId xmlns:a16="http://schemas.microsoft.com/office/drawing/2014/main" id="{B2D780D8-5C8D-494A-B2B9-63EC0577623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6B1E3-7FD8-0A45-A906-B5C6CE24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A41AE-B351-9040-BC73-19362B566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18689-6E5B-C545-A8EB-BB3039B2D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F5B49-C4F3-0648-B2AB-BC9DB35246DA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6E9DB-84CE-3743-AB06-69F91EB2C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060F7-2499-BE4E-934A-47F78FE7C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548E-2300-3348-9553-5CA09A5084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night sky&#10;&#10;Description automatically generated">
            <a:extLst>
              <a:ext uri="{FF2B5EF4-FFF2-40B4-BE49-F238E27FC236}">
                <a16:creationId xmlns:a16="http://schemas.microsoft.com/office/drawing/2014/main" id="{AD4D7C14-4CFA-CD45-874A-1EF0F1D5417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F9840E-BF76-2F41-B02B-377AF9D65D0C}"/>
              </a:ext>
            </a:extLst>
          </p:cNvPr>
          <p:cNvSpPr txBox="1"/>
          <p:nvPr/>
        </p:nvSpPr>
        <p:spPr>
          <a:xfrm>
            <a:off x="564629" y="589761"/>
            <a:ext cx="11062741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And many were gathered together, so that there was no more room, not even at the door. And he was preaching the word to them. And they came, </a:t>
            </a:r>
            <a:b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bringing to him a paralytic carried by four </a:t>
            </a:r>
            <a:b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men. And when they could not get near </a:t>
            </a:r>
            <a:b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him because of the crowd, they removed </a:t>
            </a:r>
            <a:b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the roof above him, and when they had made </a:t>
            </a:r>
            <a:b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an opening, they let down the bed on which </a:t>
            </a:r>
            <a:b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the paralytic lay. And when Jesus saw their </a:t>
            </a:r>
            <a:b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faith, he said to the paralytic, “Son, your </a:t>
            </a:r>
            <a:b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US" sz="32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sins are forgiven.”</a:t>
            </a:r>
          </a:p>
          <a:p>
            <a:pPr algn="r">
              <a:spcAft>
                <a:spcPts val="1800"/>
              </a:spcAft>
            </a:pPr>
            <a:r>
              <a:rPr lang="en-US" sz="26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Mark 2:2-5, ESV</a:t>
            </a:r>
          </a:p>
        </p:txBody>
      </p:sp>
    </p:spTree>
    <p:extLst>
      <p:ext uri="{BB962C8B-B14F-4D97-AF65-F5344CB8AC3E}">
        <p14:creationId xmlns:p14="http://schemas.microsoft.com/office/powerpoint/2010/main" val="87982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1529E-A319-71DA-E21F-D68F83F20E08}"/>
              </a:ext>
            </a:extLst>
          </p:cNvPr>
          <p:cNvSpPr txBox="1"/>
          <p:nvPr/>
        </p:nvSpPr>
        <p:spPr>
          <a:xfrm>
            <a:off x="466725" y="2068857"/>
            <a:ext cx="11258549" cy="1569660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“And when he had come to Jerusalem, he attempted to join the disciples. And they were all afraid of him, for they did not believe that he was a disciple…”</a:t>
            </a:r>
            <a:endParaRPr lang="en-US" sz="28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2024D-5E9B-76D6-8945-411EA1D9B10A}"/>
              </a:ext>
            </a:extLst>
          </p:cNvPr>
          <p:cNvSpPr txBox="1"/>
          <p:nvPr/>
        </p:nvSpPr>
        <p:spPr>
          <a:xfrm>
            <a:off x="466724" y="3850032"/>
            <a:ext cx="11258550" cy="584775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“But Barnabas took him and brought him…”</a:t>
            </a:r>
            <a:endParaRPr lang="en-US" sz="28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88B2E-BD79-F15B-D15E-DA5EE153F44B}"/>
              </a:ext>
            </a:extLst>
          </p:cNvPr>
          <p:cNvSpPr txBox="1"/>
          <p:nvPr/>
        </p:nvSpPr>
        <p:spPr>
          <a:xfrm>
            <a:off x="466724" y="4646322"/>
            <a:ext cx="11258550" cy="584775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“So he went in and out among them at Jerusalem…”</a:t>
            </a:r>
            <a:endParaRPr lang="en-US" sz="28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B948C-896F-D6D7-6C21-51CAB036FB95}"/>
              </a:ext>
            </a:extLst>
          </p:cNvPr>
          <p:cNvSpPr txBox="1"/>
          <p:nvPr/>
        </p:nvSpPr>
        <p:spPr>
          <a:xfrm>
            <a:off x="466724" y="5566366"/>
            <a:ext cx="112585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>
                    <a:lumMod val="85000"/>
                    <a:alpha val="77309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Acts 9:26-28</a:t>
            </a:r>
            <a:endParaRPr lang="en-US" sz="2400" i="1" cap="small" spc="200" dirty="0">
              <a:solidFill>
                <a:schemeClr val="bg1">
                  <a:lumMod val="85000"/>
                  <a:alpha val="77309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97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84310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624DA-F76A-E84D-B179-47520FF21EE6}"/>
              </a:ext>
            </a:extLst>
          </p:cNvPr>
          <p:cNvSpPr txBox="1"/>
          <p:nvPr/>
        </p:nvSpPr>
        <p:spPr>
          <a:xfrm>
            <a:off x="389744" y="401666"/>
            <a:ext cx="1106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i="1" spc="100" dirty="0">
                <a:solidFill>
                  <a:srgbClr val="FFF4C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Forgiveness…</a:t>
            </a:r>
            <a:endParaRPr lang="en-US" i="1" spc="100" dirty="0">
              <a:solidFill>
                <a:srgbClr val="FFF4C7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F1B7B-52C2-8D45-A298-480D9172DD7F}"/>
              </a:ext>
            </a:extLst>
          </p:cNvPr>
          <p:cNvSpPr txBox="1"/>
          <p:nvPr/>
        </p:nvSpPr>
        <p:spPr>
          <a:xfrm>
            <a:off x="739514" y="921698"/>
            <a:ext cx="2498986" cy="769441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Justifies</a:t>
            </a:r>
            <a:endParaRPr lang="en-US" sz="4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9840E-BF76-2F41-B02B-377AF9D65D0C}"/>
              </a:ext>
            </a:extLst>
          </p:cNvPr>
          <p:cNvSpPr txBox="1"/>
          <p:nvPr/>
        </p:nvSpPr>
        <p:spPr>
          <a:xfrm>
            <a:off x="564628" y="2273309"/>
            <a:ext cx="1106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Jesus doesn’t say: “Your sins weren’t a big deal.”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5801-EC50-1245-AFCB-933D7257F86F}"/>
              </a:ext>
            </a:extLst>
          </p:cNvPr>
          <p:cNvSpPr txBox="1"/>
          <p:nvPr/>
        </p:nvSpPr>
        <p:spPr>
          <a:xfrm>
            <a:off x="1306287" y="2901062"/>
            <a:ext cx="1032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The sins of the past were still wrong.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DAC91-9B26-4047-8EFA-86B8D45CC993}"/>
              </a:ext>
            </a:extLst>
          </p:cNvPr>
          <p:cNvSpPr txBox="1"/>
          <p:nvPr/>
        </p:nvSpPr>
        <p:spPr>
          <a:xfrm>
            <a:off x="1306286" y="3528815"/>
            <a:ext cx="1032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Jesus gives release from their current power.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12AF3-5A05-0240-BDDC-12D3FE5834A4}"/>
              </a:ext>
            </a:extLst>
          </p:cNvPr>
          <p:cNvSpPr txBox="1"/>
          <p:nvPr/>
        </p:nvSpPr>
        <p:spPr>
          <a:xfrm>
            <a:off x="564626" y="4634421"/>
            <a:ext cx="1106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“Cheap grace” offers an excuse (cf. Rom. 6:1)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86076-28DC-D843-9518-F300841392EF}"/>
              </a:ext>
            </a:extLst>
          </p:cNvPr>
          <p:cNvSpPr txBox="1"/>
          <p:nvPr/>
        </p:nvSpPr>
        <p:spPr>
          <a:xfrm>
            <a:off x="1306285" y="5267385"/>
            <a:ext cx="1032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God’s grace offers forgiveness.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8954-089D-9544-B35D-20A5B5EF49AA}"/>
              </a:ext>
            </a:extLst>
          </p:cNvPr>
          <p:cNvSpPr txBox="1"/>
          <p:nvPr/>
        </p:nvSpPr>
        <p:spPr>
          <a:xfrm>
            <a:off x="3306344" y="1229258"/>
            <a:ext cx="4027144" cy="461665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The person; not the sin.</a:t>
            </a:r>
            <a:endParaRPr lang="en-US" sz="2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13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624DA-F76A-E84D-B179-47520FF21EE6}"/>
              </a:ext>
            </a:extLst>
          </p:cNvPr>
          <p:cNvSpPr txBox="1"/>
          <p:nvPr/>
        </p:nvSpPr>
        <p:spPr>
          <a:xfrm>
            <a:off x="389744" y="401666"/>
            <a:ext cx="1106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i="1" spc="100" dirty="0">
                <a:solidFill>
                  <a:srgbClr val="FFF4C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Forgiveness…</a:t>
            </a:r>
            <a:endParaRPr lang="en-US" i="1" spc="100" dirty="0">
              <a:solidFill>
                <a:srgbClr val="FFF4C7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9840E-BF76-2F41-B02B-377AF9D65D0C}"/>
              </a:ext>
            </a:extLst>
          </p:cNvPr>
          <p:cNvSpPr txBox="1"/>
          <p:nvPr/>
        </p:nvSpPr>
        <p:spPr>
          <a:xfrm>
            <a:off x="564628" y="2273309"/>
            <a:ext cx="1106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Jesus released him from his sins and from sin’s captivity.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5801-EC50-1245-AFCB-933D7257F86F}"/>
              </a:ext>
            </a:extLst>
          </p:cNvPr>
          <p:cNvSpPr txBox="1"/>
          <p:nvPr/>
        </p:nvSpPr>
        <p:spPr>
          <a:xfrm>
            <a:off x="564626" y="4061472"/>
            <a:ext cx="1106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For us: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DAC91-9B26-4047-8EFA-86B8D45CC993}"/>
              </a:ext>
            </a:extLst>
          </p:cNvPr>
          <p:cNvSpPr txBox="1"/>
          <p:nvPr/>
        </p:nvSpPr>
        <p:spPr>
          <a:xfrm>
            <a:off x="1208314" y="4679419"/>
            <a:ext cx="994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The offender is released from all guilt.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E8BF0-AE16-D14E-AE60-864F50E2AF0F}"/>
              </a:ext>
            </a:extLst>
          </p:cNvPr>
          <p:cNvSpPr txBox="1"/>
          <p:nvPr/>
        </p:nvSpPr>
        <p:spPr>
          <a:xfrm>
            <a:off x="1216387" y="2891256"/>
            <a:ext cx="1041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It is “The year of the Lord’s favor” (Lk. 4:19)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6A0D3-BA06-984E-A20D-CAB8F85D2BE0}"/>
              </a:ext>
            </a:extLst>
          </p:cNvPr>
          <p:cNvSpPr txBox="1"/>
          <p:nvPr/>
        </p:nvSpPr>
        <p:spPr>
          <a:xfrm>
            <a:off x="1208313" y="5297366"/>
            <a:ext cx="994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The offended is released from all grudges.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4E25E-ECD1-0040-98F0-F520A070215D}"/>
              </a:ext>
            </a:extLst>
          </p:cNvPr>
          <p:cNvSpPr txBox="1"/>
          <p:nvPr/>
        </p:nvSpPr>
        <p:spPr>
          <a:xfrm>
            <a:off x="739514" y="921698"/>
            <a:ext cx="2498986" cy="769441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Releases</a:t>
            </a:r>
            <a:endParaRPr lang="en-US" sz="4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08C08-8156-C14A-9D8E-7960983F2BE8}"/>
              </a:ext>
            </a:extLst>
          </p:cNvPr>
          <p:cNvSpPr txBox="1"/>
          <p:nvPr/>
        </p:nvSpPr>
        <p:spPr>
          <a:xfrm>
            <a:off x="3306344" y="1229258"/>
            <a:ext cx="2271496" cy="461665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 two ways.</a:t>
            </a:r>
            <a:endParaRPr lang="en-US" sz="2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27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624DA-F76A-E84D-B179-47520FF21EE6}"/>
              </a:ext>
            </a:extLst>
          </p:cNvPr>
          <p:cNvSpPr txBox="1"/>
          <p:nvPr/>
        </p:nvSpPr>
        <p:spPr>
          <a:xfrm>
            <a:off x="389744" y="401666"/>
            <a:ext cx="1106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i="1" spc="100" dirty="0">
                <a:solidFill>
                  <a:srgbClr val="FFF4C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Forgiveness…</a:t>
            </a:r>
            <a:endParaRPr lang="en-US" i="1" spc="100" dirty="0">
              <a:solidFill>
                <a:srgbClr val="FFF4C7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9840E-BF76-2F41-B02B-377AF9D65D0C}"/>
              </a:ext>
            </a:extLst>
          </p:cNvPr>
          <p:cNvSpPr txBox="1"/>
          <p:nvPr/>
        </p:nvSpPr>
        <p:spPr>
          <a:xfrm>
            <a:off x="564628" y="2273309"/>
            <a:ext cx="1106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Jesus’ priority: Help someone who needs him.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5801-EC50-1245-AFCB-933D7257F86F}"/>
              </a:ext>
            </a:extLst>
          </p:cNvPr>
          <p:cNvSpPr txBox="1"/>
          <p:nvPr/>
        </p:nvSpPr>
        <p:spPr>
          <a:xfrm>
            <a:off x="564626" y="4453360"/>
            <a:ext cx="1106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For us: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DAC91-9B26-4047-8EFA-86B8D45CC993}"/>
              </a:ext>
            </a:extLst>
          </p:cNvPr>
          <p:cNvSpPr txBox="1"/>
          <p:nvPr/>
        </p:nvSpPr>
        <p:spPr>
          <a:xfrm>
            <a:off x="1278622" y="5046813"/>
            <a:ext cx="987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Forgiveness forfeits the moral high ground.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E8BF0-AE16-D14E-AE60-864F50E2AF0F}"/>
              </a:ext>
            </a:extLst>
          </p:cNvPr>
          <p:cNvSpPr txBox="1"/>
          <p:nvPr/>
        </p:nvSpPr>
        <p:spPr>
          <a:xfrm>
            <a:off x="1289957" y="2866497"/>
            <a:ext cx="1033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Result: he shames the scribes (Mk. 2:6-7).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6A0D3-BA06-984E-A20D-CAB8F85D2BE0}"/>
              </a:ext>
            </a:extLst>
          </p:cNvPr>
          <p:cNvSpPr txBox="1"/>
          <p:nvPr/>
        </p:nvSpPr>
        <p:spPr>
          <a:xfrm>
            <a:off x="1278621" y="5640267"/>
            <a:ext cx="987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Don’t win against someone; win someone.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1A7E02-5404-5641-ABDF-FA6AD40413E4}"/>
              </a:ext>
            </a:extLst>
          </p:cNvPr>
          <p:cNvSpPr txBox="1"/>
          <p:nvPr/>
        </p:nvSpPr>
        <p:spPr>
          <a:xfrm>
            <a:off x="1278621" y="3459685"/>
            <a:ext cx="1033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Purpose: he heals &amp; forgives a needy man.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08238-2754-8C4C-89F5-4D57FCAE6EA8}"/>
              </a:ext>
            </a:extLst>
          </p:cNvPr>
          <p:cNvSpPr txBox="1"/>
          <p:nvPr/>
        </p:nvSpPr>
        <p:spPr>
          <a:xfrm>
            <a:off x="739514" y="921698"/>
            <a:ext cx="3228982" cy="769441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Reconciles</a:t>
            </a:r>
            <a:endParaRPr lang="en-US" sz="4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9C486-3A6F-2F41-A881-CA0FB5DBC294}"/>
              </a:ext>
            </a:extLst>
          </p:cNvPr>
          <p:cNvSpPr txBox="1"/>
          <p:nvPr/>
        </p:nvSpPr>
        <p:spPr>
          <a:xfrm>
            <a:off x="4074440" y="1229258"/>
            <a:ext cx="3972280" cy="461665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Rather than vindicates.</a:t>
            </a:r>
            <a:endParaRPr lang="en-US" sz="2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64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F9840E-BF76-2F41-B02B-377AF9D65D0C}"/>
              </a:ext>
            </a:extLst>
          </p:cNvPr>
          <p:cNvSpPr txBox="1"/>
          <p:nvPr/>
        </p:nvSpPr>
        <p:spPr>
          <a:xfrm>
            <a:off x="652069" y="1982650"/>
            <a:ext cx="1088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Speak words of forgiveness to others.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E8BF0-AE16-D14E-AE60-864F50E2AF0F}"/>
              </a:ext>
            </a:extLst>
          </p:cNvPr>
          <p:cNvSpPr txBox="1"/>
          <p:nvPr/>
        </p:nvSpPr>
        <p:spPr>
          <a:xfrm>
            <a:off x="1338944" y="2596384"/>
            <a:ext cx="1028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“I’m sorry.” —&gt; “It’s okay.”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CE189-3A3E-1E4B-A311-A9A2AA1168E6}"/>
              </a:ext>
            </a:extLst>
          </p:cNvPr>
          <p:cNvSpPr txBox="1"/>
          <p:nvPr/>
        </p:nvSpPr>
        <p:spPr>
          <a:xfrm>
            <a:off x="1338944" y="2604452"/>
            <a:ext cx="1028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“I’m sorry.” —&gt; </a:t>
            </a:r>
            <a:r>
              <a:rPr lang="en-US" sz="2800" strike="sngStrike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“It’s okay.”</a:t>
            </a:r>
            <a:endParaRPr lang="en-US" sz="2400" strike="sngStrike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BA11F-2B4C-6A46-9028-3A6D74DCB5E2}"/>
              </a:ext>
            </a:extLst>
          </p:cNvPr>
          <p:cNvSpPr txBox="1"/>
          <p:nvPr/>
        </p:nvSpPr>
        <p:spPr>
          <a:xfrm>
            <a:off x="8817428" y="1982650"/>
            <a:ext cx="2722496" cy="1569660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Christians forgive others</a:t>
            </a:r>
            <a:endParaRPr lang="en-US" sz="28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26622A-00DA-054E-886F-4FEE16228DB4}"/>
              </a:ext>
            </a:extLst>
          </p:cNvPr>
          <p:cNvSpPr txBox="1"/>
          <p:nvPr/>
        </p:nvSpPr>
        <p:spPr>
          <a:xfrm>
            <a:off x="8817427" y="1982650"/>
            <a:ext cx="2722495" cy="3046988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Christians forgive others  </a:t>
            </a:r>
            <a:b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just as </a:t>
            </a:r>
            <a:b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Jesus</a:t>
            </a:r>
            <a:b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does.</a:t>
            </a:r>
            <a:endParaRPr lang="en-US" sz="28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EB0FA-E976-434C-9607-40E61F90A787}"/>
              </a:ext>
            </a:extLst>
          </p:cNvPr>
          <p:cNvSpPr txBox="1"/>
          <p:nvPr/>
        </p:nvSpPr>
        <p:spPr>
          <a:xfrm>
            <a:off x="389744" y="401666"/>
            <a:ext cx="1106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i="1" spc="100" dirty="0">
                <a:solidFill>
                  <a:srgbClr val="FFF4C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Forgiveness…</a:t>
            </a:r>
            <a:endParaRPr lang="en-US" i="1" spc="100" dirty="0">
              <a:solidFill>
                <a:srgbClr val="FFF4C7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D497E7-1DF9-0E44-80C8-F7E599F4E916}"/>
              </a:ext>
            </a:extLst>
          </p:cNvPr>
          <p:cNvSpPr txBox="1"/>
          <p:nvPr/>
        </p:nvSpPr>
        <p:spPr>
          <a:xfrm>
            <a:off x="739514" y="921698"/>
            <a:ext cx="1528198" cy="769441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Acts</a:t>
            </a:r>
            <a:endParaRPr lang="en-US" sz="4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47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6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F9840E-BF76-2F41-B02B-377AF9D65D0C}"/>
              </a:ext>
            </a:extLst>
          </p:cNvPr>
          <p:cNvSpPr txBox="1"/>
          <p:nvPr/>
        </p:nvSpPr>
        <p:spPr>
          <a:xfrm>
            <a:off x="652069" y="1982650"/>
            <a:ext cx="1088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Speak words of forgiveness to others.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E8BF0-AE16-D14E-AE60-864F50E2AF0F}"/>
              </a:ext>
            </a:extLst>
          </p:cNvPr>
          <p:cNvSpPr txBox="1"/>
          <p:nvPr/>
        </p:nvSpPr>
        <p:spPr>
          <a:xfrm>
            <a:off x="1338944" y="2596384"/>
            <a:ext cx="1028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“I’m sorry.” —&gt; “I forgive you.”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FEA0C-758D-204E-99ED-C2DA670F6C32}"/>
              </a:ext>
            </a:extLst>
          </p:cNvPr>
          <p:cNvSpPr txBox="1"/>
          <p:nvPr/>
        </p:nvSpPr>
        <p:spPr>
          <a:xfrm>
            <a:off x="652068" y="3429000"/>
            <a:ext cx="1088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Express gratitude for God’s forgiveness.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B1F9F-DFDB-4348-B6EF-21A1EF5A0679}"/>
              </a:ext>
            </a:extLst>
          </p:cNvPr>
          <p:cNvSpPr txBox="1"/>
          <p:nvPr/>
        </p:nvSpPr>
        <p:spPr>
          <a:xfrm>
            <a:off x="652068" y="4261616"/>
            <a:ext cx="1097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Don’t work to win; work to mend.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4BCF6-7893-244E-BFA3-027BEFE2E03D}"/>
              </a:ext>
            </a:extLst>
          </p:cNvPr>
          <p:cNvSpPr txBox="1"/>
          <p:nvPr/>
        </p:nvSpPr>
        <p:spPr>
          <a:xfrm>
            <a:off x="1338943" y="4899844"/>
            <a:ext cx="1028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Apologize quickly and sincerely.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81212-8E4B-9844-9AB7-B226645AF181}"/>
              </a:ext>
            </a:extLst>
          </p:cNvPr>
          <p:cNvSpPr txBox="1"/>
          <p:nvPr/>
        </p:nvSpPr>
        <p:spPr>
          <a:xfrm>
            <a:off x="1338942" y="5538071"/>
            <a:ext cx="1028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Forgive readily and completely.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F840F-6D2E-0348-A1BE-1704A512891D}"/>
              </a:ext>
            </a:extLst>
          </p:cNvPr>
          <p:cNvSpPr txBox="1"/>
          <p:nvPr/>
        </p:nvSpPr>
        <p:spPr>
          <a:xfrm>
            <a:off x="8817429" y="1968682"/>
            <a:ext cx="2722495" cy="3046988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Christians forgive others  </a:t>
            </a:r>
            <a:b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just as </a:t>
            </a:r>
            <a:b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Jesus</a:t>
            </a:r>
            <a:b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32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does.</a:t>
            </a:r>
            <a:endParaRPr lang="en-US" sz="28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E6132-F56A-4744-A23C-534FDE955D1E}"/>
              </a:ext>
            </a:extLst>
          </p:cNvPr>
          <p:cNvSpPr txBox="1"/>
          <p:nvPr/>
        </p:nvSpPr>
        <p:spPr>
          <a:xfrm>
            <a:off x="389744" y="401666"/>
            <a:ext cx="1106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i="1" spc="100" dirty="0">
                <a:solidFill>
                  <a:srgbClr val="FFF4C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Forgiveness…</a:t>
            </a:r>
            <a:endParaRPr lang="en-US" i="1" spc="100" dirty="0">
              <a:solidFill>
                <a:srgbClr val="FFF4C7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E4A3A-E68A-9E49-9250-3F5341982675}"/>
              </a:ext>
            </a:extLst>
          </p:cNvPr>
          <p:cNvSpPr txBox="1"/>
          <p:nvPr/>
        </p:nvSpPr>
        <p:spPr>
          <a:xfrm>
            <a:off x="739514" y="921698"/>
            <a:ext cx="1528198" cy="769441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Acts</a:t>
            </a:r>
            <a:endParaRPr lang="en-US" sz="4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61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7E6132-F56A-4744-A23C-534FDE955D1E}"/>
              </a:ext>
            </a:extLst>
          </p:cNvPr>
          <p:cNvSpPr txBox="1"/>
          <p:nvPr/>
        </p:nvSpPr>
        <p:spPr>
          <a:xfrm>
            <a:off x="389744" y="401666"/>
            <a:ext cx="1106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i="1" spc="100" dirty="0">
                <a:solidFill>
                  <a:srgbClr val="FFF4C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Forgiveness…</a:t>
            </a:r>
            <a:endParaRPr lang="en-US" i="1" spc="100" dirty="0">
              <a:solidFill>
                <a:srgbClr val="FFF4C7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E4A3A-E68A-9E49-9250-3F5341982675}"/>
              </a:ext>
            </a:extLst>
          </p:cNvPr>
          <p:cNvSpPr txBox="1"/>
          <p:nvPr/>
        </p:nvSpPr>
        <p:spPr>
          <a:xfrm>
            <a:off x="480023" y="995839"/>
            <a:ext cx="1528198" cy="769441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Acts</a:t>
            </a:r>
            <a:endParaRPr lang="en-US" sz="4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3" name="Picture 2" descr="A picture containing person, person, suit&#10;&#10;Description automatically generated">
            <a:extLst>
              <a:ext uri="{FF2B5EF4-FFF2-40B4-BE49-F238E27FC236}">
                <a16:creationId xmlns:a16="http://schemas.microsoft.com/office/drawing/2014/main" id="{48C2415E-F6E0-AC05-F37D-3ED82322A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308" y="464011"/>
            <a:ext cx="6667384" cy="5929978"/>
          </a:xfrm>
          <a:prstGeom prst="rect">
            <a:avLst/>
          </a:prstGeom>
          <a:ln w="28575">
            <a:solidFill>
              <a:srgbClr val="FFF4C7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9C4939-6106-0B88-B282-57E50B88B6F2}"/>
              </a:ext>
            </a:extLst>
          </p:cNvPr>
          <p:cNvSpPr txBox="1"/>
          <p:nvPr/>
        </p:nvSpPr>
        <p:spPr>
          <a:xfrm>
            <a:off x="466725" y="4291229"/>
            <a:ext cx="11258550" cy="954107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"If you truly are sorry, I know... I can speak for myself and say, 'I forgive you. And I love you just like anyone else.”</a:t>
            </a:r>
            <a:endParaRPr lang="en-US" sz="24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1EC91B-7072-53B5-3C41-392DD7FE4B8D}"/>
              </a:ext>
            </a:extLst>
          </p:cNvPr>
          <p:cNvSpPr txBox="1"/>
          <p:nvPr/>
        </p:nvSpPr>
        <p:spPr>
          <a:xfrm>
            <a:off x="466725" y="5270736"/>
            <a:ext cx="11258550" cy="1384995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"And I want the best for you... and the best </a:t>
            </a:r>
            <a:br>
              <a:rPr lang="en-US" sz="28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28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would be for you to give your life to Christ.</a:t>
            </a:r>
            <a:br>
              <a:rPr lang="en-US" sz="28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28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 don't wish anything bad on you."</a:t>
            </a:r>
          </a:p>
        </p:txBody>
      </p:sp>
    </p:spTree>
    <p:extLst>
      <p:ext uri="{BB962C8B-B14F-4D97-AF65-F5344CB8AC3E}">
        <p14:creationId xmlns:p14="http://schemas.microsoft.com/office/powerpoint/2010/main" val="1193977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624DA-F76A-E84D-B179-47520FF21EE6}"/>
              </a:ext>
            </a:extLst>
          </p:cNvPr>
          <p:cNvSpPr txBox="1"/>
          <p:nvPr/>
        </p:nvSpPr>
        <p:spPr>
          <a:xfrm>
            <a:off x="389744" y="401666"/>
            <a:ext cx="1106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i="1" spc="100" dirty="0">
                <a:solidFill>
                  <a:srgbClr val="FFF4C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Forgiveness…</a:t>
            </a:r>
            <a:endParaRPr lang="en-US" i="1" spc="100" dirty="0">
              <a:solidFill>
                <a:srgbClr val="FFF4C7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9840E-BF76-2F41-B02B-377AF9D65D0C}"/>
              </a:ext>
            </a:extLst>
          </p:cNvPr>
          <p:cNvSpPr txBox="1"/>
          <p:nvPr/>
        </p:nvSpPr>
        <p:spPr>
          <a:xfrm>
            <a:off x="564628" y="2273309"/>
            <a:ext cx="1106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God has forgiven each of us a great deal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5801-EC50-1245-AFCB-933D7257F86F}"/>
              </a:ext>
            </a:extLst>
          </p:cNvPr>
          <p:cNvSpPr txBox="1"/>
          <p:nvPr/>
        </p:nvSpPr>
        <p:spPr>
          <a:xfrm>
            <a:off x="564626" y="3638264"/>
            <a:ext cx="1106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The world should hear us…</a:t>
            </a:r>
            <a:endParaRPr lang="en-US" sz="2400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DAC91-9B26-4047-8EFA-86B8D45CC993}"/>
              </a:ext>
            </a:extLst>
          </p:cNvPr>
          <p:cNvSpPr txBox="1"/>
          <p:nvPr/>
        </p:nvSpPr>
        <p:spPr>
          <a:xfrm>
            <a:off x="1278622" y="4231717"/>
            <a:ext cx="987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Call sin wrong.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E8BF0-AE16-D14E-AE60-864F50E2AF0F}"/>
              </a:ext>
            </a:extLst>
          </p:cNvPr>
          <p:cNvSpPr txBox="1"/>
          <p:nvPr/>
        </p:nvSpPr>
        <p:spPr>
          <a:xfrm>
            <a:off x="1289957" y="2866497"/>
            <a:ext cx="1033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101600" dist="50800" dir="2700000" algn="tl" rotWithShape="0">
                    <a:prstClr val="black">
                      <a:alpha val="91849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Can we welcome those who’ve committed “</a:t>
            </a:r>
            <a:r>
              <a:rPr lang="en-US" sz="2800" i="1" u="sng" cap="small" spc="200" dirty="0">
                <a:solidFill>
                  <a:schemeClr val="bg1"/>
                </a:solidFill>
                <a:effectLst>
                  <a:outerShdw blurRad="101600" dist="50800" dir="2700000" algn="tl" rotWithShape="0">
                    <a:prstClr val="black">
                      <a:alpha val="91849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that</a:t>
            </a:r>
            <a:r>
              <a:rPr lang="en-US" sz="2800" i="1" cap="small" spc="200" dirty="0">
                <a:solidFill>
                  <a:schemeClr val="bg1"/>
                </a:solidFill>
                <a:effectLst>
                  <a:outerShdw blurRad="101600" dist="50800" dir="2700000" algn="tl" rotWithShape="0">
                    <a:prstClr val="black">
                      <a:alpha val="91849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sin”?</a:t>
            </a:r>
            <a:endParaRPr lang="en-US" sz="2400" i="1" cap="small" spc="200" dirty="0">
              <a:solidFill>
                <a:schemeClr val="bg1"/>
              </a:solidFill>
              <a:effectLst>
                <a:outerShdw blurRad="101600" dist="50800" dir="2700000" algn="tl" rotWithShape="0">
                  <a:prstClr val="black">
                    <a:alpha val="91849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6A0D3-BA06-984E-A20D-CAB8F85D2BE0}"/>
              </a:ext>
            </a:extLst>
          </p:cNvPr>
          <p:cNvSpPr txBox="1"/>
          <p:nvPr/>
        </p:nvSpPr>
        <p:spPr>
          <a:xfrm>
            <a:off x="1278622" y="4825170"/>
            <a:ext cx="987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Offer Jesus’ forgiveness of sin.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08238-2754-8C4C-89F5-4D57FCAE6EA8}"/>
              </a:ext>
            </a:extLst>
          </p:cNvPr>
          <p:cNvSpPr txBox="1"/>
          <p:nvPr/>
        </p:nvSpPr>
        <p:spPr>
          <a:xfrm>
            <a:off x="739514" y="921698"/>
            <a:ext cx="3228982" cy="769441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Welcomes</a:t>
            </a:r>
            <a:endParaRPr lang="en-US" sz="4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9C486-3A6F-2F41-A881-CA0FB5DBC294}"/>
              </a:ext>
            </a:extLst>
          </p:cNvPr>
          <p:cNvSpPr txBox="1"/>
          <p:nvPr/>
        </p:nvSpPr>
        <p:spPr>
          <a:xfrm>
            <a:off x="4074439" y="1229258"/>
            <a:ext cx="4926685" cy="461665"/>
          </a:xfrm>
          <a:prstGeom prst="rect">
            <a:avLst/>
          </a:prstGeom>
          <a:solidFill>
            <a:srgbClr val="333439"/>
          </a:solidFill>
          <a:ln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cap="small" spc="200" dirty="0">
                <a:solidFill>
                  <a:srgbClr val="FFF4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the forgiven into fellowship.</a:t>
            </a:r>
            <a:endParaRPr lang="en-US" sz="2000" b="1" cap="small" spc="200" dirty="0">
              <a:solidFill>
                <a:srgbClr val="FFF4C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89C7F-8ED9-287F-2A14-452384EB9399}"/>
              </a:ext>
            </a:extLst>
          </p:cNvPr>
          <p:cNvSpPr txBox="1"/>
          <p:nvPr/>
        </p:nvSpPr>
        <p:spPr>
          <a:xfrm>
            <a:off x="1289957" y="5418623"/>
            <a:ext cx="987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cap="small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Welcome ALL forgiven people among us.</a:t>
            </a:r>
            <a:endParaRPr lang="en-US" sz="2400" i="1" cap="small" spc="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29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2" grpId="0" animBg="1"/>
      <p:bldP spid="13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555</Words>
  <Application>Microsoft Macintosh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 Neue Light</vt:lpstr>
      <vt:lpstr>Open Sans SemiBold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Lankford</dc:creator>
  <cp:lastModifiedBy>Dan Lankford</cp:lastModifiedBy>
  <cp:revision>54</cp:revision>
  <dcterms:created xsi:type="dcterms:W3CDTF">2019-12-22T11:56:37Z</dcterms:created>
  <dcterms:modified xsi:type="dcterms:W3CDTF">2023-04-02T02:07:52Z</dcterms:modified>
</cp:coreProperties>
</file>