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8" r:id="rId3"/>
  </p:sldMasterIdLst>
  <p:sldIdLst>
    <p:sldId id="280" r:id="rId4"/>
    <p:sldId id="284" r:id="rId5"/>
    <p:sldId id="283" r:id="rId6"/>
    <p:sldId id="260" r:id="rId7"/>
    <p:sldId id="257" r:id="rId8"/>
    <p:sldId id="271" r:id="rId9"/>
    <p:sldId id="302" r:id="rId10"/>
    <p:sldId id="272" r:id="rId11"/>
    <p:sldId id="279" r:id="rId12"/>
    <p:sldId id="292" r:id="rId13"/>
    <p:sldId id="293" r:id="rId14"/>
    <p:sldId id="294" r:id="rId15"/>
    <p:sldId id="303" r:id="rId16"/>
    <p:sldId id="299" r:id="rId17"/>
    <p:sldId id="295" r:id="rId18"/>
    <p:sldId id="298" r:id="rId19"/>
    <p:sldId id="300" r:id="rId20"/>
    <p:sldId id="256" r:id="rId21"/>
    <p:sldId id="301"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9309-DD3E-09FB-F5F0-654460A5FB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2F2311-9BF6-360A-9A8C-3551BD6C1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6E000B-835D-2E2F-7EA8-188840ABCFF1}"/>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5" name="Footer Placeholder 4">
            <a:extLst>
              <a:ext uri="{FF2B5EF4-FFF2-40B4-BE49-F238E27FC236}">
                <a16:creationId xmlns:a16="http://schemas.microsoft.com/office/drawing/2014/main" id="{FA92CD8F-E8A6-B327-25FE-8ECE28B65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A942D-35CC-C701-2DDB-6D826629C587}"/>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425297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2237-3D0A-6AF6-26B1-5A565DCF9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41F01F-CB7C-0F05-C726-F94998CFD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D2910-62B2-B126-412A-F40305D5DC1E}"/>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5" name="Footer Placeholder 4">
            <a:extLst>
              <a:ext uri="{FF2B5EF4-FFF2-40B4-BE49-F238E27FC236}">
                <a16:creationId xmlns:a16="http://schemas.microsoft.com/office/drawing/2014/main" id="{607D9980-9369-15DD-A9AD-205057699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0361A-5772-7812-B512-E1D3B9B822EF}"/>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339456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8F1BE-A786-B207-F0C4-085CA45117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E94FFE-AE92-AE3B-E60F-693BBDEC5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2C09F-3FE7-8F24-AB4C-14A2B55FE541}"/>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5" name="Footer Placeholder 4">
            <a:extLst>
              <a:ext uri="{FF2B5EF4-FFF2-40B4-BE49-F238E27FC236}">
                <a16:creationId xmlns:a16="http://schemas.microsoft.com/office/drawing/2014/main" id="{36FD8C27-73B5-78CC-5784-3B71C185F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2BD10-3632-1F47-5A74-693C90D83E71}"/>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137542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3249" y="5919524"/>
            <a:ext cx="10985502" cy="318490"/>
          </a:xfrm>
          <a:prstGeom prst="rect">
            <a:avLst/>
          </a:prstGeom>
        </p:spPr>
        <p:txBody>
          <a:bodyPr lIns="45719" tIns="45719" rIns="45719" bIns="45719" anchor="b"/>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3250" y="3598433"/>
            <a:ext cx="10985500"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003874" y="6486708"/>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24975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Green, hilly landscape"/>
          <p:cNvSpPr>
            <a:spLocks noGrp="1"/>
          </p:cNvSpPr>
          <p:nvPr>
            <p:ph type="pic" idx="21"/>
          </p:nvPr>
        </p:nvSpPr>
        <p:spPr>
          <a:xfrm>
            <a:off x="-215900" y="-2019300"/>
            <a:ext cx="14732000" cy="9017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0" y="5804955"/>
            <a:ext cx="10985500" cy="572344"/>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85636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603250" y="3530288"/>
            <a:ext cx="4889500" cy="269120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4" name="Moss-covered rocks"/>
          <p:cNvSpPr>
            <a:spLocks noGrp="1"/>
          </p:cNvSpPr>
          <p:nvPr>
            <p:ph type="pic" sz="half" idx="21"/>
          </p:nvPr>
        </p:nvSpPr>
        <p:spPr>
          <a:xfrm>
            <a:off x="6026152" y="635000"/>
            <a:ext cx="5594203" cy="5604945"/>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80300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03092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12368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603250" y="476250"/>
            <a:ext cx="4889500" cy="71755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603250" y="11229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2" name="Body Level One…"/>
          <p:cNvSpPr txBox="1">
            <a:spLocks noGrp="1"/>
          </p:cNvSpPr>
          <p:nvPr>
            <p:ph type="body" sz="half" idx="1" hasCustomPrompt="1"/>
          </p:nvPr>
        </p:nvSpPr>
        <p:spPr>
          <a:xfrm>
            <a:off x="603250" y="2124252"/>
            <a:ext cx="4889500" cy="4128006"/>
          </a:xfrm>
          <a:prstGeom prst="rect">
            <a:avLst/>
          </a:prstGeom>
        </p:spPr>
        <p:txBody>
          <a:bodyPr/>
          <a:lstStyle/>
          <a:p>
            <a:r>
              <a:t>Slide bullet text</a:t>
            </a:r>
          </a:p>
          <a:p>
            <a:pPr lvl="1"/>
            <a:endParaRPr/>
          </a:p>
          <a:p>
            <a:pPr lvl="2"/>
            <a:endParaRPr/>
          </a:p>
          <a:p>
            <a:pPr lvl="3"/>
            <a:endParaRPr/>
          </a:p>
          <a:p>
            <a:pPr lvl="4"/>
            <a:endParaRPr/>
          </a:p>
        </p:txBody>
      </p:sp>
      <p:sp>
        <p:nvSpPr>
          <p:cNvPr id="63" name="Large rock formation under dark clouds with a dirt road in the foreground"/>
          <p:cNvSpPr>
            <a:spLocks noGrp="1"/>
          </p:cNvSpPr>
          <p:nvPr>
            <p:ph type="pic" idx="22"/>
          </p:nvPr>
        </p:nvSpPr>
        <p:spPr>
          <a:xfrm>
            <a:off x="3190100" y="631924"/>
            <a:ext cx="11264901" cy="5596736"/>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5675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58875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476250"/>
            <a:ext cx="10985500"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06610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C420-81C6-351F-3802-3EE20CC9A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54023-91FA-D98C-1589-6636F0B9D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2E0F7-ACBD-D799-3ED6-82C70F876DE6}"/>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5" name="Footer Placeholder 4">
            <a:extLst>
              <a:ext uri="{FF2B5EF4-FFF2-40B4-BE49-F238E27FC236}">
                <a16:creationId xmlns:a16="http://schemas.microsoft.com/office/drawing/2014/main" id="{2B3C6B50-B6EE-DA3C-ADEB-62FEE90D2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1ACAF-26C2-20CB-BE6A-B53B5B4834D7}"/>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4068353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4762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59581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54378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Fact information</a:t>
            </a:r>
          </a:p>
        </p:txBody>
      </p:sp>
      <p:sp>
        <p:nvSpPr>
          <p:cNvPr id="107" name="Body Level One…"/>
          <p:cNvSpPr txBox="1">
            <a:spLocks noGrp="1"/>
          </p:cNvSpPr>
          <p:nvPr>
            <p:ph type="body" idx="1" hasCustomPrompt="1"/>
          </p:nvPr>
        </p:nvSpPr>
        <p:spPr>
          <a:xfrm>
            <a:off x="603250" y="467629"/>
            <a:ext cx="10985500" cy="367953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069142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40413" y="5337727"/>
            <a:ext cx="100746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nchor="ct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429608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Close-up of wild plants growing between rocks"/>
          <p:cNvSpPr>
            <a:spLocks noGrp="1"/>
          </p:cNvSpPr>
          <p:nvPr>
            <p:ph type="pic" sz="quarter" idx="21"/>
          </p:nvPr>
        </p:nvSpPr>
        <p:spPr>
          <a:xfrm>
            <a:off x="7715250" y="3542705"/>
            <a:ext cx="4064000" cy="2705101"/>
          </a:xfrm>
          <a:prstGeom prst="rect">
            <a:avLst/>
          </a:prstGeom>
        </p:spPr>
        <p:txBody>
          <a:bodyPr lIns="91439" tIns="45719" rIns="91439" bIns="45719">
            <a:noAutofit/>
          </a:bodyPr>
          <a:lstStyle/>
          <a:p>
            <a:endParaRPr/>
          </a:p>
        </p:txBody>
      </p:sp>
      <p:sp>
        <p:nvSpPr>
          <p:cNvPr id="125" name="Large rock formation under dark clouds with a dirt road in the foreground"/>
          <p:cNvSpPr>
            <a:spLocks noGrp="1"/>
          </p:cNvSpPr>
          <p:nvPr>
            <p:ph type="pic" idx="22"/>
          </p:nvPr>
        </p:nvSpPr>
        <p:spPr>
          <a:xfrm>
            <a:off x="-1466850" y="635000"/>
            <a:ext cx="11349567" cy="5638800"/>
          </a:xfrm>
          <a:prstGeom prst="rect">
            <a:avLst/>
          </a:prstGeom>
        </p:spPr>
        <p:txBody>
          <a:bodyPr lIns="91439" tIns="45719" rIns="91439" bIns="45719">
            <a:noAutofit/>
          </a:bodyPr>
          <a:lstStyle/>
          <a:p>
            <a:endParaRPr/>
          </a:p>
        </p:txBody>
      </p:sp>
      <p:sp>
        <p:nvSpPr>
          <p:cNvPr id="126" name="Close-up of a wild plant growing between lava rocks"/>
          <p:cNvSpPr>
            <a:spLocks noGrp="1"/>
          </p:cNvSpPr>
          <p:nvPr>
            <p:ph type="pic" sz="quarter" idx="23"/>
          </p:nvPr>
        </p:nvSpPr>
        <p:spPr>
          <a:xfrm>
            <a:off x="7715250" y="635000"/>
            <a:ext cx="4064000" cy="27051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131591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waterfall surrounded by a green rocky landscape"/>
          <p:cNvSpPr>
            <a:spLocks noGrp="1"/>
          </p:cNvSpPr>
          <p:nvPr>
            <p:ph type="pic" idx="21"/>
          </p:nvPr>
        </p:nvSpPr>
        <p:spPr>
          <a:xfrm>
            <a:off x="-755650" y="-1860550"/>
            <a:ext cx="14255750" cy="951512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487197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853186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7B1D767-692A-F2E6-B483-67B07F1B29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32D889-9933-53BD-CE84-5375B8FC1B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B9892B-20DB-4931-A8BA-FA9EDD4BA20B}"/>
              </a:ext>
            </a:extLst>
          </p:cNvPr>
          <p:cNvSpPr>
            <a:spLocks noGrp="1" noChangeArrowheads="1"/>
          </p:cNvSpPr>
          <p:nvPr>
            <p:ph type="sldNum" sz="quarter" idx="12"/>
          </p:nvPr>
        </p:nvSpPr>
        <p:spPr>
          <a:ln/>
        </p:spPr>
        <p:txBody>
          <a:bodyPr/>
          <a:lstStyle>
            <a:lvl1pPr>
              <a:defRPr/>
            </a:lvl1pPr>
          </a:lstStyle>
          <a:p>
            <a:fld id="{83EF7A96-EECA-42E4-BABE-4C1A75FBDB0D}" type="slidenum">
              <a:rPr lang="en-US" altLang="en-US"/>
              <a:pPr/>
              <a:t>‹#›</a:t>
            </a:fld>
            <a:endParaRPr lang="en-US" altLang="en-US"/>
          </a:p>
        </p:txBody>
      </p:sp>
    </p:spTree>
    <p:extLst>
      <p:ext uri="{BB962C8B-B14F-4D97-AF65-F5344CB8AC3E}">
        <p14:creationId xmlns:p14="http://schemas.microsoft.com/office/powerpoint/2010/main" val="2861710852"/>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B8B9B5-B144-271C-8AC2-8FBA392FF4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D394F5-35CE-D649-4A3D-D8F1A906CD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A81D87-279E-3BA1-AC1A-2667EBD74330}"/>
              </a:ext>
            </a:extLst>
          </p:cNvPr>
          <p:cNvSpPr>
            <a:spLocks noGrp="1" noChangeArrowheads="1"/>
          </p:cNvSpPr>
          <p:nvPr>
            <p:ph type="sldNum" sz="quarter" idx="12"/>
          </p:nvPr>
        </p:nvSpPr>
        <p:spPr>
          <a:ln/>
        </p:spPr>
        <p:txBody>
          <a:bodyPr/>
          <a:lstStyle>
            <a:lvl1pPr>
              <a:defRPr/>
            </a:lvl1pPr>
          </a:lstStyle>
          <a:p>
            <a:fld id="{7D748BE4-3822-4216-8C90-67D9B1D834AB}" type="slidenum">
              <a:rPr lang="en-US" altLang="en-US"/>
              <a:pPr/>
              <a:t>‹#›</a:t>
            </a:fld>
            <a:endParaRPr lang="en-US" altLang="en-US"/>
          </a:p>
        </p:txBody>
      </p:sp>
    </p:spTree>
    <p:extLst>
      <p:ext uri="{BB962C8B-B14F-4D97-AF65-F5344CB8AC3E}">
        <p14:creationId xmlns:p14="http://schemas.microsoft.com/office/powerpoint/2010/main" val="2165863634"/>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7F35FA-9AAF-9B74-5609-311ED1F324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A65087-FA5C-DE01-8248-E4099852F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88C148-E6CB-95B4-44E4-D53188E0E04B}"/>
              </a:ext>
            </a:extLst>
          </p:cNvPr>
          <p:cNvSpPr>
            <a:spLocks noGrp="1" noChangeArrowheads="1"/>
          </p:cNvSpPr>
          <p:nvPr>
            <p:ph type="sldNum" sz="quarter" idx="12"/>
          </p:nvPr>
        </p:nvSpPr>
        <p:spPr>
          <a:ln/>
        </p:spPr>
        <p:txBody>
          <a:bodyPr/>
          <a:lstStyle>
            <a:lvl1pPr>
              <a:defRPr/>
            </a:lvl1pPr>
          </a:lstStyle>
          <a:p>
            <a:fld id="{B5EA6EBC-B737-41AE-BEA3-D8AA68637AEF}" type="slidenum">
              <a:rPr lang="en-US" altLang="en-US"/>
              <a:pPr/>
              <a:t>‹#›</a:t>
            </a:fld>
            <a:endParaRPr lang="en-US" altLang="en-US"/>
          </a:p>
        </p:txBody>
      </p:sp>
    </p:spTree>
    <p:extLst>
      <p:ext uri="{BB962C8B-B14F-4D97-AF65-F5344CB8AC3E}">
        <p14:creationId xmlns:p14="http://schemas.microsoft.com/office/powerpoint/2010/main" val="2000773011"/>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BE0E-841E-AE40-F9D3-6EBE56000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13272C-E10A-0F6D-A932-23011FBF2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AAFE3-F360-1FB1-506F-2C0FFA4331D9}"/>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5" name="Footer Placeholder 4">
            <a:extLst>
              <a:ext uri="{FF2B5EF4-FFF2-40B4-BE49-F238E27FC236}">
                <a16:creationId xmlns:a16="http://schemas.microsoft.com/office/drawing/2014/main" id="{2D6A7003-EE50-A12F-93FA-9B70E3A53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BB9FE-EF59-7B45-196D-0E436672D0B9}"/>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3507413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AD06E1-7402-646A-BAF5-308A3E8E83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68C7A7-D158-7A2F-0596-7CE2B5208A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0431B5-E986-22FA-C534-B437ADD7554E}"/>
              </a:ext>
            </a:extLst>
          </p:cNvPr>
          <p:cNvSpPr>
            <a:spLocks noGrp="1" noChangeArrowheads="1"/>
          </p:cNvSpPr>
          <p:nvPr>
            <p:ph type="sldNum" sz="quarter" idx="12"/>
          </p:nvPr>
        </p:nvSpPr>
        <p:spPr>
          <a:ln/>
        </p:spPr>
        <p:txBody>
          <a:bodyPr/>
          <a:lstStyle>
            <a:lvl1pPr>
              <a:defRPr/>
            </a:lvl1pPr>
          </a:lstStyle>
          <a:p>
            <a:fld id="{6217D4D8-93AC-44BD-94CF-6B86ABBF0755}" type="slidenum">
              <a:rPr lang="en-US" altLang="en-US"/>
              <a:pPr/>
              <a:t>‹#›</a:t>
            </a:fld>
            <a:endParaRPr lang="en-US" altLang="en-US"/>
          </a:p>
        </p:txBody>
      </p:sp>
    </p:spTree>
    <p:extLst>
      <p:ext uri="{BB962C8B-B14F-4D97-AF65-F5344CB8AC3E}">
        <p14:creationId xmlns:p14="http://schemas.microsoft.com/office/powerpoint/2010/main" val="2183757537"/>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747F19-F4D9-332A-8293-83A44474138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F7615C9-B5B9-4FDD-4605-1166D286E4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877AA54-F9B7-F3C9-B518-600EA82425EB}"/>
              </a:ext>
            </a:extLst>
          </p:cNvPr>
          <p:cNvSpPr>
            <a:spLocks noGrp="1" noChangeArrowheads="1"/>
          </p:cNvSpPr>
          <p:nvPr>
            <p:ph type="sldNum" sz="quarter" idx="12"/>
          </p:nvPr>
        </p:nvSpPr>
        <p:spPr>
          <a:ln/>
        </p:spPr>
        <p:txBody>
          <a:bodyPr/>
          <a:lstStyle>
            <a:lvl1pPr>
              <a:defRPr/>
            </a:lvl1pPr>
          </a:lstStyle>
          <a:p>
            <a:fld id="{D9B3BE1D-1BAF-4CD3-B9F3-D559846C53C7}" type="slidenum">
              <a:rPr lang="en-US" altLang="en-US"/>
              <a:pPr/>
              <a:t>‹#›</a:t>
            </a:fld>
            <a:endParaRPr lang="en-US" altLang="en-US"/>
          </a:p>
        </p:txBody>
      </p:sp>
    </p:spTree>
    <p:extLst>
      <p:ext uri="{BB962C8B-B14F-4D97-AF65-F5344CB8AC3E}">
        <p14:creationId xmlns:p14="http://schemas.microsoft.com/office/powerpoint/2010/main" val="1948207683"/>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FDCF62-78D1-B76D-6681-09DB00D25A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696B445-163E-DBC4-4FAF-C6F3E5BA1A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A59F8D7-ABC1-EBED-32DD-43198644A0BB}"/>
              </a:ext>
            </a:extLst>
          </p:cNvPr>
          <p:cNvSpPr>
            <a:spLocks noGrp="1" noChangeArrowheads="1"/>
          </p:cNvSpPr>
          <p:nvPr>
            <p:ph type="sldNum" sz="quarter" idx="12"/>
          </p:nvPr>
        </p:nvSpPr>
        <p:spPr>
          <a:ln/>
        </p:spPr>
        <p:txBody>
          <a:bodyPr/>
          <a:lstStyle>
            <a:lvl1pPr>
              <a:defRPr/>
            </a:lvl1pPr>
          </a:lstStyle>
          <a:p>
            <a:fld id="{6AEAF75F-9BE1-4657-9DE4-9E266D18C514}" type="slidenum">
              <a:rPr lang="en-US" altLang="en-US"/>
              <a:pPr/>
              <a:t>‹#›</a:t>
            </a:fld>
            <a:endParaRPr lang="en-US" altLang="en-US"/>
          </a:p>
        </p:txBody>
      </p:sp>
    </p:spTree>
    <p:extLst>
      <p:ext uri="{BB962C8B-B14F-4D97-AF65-F5344CB8AC3E}">
        <p14:creationId xmlns:p14="http://schemas.microsoft.com/office/powerpoint/2010/main" val="2412367907"/>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EAD43F-B53D-5722-0951-19E95C22EE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81B31E-D40C-9392-16BE-5E746B4009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BD83BC5-9F03-4E19-385B-F2ED87C0BFE9}"/>
              </a:ext>
            </a:extLst>
          </p:cNvPr>
          <p:cNvSpPr>
            <a:spLocks noGrp="1" noChangeArrowheads="1"/>
          </p:cNvSpPr>
          <p:nvPr>
            <p:ph type="sldNum" sz="quarter" idx="12"/>
          </p:nvPr>
        </p:nvSpPr>
        <p:spPr>
          <a:ln/>
        </p:spPr>
        <p:txBody>
          <a:bodyPr/>
          <a:lstStyle>
            <a:lvl1pPr>
              <a:defRPr/>
            </a:lvl1pPr>
          </a:lstStyle>
          <a:p>
            <a:fld id="{5DF14AFE-1018-4359-8B27-3B57C46F822C}" type="slidenum">
              <a:rPr lang="en-US" altLang="en-US"/>
              <a:pPr/>
              <a:t>‹#›</a:t>
            </a:fld>
            <a:endParaRPr lang="en-US" altLang="en-US"/>
          </a:p>
        </p:txBody>
      </p:sp>
    </p:spTree>
    <p:extLst>
      <p:ext uri="{BB962C8B-B14F-4D97-AF65-F5344CB8AC3E}">
        <p14:creationId xmlns:p14="http://schemas.microsoft.com/office/powerpoint/2010/main" val="68014828"/>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80B1C8-6203-8619-DD32-1ABE30F112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1611AD-359C-8CC5-5FE5-58C3FC649C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56973E-80E2-7EE9-EF3D-D67A44D16503}"/>
              </a:ext>
            </a:extLst>
          </p:cNvPr>
          <p:cNvSpPr>
            <a:spLocks noGrp="1" noChangeArrowheads="1"/>
          </p:cNvSpPr>
          <p:nvPr>
            <p:ph type="sldNum" sz="quarter" idx="12"/>
          </p:nvPr>
        </p:nvSpPr>
        <p:spPr>
          <a:ln/>
        </p:spPr>
        <p:txBody>
          <a:bodyPr/>
          <a:lstStyle>
            <a:lvl1pPr>
              <a:defRPr/>
            </a:lvl1pPr>
          </a:lstStyle>
          <a:p>
            <a:fld id="{D239ED86-CAA0-4416-ABEB-645C146D9006}" type="slidenum">
              <a:rPr lang="en-US" altLang="en-US"/>
              <a:pPr/>
              <a:t>‹#›</a:t>
            </a:fld>
            <a:endParaRPr lang="en-US" altLang="en-US"/>
          </a:p>
        </p:txBody>
      </p:sp>
    </p:spTree>
    <p:extLst>
      <p:ext uri="{BB962C8B-B14F-4D97-AF65-F5344CB8AC3E}">
        <p14:creationId xmlns:p14="http://schemas.microsoft.com/office/powerpoint/2010/main" val="2792387950"/>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177D5E-EA95-557C-E311-845B08358B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EC7AFE-257A-1C5A-C05D-820BFA17A1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6364D7-F40E-5234-1B2F-A991F4094665}"/>
              </a:ext>
            </a:extLst>
          </p:cNvPr>
          <p:cNvSpPr>
            <a:spLocks noGrp="1" noChangeArrowheads="1"/>
          </p:cNvSpPr>
          <p:nvPr>
            <p:ph type="sldNum" sz="quarter" idx="12"/>
          </p:nvPr>
        </p:nvSpPr>
        <p:spPr>
          <a:ln/>
        </p:spPr>
        <p:txBody>
          <a:bodyPr/>
          <a:lstStyle>
            <a:lvl1pPr>
              <a:defRPr/>
            </a:lvl1pPr>
          </a:lstStyle>
          <a:p>
            <a:fld id="{F8715B85-8C5F-4732-BB71-D6607812FDB3}" type="slidenum">
              <a:rPr lang="en-US" altLang="en-US"/>
              <a:pPr/>
              <a:t>‹#›</a:t>
            </a:fld>
            <a:endParaRPr lang="en-US" altLang="en-US"/>
          </a:p>
        </p:txBody>
      </p:sp>
    </p:spTree>
    <p:extLst>
      <p:ext uri="{BB962C8B-B14F-4D97-AF65-F5344CB8AC3E}">
        <p14:creationId xmlns:p14="http://schemas.microsoft.com/office/powerpoint/2010/main" val="1750251644"/>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9CBDD0-8AD3-2EEF-32C9-6B9822D6FE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3C2E40-74B3-F347-560A-303325C882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F1F1BA-84C1-0297-0869-E83E109DB1ED}"/>
              </a:ext>
            </a:extLst>
          </p:cNvPr>
          <p:cNvSpPr>
            <a:spLocks noGrp="1" noChangeArrowheads="1"/>
          </p:cNvSpPr>
          <p:nvPr>
            <p:ph type="sldNum" sz="quarter" idx="12"/>
          </p:nvPr>
        </p:nvSpPr>
        <p:spPr>
          <a:ln/>
        </p:spPr>
        <p:txBody>
          <a:bodyPr/>
          <a:lstStyle>
            <a:lvl1pPr>
              <a:defRPr/>
            </a:lvl1pPr>
          </a:lstStyle>
          <a:p>
            <a:fld id="{AE7EEC42-7A8F-4B97-B2D5-F07F4133B935}" type="slidenum">
              <a:rPr lang="en-US" altLang="en-US"/>
              <a:pPr/>
              <a:t>‹#›</a:t>
            </a:fld>
            <a:endParaRPr lang="en-US" altLang="en-US"/>
          </a:p>
        </p:txBody>
      </p:sp>
    </p:spTree>
    <p:extLst>
      <p:ext uri="{BB962C8B-B14F-4D97-AF65-F5344CB8AC3E}">
        <p14:creationId xmlns:p14="http://schemas.microsoft.com/office/powerpoint/2010/main" val="1225147163"/>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1B8F00-A5AF-2B56-013F-7559117F18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ACE446-FC8A-4B2D-E4FC-2D71112102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AE5818-9607-EC0E-D47E-8B3F840B7577}"/>
              </a:ext>
            </a:extLst>
          </p:cNvPr>
          <p:cNvSpPr>
            <a:spLocks noGrp="1" noChangeArrowheads="1"/>
          </p:cNvSpPr>
          <p:nvPr>
            <p:ph type="sldNum" sz="quarter" idx="12"/>
          </p:nvPr>
        </p:nvSpPr>
        <p:spPr>
          <a:ln/>
        </p:spPr>
        <p:txBody>
          <a:bodyPr/>
          <a:lstStyle>
            <a:lvl1pPr>
              <a:defRPr/>
            </a:lvl1pPr>
          </a:lstStyle>
          <a:p>
            <a:fld id="{6B609190-8768-46CC-B063-956F4131F15D}" type="slidenum">
              <a:rPr lang="en-US" altLang="en-US"/>
              <a:pPr/>
              <a:t>‹#›</a:t>
            </a:fld>
            <a:endParaRPr lang="en-US" altLang="en-US"/>
          </a:p>
        </p:txBody>
      </p:sp>
    </p:spTree>
    <p:extLst>
      <p:ext uri="{BB962C8B-B14F-4D97-AF65-F5344CB8AC3E}">
        <p14:creationId xmlns:p14="http://schemas.microsoft.com/office/powerpoint/2010/main" val="2079778324"/>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42EA-80BB-4533-312F-E6639198C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EFC3C-2C7C-222C-EA2D-1BDCEF3433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40329A-5280-60DC-A012-501533235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DBCFBE-59D4-8D8A-5D01-825D95681022}"/>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6" name="Footer Placeholder 5">
            <a:extLst>
              <a:ext uri="{FF2B5EF4-FFF2-40B4-BE49-F238E27FC236}">
                <a16:creationId xmlns:a16="http://schemas.microsoft.com/office/drawing/2014/main" id="{2A7467E7-F385-EDFD-D9E7-9CC2771AD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1771C-0CE4-CF35-3CF4-9D219FD76E62}"/>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62583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2315-56EF-72A4-26B2-17EA9F511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64BC4-8344-B856-7959-2EA822DDC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940BB7-FFE3-8C22-39CD-45CC2EEA4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53D14A-2E8D-E459-3F80-BD694E14A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D2F71F-5E71-6A60-DFD5-143355C5A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F1A7B9-9407-507C-5CE9-C712B0735E6B}"/>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8" name="Footer Placeholder 7">
            <a:extLst>
              <a:ext uri="{FF2B5EF4-FFF2-40B4-BE49-F238E27FC236}">
                <a16:creationId xmlns:a16="http://schemas.microsoft.com/office/drawing/2014/main" id="{5BB218AD-4859-6646-6C10-EAF02B7DBA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A6F6F-F27D-8A4E-4DAF-6ACDC95BAB7D}"/>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356210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7B35-1270-2B5B-59CA-5AFC8CEC64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642DBE-B8BC-0BAA-27B8-5ED8E7381CC0}"/>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4" name="Footer Placeholder 3">
            <a:extLst>
              <a:ext uri="{FF2B5EF4-FFF2-40B4-BE49-F238E27FC236}">
                <a16:creationId xmlns:a16="http://schemas.microsoft.com/office/drawing/2014/main" id="{A37A37E9-EF26-BC6B-29C2-77F77CF70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74EFE1-03B1-0B35-21CC-2D0DC39BB573}"/>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23401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21C54-0852-F7E7-5316-7B589E21A1D2}"/>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3" name="Footer Placeholder 2">
            <a:extLst>
              <a:ext uri="{FF2B5EF4-FFF2-40B4-BE49-F238E27FC236}">
                <a16:creationId xmlns:a16="http://schemas.microsoft.com/office/drawing/2014/main" id="{39154CD7-7CF6-C2CF-65EF-EDF04CBDAD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19D5E-4EA6-79C0-1DD5-B6FE0A5241E2}"/>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272283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8211-B417-9928-122A-BE4145AE5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CC4349-D3B7-EE4D-AEDC-F90250712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B3572-1E55-FC3E-C38E-E4292C29D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0A7F4-DA4A-05A2-7619-191DA062E613}"/>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6" name="Footer Placeholder 5">
            <a:extLst>
              <a:ext uri="{FF2B5EF4-FFF2-40B4-BE49-F238E27FC236}">
                <a16:creationId xmlns:a16="http://schemas.microsoft.com/office/drawing/2014/main" id="{15A4546B-7A29-3CDA-DE99-F2D978B5B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ADD14-D44F-0D89-E6DB-7846700500FC}"/>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389664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4F1C-29E4-417B-292C-61BB6F0CC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486D44-38A0-0AEA-1404-FD6B950D3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9861A0-6AEF-9D76-58F3-5E5D54E69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D780F-8815-2F16-7EA2-DB06C71D6C14}"/>
              </a:ext>
            </a:extLst>
          </p:cNvPr>
          <p:cNvSpPr>
            <a:spLocks noGrp="1"/>
          </p:cNvSpPr>
          <p:nvPr>
            <p:ph type="dt" sz="half" idx="10"/>
          </p:nvPr>
        </p:nvSpPr>
        <p:spPr/>
        <p:txBody>
          <a:bodyPr/>
          <a:lstStyle/>
          <a:p>
            <a:fld id="{48745B45-36A0-4720-A369-B9D6C2D3E771}" type="datetimeFigureOut">
              <a:rPr lang="en-US" smtClean="0"/>
              <a:t>8/7/2022</a:t>
            </a:fld>
            <a:endParaRPr lang="en-US"/>
          </a:p>
        </p:txBody>
      </p:sp>
      <p:sp>
        <p:nvSpPr>
          <p:cNvPr id="6" name="Footer Placeholder 5">
            <a:extLst>
              <a:ext uri="{FF2B5EF4-FFF2-40B4-BE49-F238E27FC236}">
                <a16:creationId xmlns:a16="http://schemas.microsoft.com/office/drawing/2014/main" id="{12BA7AED-4685-A308-06F5-DB0E72674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F2B66-BF3F-59EA-4444-C1C1333E9A86}"/>
              </a:ext>
            </a:extLst>
          </p:cNvPr>
          <p:cNvSpPr>
            <a:spLocks noGrp="1"/>
          </p:cNvSpPr>
          <p:nvPr>
            <p:ph type="sldNum" sz="quarter" idx="12"/>
          </p:nvPr>
        </p:nvSpPr>
        <p:spPr/>
        <p:txBody>
          <a:bodyPr/>
          <a:lstStyle/>
          <a:p>
            <a:fld id="{946E7AF7-0A8D-4AFE-B3B1-D9B544BA3DE5}" type="slidenum">
              <a:rPr lang="en-US" smtClean="0"/>
              <a:t>‹#›</a:t>
            </a:fld>
            <a:endParaRPr lang="en-US"/>
          </a:p>
        </p:txBody>
      </p:sp>
    </p:spTree>
    <p:extLst>
      <p:ext uri="{BB962C8B-B14F-4D97-AF65-F5344CB8AC3E}">
        <p14:creationId xmlns:p14="http://schemas.microsoft.com/office/powerpoint/2010/main" val="332414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28ADB-6242-C136-1F42-794D1B528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A0ADEE-5D69-0257-D47E-D4151359F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0E97-E845-03ED-E64D-C170279FE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45B45-36A0-4720-A369-B9D6C2D3E771}" type="datetimeFigureOut">
              <a:rPr lang="en-US" smtClean="0"/>
              <a:t>8/7/2022</a:t>
            </a:fld>
            <a:endParaRPr lang="en-US"/>
          </a:p>
        </p:txBody>
      </p:sp>
      <p:sp>
        <p:nvSpPr>
          <p:cNvPr id="5" name="Footer Placeholder 4">
            <a:extLst>
              <a:ext uri="{FF2B5EF4-FFF2-40B4-BE49-F238E27FC236}">
                <a16:creationId xmlns:a16="http://schemas.microsoft.com/office/drawing/2014/main" id="{0D770B85-46EB-81DF-2ABE-6759E36B28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60566E-5012-8808-0CD0-59398FE8B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E7AF7-0A8D-4AFE-B3B1-D9B544BA3DE5}" type="slidenum">
              <a:rPr lang="en-US" smtClean="0"/>
              <a:t>‹#›</a:t>
            </a:fld>
            <a:endParaRPr lang="en-US"/>
          </a:p>
        </p:txBody>
      </p:sp>
    </p:spTree>
    <p:extLst>
      <p:ext uri="{BB962C8B-B14F-4D97-AF65-F5344CB8AC3E}">
        <p14:creationId xmlns:p14="http://schemas.microsoft.com/office/powerpoint/2010/main" val="1510913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4762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lvl1pPr>
          </a:lstStyle>
          <a:p>
            <a:fld id="{86CB4B4D-7CA3-9044-876B-883B54F8677D}" type="slidenum">
              <a:t>‹#›</a:t>
            </a:fld>
            <a:endParaRPr/>
          </a:p>
        </p:txBody>
      </p:sp>
    </p:spTree>
    <p:extLst>
      <p:ext uri="{BB962C8B-B14F-4D97-AF65-F5344CB8AC3E}">
        <p14:creationId xmlns:p14="http://schemas.microsoft.com/office/powerpoint/2010/main" val="465792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D9FF"/>
            </a:gs>
            <a:gs pos="50000">
              <a:srgbClr val="FFFBFE"/>
            </a:gs>
            <a:gs pos="100000">
              <a:srgbClr val="FFD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90A98C-61AF-AB8A-AF87-65CFF86272C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8AF439-162E-5182-DDDC-F6BC68DC73A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D0355FD-CC1B-4DA4-3CFC-EF32AED867B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DD9FEAC1-4917-BF8C-9AFC-454D1320575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110C7813-5349-AB73-F801-8A94EBA3BFB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D77D672-44DF-4298-8803-D2E70C1431A1}" type="slidenum">
              <a:rPr lang="en-US" altLang="en-US"/>
              <a:pPr/>
              <a:t>‹#›</a:t>
            </a:fld>
            <a:endParaRPr lang="en-US" altLang="en-US"/>
          </a:p>
        </p:txBody>
      </p:sp>
    </p:spTree>
    <p:extLst>
      <p:ext uri="{BB962C8B-B14F-4D97-AF65-F5344CB8AC3E}">
        <p14:creationId xmlns:p14="http://schemas.microsoft.com/office/powerpoint/2010/main" val="152431492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CC0099"/>
        </a:buClr>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anose="05000000000000000000"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rgbClr val="CC0099"/>
        </a:buClr>
        <a:buFont typeface="Wingdings" panose="05000000000000000000" pitchFamily="2" charset="2"/>
        <a:buChar char="q"/>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50C60-8837-F8FF-F072-360D7FC9B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2" name="TextBox 1">
            <a:extLst>
              <a:ext uri="{FF2B5EF4-FFF2-40B4-BE49-F238E27FC236}">
                <a16:creationId xmlns:a16="http://schemas.microsoft.com/office/drawing/2014/main" id="{4B40860A-29A0-CF64-542D-70A0DC611D8B}"/>
              </a:ext>
            </a:extLst>
          </p:cNvPr>
          <p:cNvSpPr txBox="1"/>
          <p:nvPr/>
        </p:nvSpPr>
        <p:spPr>
          <a:xfrm>
            <a:off x="3069771" y="121298"/>
            <a:ext cx="6492240" cy="584775"/>
          </a:xfrm>
          <a:prstGeom prst="rect">
            <a:avLst/>
          </a:prstGeom>
          <a:noFill/>
        </p:spPr>
        <p:txBody>
          <a:bodyPr wrap="square" rtlCol="0">
            <a:spAutoFit/>
          </a:bodyPr>
          <a:lstStyle/>
          <a:p>
            <a:r>
              <a:rPr lang="en-US" sz="3200" b="1" dirty="0">
                <a:solidFill>
                  <a:schemeClr val="bg1"/>
                </a:solidFill>
                <a:latin typeface="Arial Rounded MT Bold" panose="020F0704030504030204" pitchFamily="34" charset="0"/>
              </a:rPr>
              <a:t>THE RETURN FROM CAPTIVITY</a:t>
            </a:r>
          </a:p>
        </p:txBody>
      </p:sp>
    </p:spTree>
    <p:extLst>
      <p:ext uri="{BB962C8B-B14F-4D97-AF65-F5344CB8AC3E}">
        <p14:creationId xmlns:p14="http://schemas.microsoft.com/office/powerpoint/2010/main" val="306534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5324535"/>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600" dirty="0">
                <a:solidFill>
                  <a:schemeClr val="bg1"/>
                </a:solidFill>
                <a:latin typeface="Arial Rounded MT Bold" panose="020F0704030504030204" pitchFamily="34" charset="0"/>
              </a:rPr>
              <a:t>Daniel 9:25</a:t>
            </a:r>
          </a:p>
          <a:p>
            <a:endParaRPr lang="en-US" sz="3600" dirty="0">
              <a:solidFill>
                <a:schemeClr val="bg1"/>
              </a:solidFill>
              <a:latin typeface="Arial Rounded MT Bold" panose="020F0704030504030204" pitchFamily="34" charset="0"/>
            </a:endParaRPr>
          </a:p>
          <a:p>
            <a:r>
              <a:rPr lang="en-US" sz="3600" dirty="0">
                <a:solidFill>
                  <a:schemeClr val="bg1"/>
                </a:solidFill>
                <a:latin typeface="Arial Rounded MT Bold" panose="020F0704030504030204" pitchFamily="34" charset="0"/>
              </a:rPr>
              <a:t>25  “So you are to know and discern that from the issuing of a </a:t>
            </a:r>
            <a:r>
              <a:rPr lang="en-US" sz="3600" dirty="0">
                <a:solidFill>
                  <a:srgbClr val="FFFF00"/>
                </a:solidFill>
                <a:latin typeface="Arial Rounded MT Bold" panose="020F0704030504030204" pitchFamily="34" charset="0"/>
              </a:rPr>
              <a:t>decree to restore and rebuild Jerusalem</a:t>
            </a:r>
            <a:r>
              <a:rPr lang="en-US" sz="3600" dirty="0">
                <a:solidFill>
                  <a:schemeClr val="bg1"/>
                </a:solidFill>
                <a:latin typeface="Arial Rounded MT Bold" panose="020F0704030504030204" pitchFamily="34" charset="0"/>
              </a:rPr>
              <a:t> until Messiah the Prince there will be seven weeks and sixty-two weeks; </a:t>
            </a:r>
            <a:r>
              <a:rPr lang="en-US" sz="3600" dirty="0">
                <a:solidFill>
                  <a:srgbClr val="FFFF00"/>
                </a:solidFill>
                <a:latin typeface="Arial Rounded MT Bold" panose="020F0704030504030204" pitchFamily="34" charset="0"/>
              </a:rPr>
              <a:t>it will be built again, with plaza and moat,</a:t>
            </a:r>
            <a:r>
              <a:rPr lang="en-US" sz="3600" dirty="0">
                <a:solidFill>
                  <a:schemeClr val="bg1"/>
                </a:solidFill>
                <a:latin typeface="Arial Rounded MT Bold" panose="020F0704030504030204" pitchFamily="34" charset="0"/>
              </a:rPr>
              <a:t> even in times of distress.</a:t>
            </a:r>
            <a:r>
              <a:rPr lang="en-US" sz="3600" dirty="0">
                <a:solidFill>
                  <a:srgbClr val="FFFF00"/>
                </a:solidFill>
                <a:latin typeface="Arial Rounded MT Bold" panose="020F0704030504030204" pitchFamily="34" charset="0"/>
              </a:rPr>
              <a:t>”  </a:t>
            </a:r>
            <a:r>
              <a:rPr lang="en-US" sz="3600" dirty="0">
                <a:solidFill>
                  <a:schemeClr val="bg1"/>
                </a:solidFill>
                <a:latin typeface="Arial Rounded MT Bold" panose="020F0704030504030204" pitchFamily="34" charset="0"/>
              </a:rPr>
              <a:t>(NASB)</a:t>
            </a: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66942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801862"/>
          </a:xfrm>
          <a:prstGeom prst="rect">
            <a:avLst/>
          </a:prstGeom>
          <a:solidFill>
            <a:srgbClr val="002060"/>
          </a:solidFill>
        </p:spPr>
        <p:txBody>
          <a:bodyPr wrap="square" rtlCol="0">
            <a:spAutoFit/>
          </a:bodyPr>
          <a:lstStyle/>
          <a:p>
            <a:pPr algn="ctr"/>
            <a:r>
              <a:rPr lang="en-US" sz="2800" b="1" dirty="0">
                <a:solidFill>
                  <a:schemeClr val="bg1"/>
                </a:solidFill>
                <a:latin typeface="Arial Rounded MT Bold" panose="020F0704030504030204" pitchFamily="34" charset="0"/>
              </a:rPr>
              <a:t>Ezra 1:1-6 </a:t>
            </a:r>
          </a:p>
          <a:p>
            <a:r>
              <a:rPr lang="en-US" sz="2400" dirty="0">
                <a:solidFill>
                  <a:schemeClr val="bg1"/>
                </a:solidFill>
                <a:latin typeface="Arial Rounded MT Bold" panose="020F0704030504030204" pitchFamily="34" charset="0"/>
              </a:rPr>
              <a:t>In the first year of Cyrus king of Persia, that the word of the LORD by the mouth of Jeremiah might be fulfilled, the LORD stirred up the spirit of Cyrus king of Persia, so that he made a proclamation throughout all his kingdom and also put it in writing:  </a:t>
            </a:r>
            <a:r>
              <a:rPr lang="en-US" sz="2400" dirty="0">
                <a:solidFill>
                  <a:srgbClr val="FFFF00"/>
                </a:solidFill>
                <a:latin typeface="Arial Rounded MT Bold" panose="020F0704030504030204" pitchFamily="34" charset="0"/>
              </a:rPr>
              <a:t>2  “Thus says Cyrus king of Persia:  The LORD, the God of heaven, has given me all the kingdoms of the earth, and he has charged me to build him a house in Jerusalem, which is in Judah.  3  Whoever is among you of all his people, may his God be with him, and let him go up to Jerusalem, which is in Judah, and rebuild the house of the LORD, the God of Israel—he is the God who is in Jerusalem.  4  And let each survivor, in whatever place he sojourns, be assisted by the men of his place with silver and gold, with goods and with beasts, besides freewill offerings for the house of God that is in Jerusalem.”</a:t>
            </a:r>
            <a:r>
              <a:rPr lang="en-US" sz="2400" dirty="0">
                <a:solidFill>
                  <a:schemeClr val="bg1"/>
                </a:solidFill>
                <a:latin typeface="Arial Rounded MT Bold" panose="020F0704030504030204" pitchFamily="34" charset="0"/>
              </a:rPr>
              <a:t>   5  Then rose up the heads of the fathers’ houses of Judah and Benjamin, and the priests and the Levites, everyone whose spirit God had stirred to go up to rebuild the house of the LORD that is in Jerusalem.  6  And all who were about them aided them with vessels of silver, with gold, with goods, with beasts, and with costly wares, besides all that was freely offered.</a:t>
            </a:r>
          </a:p>
          <a:p>
            <a:endParaRPr lang="en-US" sz="2400" b="1" dirty="0">
              <a:latin typeface="Arial Rounded MT Bold" panose="020F0704030504030204" pitchFamily="34" charset="0"/>
            </a:endParaRPr>
          </a:p>
        </p:txBody>
      </p:sp>
    </p:spTree>
    <p:extLst>
      <p:ext uri="{BB962C8B-B14F-4D97-AF65-F5344CB8AC3E}">
        <p14:creationId xmlns:p14="http://schemas.microsoft.com/office/powerpoint/2010/main" val="157501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801862"/>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200" dirty="0">
                <a:solidFill>
                  <a:schemeClr val="bg1"/>
                </a:solidFill>
                <a:latin typeface="Arial Rounded MT Bold" panose="020F0704030504030204" pitchFamily="34" charset="0"/>
              </a:rPr>
              <a:t>An Interesting Theory…Did Daniel Show Isaiah’s Prophecy to Cyrus?</a:t>
            </a:r>
          </a:p>
          <a:p>
            <a:pPr algn="ctr"/>
            <a:endParaRPr lang="en-US" sz="3200" dirty="0">
              <a:solidFill>
                <a:schemeClr val="bg1"/>
              </a:solidFill>
              <a:latin typeface="Arial Rounded MT Bold" panose="020F0704030504030204" pitchFamily="34" charset="0"/>
            </a:endParaRPr>
          </a:p>
          <a:p>
            <a:pPr marL="514350" indent="-514350">
              <a:buFont typeface="+mj-lt"/>
              <a:buAutoNum type="alphaLcPeriod"/>
            </a:pPr>
            <a:r>
              <a:rPr lang="en-US" sz="3200" dirty="0">
                <a:solidFill>
                  <a:schemeClr val="bg1"/>
                </a:solidFill>
                <a:latin typeface="Arial Rounded MT Bold" panose="020F0704030504030204" pitchFamily="34" charset="0"/>
              </a:rPr>
              <a:t>Daniel remained prominent after Cyrus defeated Babylon.</a:t>
            </a:r>
          </a:p>
          <a:p>
            <a:pPr marL="514350" indent="-514350">
              <a:buFont typeface="+mj-lt"/>
              <a:buAutoNum type="alphaLcPeriod"/>
            </a:pPr>
            <a:r>
              <a:rPr lang="en-US" sz="3200" dirty="0">
                <a:solidFill>
                  <a:schemeClr val="bg1"/>
                </a:solidFill>
                <a:latin typeface="Arial Rounded MT Bold" panose="020F0704030504030204" pitchFamily="34" charset="0"/>
              </a:rPr>
              <a:t>Daniel had been reading Jeremiah and knew that the 70 years was up.</a:t>
            </a:r>
          </a:p>
          <a:p>
            <a:pPr marL="514350" indent="-514350">
              <a:buFont typeface="+mj-lt"/>
              <a:buAutoNum type="alphaLcPeriod"/>
            </a:pPr>
            <a:r>
              <a:rPr lang="en-US" sz="3200" dirty="0">
                <a:solidFill>
                  <a:schemeClr val="bg1"/>
                </a:solidFill>
                <a:latin typeface="Arial Rounded MT Bold" panose="020F0704030504030204" pitchFamily="34" charset="0"/>
              </a:rPr>
              <a:t>Daniel doubtless knew of Isaiah’s prophecy re Cyrus….and thus knew that Cyrus was “the one.”</a:t>
            </a:r>
          </a:p>
          <a:p>
            <a:pPr marL="514350" indent="-514350">
              <a:buFont typeface="+mj-lt"/>
              <a:buAutoNum type="alphaLcPeriod"/>
            </a:pPr>
            <a:r>
              <a:rPr lang="en-US" sz="3200" dirty="0">
                <a:solidFill>
                  <a:schemeClr val="bg1"/>
                </a:solidFill>
                <a:latin typeface="Arial Rounded MT Bold" panose="020F0704030504030204" pitchFamily="34" charset="0"/>
              </a:rPr>
              <a:t>Given these facts, maybe Daniel </a:t>
            </a:r>
            <a:r>
              <a:rPr lang="en-US" sz="3200" i="1" dirty="0">
                <a:solidFill>
                  <a:schemeClr val="bg1"/>
                </a:solidFill>
                <a:latin typeface="Arial Rounded MT Bold" panose="020F0704030504030204" pitchFamily="34" charset="0"/>
              </a:rPr>
              <a:t>did</a:t>
            </a:r>
            <a:r>
              <a:rPr lang="en-US" sz="3200" dirty="0">
                <a:solidFill>
                  <a:schemeClr val="bg1"/>
                </a:solidFill>
                <a:latin typeface="Arial Rounded MT Bold" panose="020F0704030504030204" pitchFamily="34" charset="0"/>
              </a:rPr>
              <a:t> show Isaiah to Cyrus.</a:t>
            </a:r>
          </a:p>
          <a:p>
            <a:endParaRPr lang="en-US" sz="3200" dirty="0">
              <a:solidFill>
                <a:schemeClr val="bg1"/>
              </a:solidFill>
              <a:latin typeface="Arial Rounded MT Bold" panose="020F0704030504030204" pitchFamily="34" charset="0"/>
            </a:endParaRP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180107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801862"/>
          </a:xfrm>
          <a:prstGeom prst="rect">
            <a:avLst/>
          </a:prstGeom>
          <a:solidFill>
            <a:srgbClr val="002060"/>
          </a:solidFill>
        </p:spPr>
        <p:txBody>
          <a:bodyPr wrap="square" rtlCol="0">
            <a:spAutoFit/>
          </a:bodyPr>
          <a:lstStyle/>
          <a:p>
            <a:pPr algn="ctr"/>
            <a:r>
              <a:rPr lang="en-US" sz="2800" b="1" dirty="0">
                <a:solidFill>
                  <a:schemeClr val="bg1"/>
                </a:solidFill>
                <a:latin typeface="Arial Rounded MT Bold" panose="020F0704030504030204" pitchFamily="34" charset="0"/>
              </a:rPr>
              <a:t>Ezra 1:1-6 </a:t>
            </a:r>
          </a:p>
          <a:p>
            <a:r>
              <a:rPr lang="en-US" sz="2400" dirty="0">
                <a:solidFill>
                  <a:schemeClr val="bg1"/>
                </a:solidFill>
                <a:latin typeface="Arial Rounded MT Bold" panose="020F0704030504030204" pitchFamily="34" charset="0"/>
              </a:rPr>
              <a:t>In the first year of Cyrus king of Persia, that the word of the LORD by the mouth of Jeremiah might be fulfilled, the LORD stirred up the spirit of Cyrus king of Persia, so that he made a proclamation throughout all his kingdom and also put it in writing:  2  “Thus says Cyrus king of Persia:  The LORD, the God of heaven, has given me all the kingdoms of the earth, and he has charged me to </a:t>
            </a:r>
            <a:r>
              <a:rPr lang="en-US" sz="2400" dirty="0">
                <a:solidFill>
                  <a:srgbClr val="FFFF00"/>
                </a:solidFill>
                <a:latin typeface="Arial Rounded MT Bold" panose="020F0704030504030204" pitchFamily="34" charset="0"/>
              </a:rPr>
              <a:t>build him a house in Jerusalem,</a:t>
            </a:r>
            <a:r>
              <a:rPr lang="en-US" sz="2400" dirty="0">
                <a:solidFill>
                  <a:schemeClr val="bg1"/>
                </a:solidFill>
                <a:latin typeface="Arial Rounded MT Bold" panose="020F0704030504030204" pitchFamily="34" charset="0"/>
              </a:rPr>
              <a:t> which is in Judah.  3  Whoever is among you of all his people, may his God be with him, and let him go up to Jerusalem, which is in Judah, and </a:t>
            </a:r>
            <a:r>
              <a:rPr lang="en-US" sz="2400" dirty="0">
                <a:solidFill>
                  <a:srgbClr val="FFFF00"/>
                </a:solidFill>
                <a:latin typeface="Arial Rounded MT Bold" panose="020F0704030504030204" pitchFamily="34" charset="0"/>
              </a:rPr>
              <a:t>rebuild the house of the LORD,</a:t>
            </a:r>
            <a:r>
              <a:rPr lang="en-US" sz="2400" dirty="0">
                <a:solidFill>
                  <a:schemeClr val="bg1"/>
                </a:solidFill>
                <a:latin typeface="Arial Rounded MT Bold" panose="020F0704030504030204" pitchFamily="34" charset="0"/>
              </a:rPr>
              <a:t> the God of Israel—he is the God who is in Jerusalem.  4  And let each survivor, in whatever place he sojourns, be assisted by the men of his place with silver and gold, with goods and with beasts, besides freewill offerings for</a:t>
            </a:r>
            <a:r>
              <a:rPr lang="en-US" sz="2400" dirty="0">
                <a:solidFill>
                  <a:srgbClr val="FFFF00"/>
                </a:solidFill>
                <a:latin typeface="Arial Rounded MT Bold" panose="020F0704030504030204" pitchFamily="34" charset="0"/>
              </a:rPr>
              <a:t> the house of God</a:t>
            </a:r>
            <a:r>
              <a:rPr lang="en-US" sz="2400" dirty="0">
                <a:solidFill>
                  <a:schemeClr val="bg1"/>
                </a:solidFill>
                <a:latin typeface="Arial Rounded MT Bold" panose="020F0704030504030204" pitchFamily="34" charset="0"/>
              </a:rPr>
              <a:t> that is in Jerusalem.”   5  Then rose up the heads of the fathers’ houses of Judah and Benjamin, and the priests and the Levites, everyone whose spirit God had stirred to go up to rebuild </a:t>
            </a:r>
            <a:r>
              <a:rPr lang="en-US" sz="2400" dirty="0">
                <a:solidFill>
                  <a:srgbClr val="FFFF00"/>
                </a:solidFill>
                <a:latin typeface="Arial Rounded MT Bold" panose="020F0704030504030204" pitchFamily="34" charset="0"/>
              </a:rPr>
              <a:t>the house of the LORD</a:t>
            </a:r>
            <a:r>
              <a:rPr lang="en-US" sz="2400" dirty="0">
                <a:solidFill>
                  <a:schemeClr val="bg1"/>
                </a:solidFill>
                <a:latin typeface="Arial Rounded MT Bold" panose="020F0704030504030204" pitchFamily="34" charset="0"/>
              </a:rPr>
              <a:t> that is in Jerusalem.  6  And all who were about them aided them with vessels of silver, with gold, with goods, with beasts, and with costly wares, besides all that was freely offered.</a:t>
            </a:r>
          </a:p>
          <a:p>
            <a:endParaRPr lang="en-US" sz="2400" b="1" dirty="0">
              <a:latin typeface="Arial Rounded MT Bold" panose="020F0704030504030204" pitchFamily="34" charset="0"/>
            </a:endParaRPr>
          </a:p>
        </p:txBody>
      </p:sp>
    </p:spTree>
    <p:extLst>
      <p:ext uri="{BB962C8B-B14F-4D97-AF65-F5344CB8AC3E}">
        <p14:creationId xmlns:p14="http://schemas.microsoft.com/office/powerpoint/2010/main" val="32654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309420"/>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200" b="1" dirty="0">
                <a:solidFill>
                  <a:schemeClr val="bg1"/>
                </a:solidFill>
                <a:latin typeface="Arial Rounded MT Bold" panose="020F0704030504030204" pitchFamily="34" charset="0"/>
              </a:rPr>
              <a:t>Ezra 1:3-4</a:t>
            </a:r>
          </a:p>
          <a:p>
            <a:pPr algn="ctr"/>
            <a:endParaRPr lang="en-US" sz="3200" dirty="0">
              <a:solidFill>
                <a:schemeClr val="bg1"/>
              </a:solidFill>
              <a:latin typeface="Arial Rounded MT Bold" panose="020F0704030504030204" pitchFamily="34" charset="0"/>
            </a:endParaRPr>
          </a:p>
          <a:p>
            <a:r>
              <a:rPr lang="en-US" sz="3200" dirty="0">
                <a:solidFill>
                  <a:schemeClr val="bg1"/>
                </a:solidFill>
                <a:latin typeface="Arial Rounded MT Bold" panose="020F0704030504030204" pitchFamily="34" charset="0"/>
              </a:rPr>
              <a:t>3  Whoever is among you of all his people, may his God be with him, and let him go up to Jerusalem, which is in Judah, and rebuild the house of the LORD, the God of Israel—he is the God who is in Jerusalem.  4  And </a:t>
            </a:r>
            <a:r>
              <a:rPr lang="en-US" sz="3200" dirty="0">
                <a:solidFill>
                  <a:srgbClr val="FFFF00"/>
                </a:solidFill>
                <a:latin typeface="Arial Rounded MT Bold" panose="020F0704030504030204" pitchFamily="34" charset="0"/>
              </a:rPr>
              <a:t>let each survivor, in whatever place he sojourns, be assisted by the men of his place</a:t>
            </a:r>
            <a:r>
              <a:rPr lang="en-US" sz="3200" dirty="0">
                <a:solidFill>
                  <a:schemeClr val="bg1"/>
                </a:solidFill>
                <a:latin typeface="Arial Rounded MT Bold" panose="020F0704030504030204" pitchFamily="34" charset="0"/>
              </a:rPr>
              <a:t> with silver and gold, with goods and with beasts, </a:t>
            </a:r>
            <a:r>
              <a:rPr lang="en-US" sz="3200" u="sng" dirty="0">
                <a:solidFill>
                  <a:srgbClr val="FFFF00"/>
                </a:solidFill>
                <a:latin typeface="Arial Rounded MT Bold" panose="020F0704030504030204" pitchFamily="34" charset="0"/>
              </a:rPr>
              <a:t>besides</a:t>
            </a:r>
            <a:r>
              <a:rPr lang="en-US" sz="3200" dirty="0">
                <a:solidFill>
                  <a:schemeClr val="bg1"/>
                </a:solidFill>
                <a:latin typeface="Arial Rounded MT Bold" panose="020F0704030504030204" pitchFamily="34" charset="0"/>
              </a:rPr>
              <a:t> freewill offerings for the house of God that is in Jerusalem.</a:t>
            </a:r>
          </a:p>
          <a:p>
            <a:endParaRPr lang="en-US" sz="3200" dirty="0">
              <a:solidFill>
                <a:schemeClr val="bg1"/>
              </a:solidFill>
              <a:latin typeface="Arial Rounded MT Bold" panose="020F0704030504030204" pitchFamily="34" charset="0"/>
            </a:endParaRP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322077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3847207"/>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200" b="1" dirty="0">
                <a:solidFill>
                  <a:schemeClr val="bg1"/>
                </a:solidFill>
                <a:latin typeface="Arial Rounded MT Bold" panose="020F0704030504030204" pitchFamily="34" charset="0"/>
              </a:rPr>
              <a:t>Ezra 1:6</a:t>
            </a:r>
          </a:p>
          <a:p>
            <a:pPr algn="ctr"/>
            <a:endParaRPr lang="en-US" sz="3200" dirty="0">
              <a:solidFill>
                <a:schemeClr val="bg1"/>
              </a:solidFill>
              <a:latin typeface="Arial Rounded MT Bold" panose="020F0704030504030204" pitchFamily="34" charset="0"/>
            </a:endParaRPr>
          </a:p>
          <a:p>
            <a:r>
              <a:rPr lang="en-US" sz="3200" dirty="0">
                <a:solidFill>
                  <a:schemeClr val="bg1"/>
                </a:solidFill>
                <a:latin typeface="Arial Rounded MT Bold" panose="020F0704030504030204" pitchFamily="34" charset="0"/>
              </a:rPr>
              <a:t>6 And </a:t>
            </a:r>
            <a:r>
              <a:rPr lang="en-US" sz="3200" u="sng" dirty="0">
                <a:solidFill>
                  <a:srgbClr val="FFFF00"/>
                </a:solidFill>
                <a:latin typeface="Arial Rounded MT Bold" panose="020F0704030504030204" pitchFamily="34" charset="0"/>
              </a:rPr>
              <a:t>all</a:t>
            </a:r>
            <a:r>
              <a:rPr lang="en-US" sz="3200" dirty="0">
                <a:solidFill>
                  <a:schemeClr val="bg1"/>
                </a:solidFill>
                <a:latin typeface="Arial Rounded MT Bold" panose="020F0704030504030204" pitchFamily="34" charset="0"/>
              </a:rPr>
              <a:t> who were about them aided them with vessels of silver, with gold, with goods, with beasts, and with costly wares, </a:t>
            </a:r>
            <a:r>
              <a:rPr lang="en-US" sz="3200" u="sng" dirty="0">
                <a:solidFill>
                  <a:srgbClr val="FFFF00"/>
                </a:solidFill>
                <a:latin typeface="Arial Rounded MT Bold" panose="020F0704030504030204" pitchFamily="34" charset="0"/>
              </a:rPr>
              <a:t>besides</a:t>
            </a:r>
            <a:r>
              <a:rPr lang="en-US" sz="3200" dirty="0">
                <a:solidFill>
                  <a:schemeClr val="bg1"/>
                </a:solidFill>
                <a:latin typeface="Arial Rounded MT Bold" panose="020F0704030504030204" pitchFamily="34" charset="0"/>
              </a:rPr>
              <a:t> all that was freely offered.</a:t>
            </a:r>
          </a:p>
          <a:p>
            <a:endParaRPr lang="en-US" sz="3200" dirty="0">
              <a:solidFill>
                <a:schemeClr val="bg1"/>
              </a:solidFill>
              <a:latin typeface="Arial Rounded MT Bold" panose="020F0704030504030204" pitchFamily="34" charset="0"/>
            </a:endParaRP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110282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5816977"/>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200" dirty="0">
                <a:solidFill>
                  <a:schemeClr val="bg1"/>
                </a:solidFill>
                <a:latin typeface="Arial Rounded MT Bold" panose="020F0704030504030204" pitchFamily="34" charset="0"/>
              </a:rPr>
              <a:t>FACTORS IN CYRUS RELEASING TEMPLE TREASURE</a:t>
            </a:r>
          </a:p>
          <a:p>
            <a:pPr algn="ctr"/>
            <a:endParaRPr lang="en-US" sz="3200" dirty="0">
              <a:solidFill>
                <a:schemeClr val="bg1"/>
              </a:solidFill>
              <a:latin typeface="Arial Rounded MT Bold" panose="020F0704030504030204" pitchFamily="34" charset="0"/>
            </a:endParaRPr>
          </a:p>
          <a:p>
            <a:pPr marL="514350" indent="-514350">
              <a:buFont typeface="+mj-lt"/>
              <a:buAutoNum type="arabicPeriod"/>
            </a:pPr>
            <a:r>
              <a:rPr lang="en-US" sz="3200" dirty="0">
                <a:solidFill>
                  <a:schemeClr val="bg1"/>
                </a:solidFill>
                <a:latin typeface="Arial Rounded MT Bold" panose="020F0704030504030204" pitchFamily="34" charset="0"/>
              </a:rPr>
              <a:t>Policy of Cyrus and Persians to allow conquered peoples to stay at home/go home</a:t>
            </a:r>
          </a:p>
          <a:p>
            <a:pPr marL="514350" indent="-514350">
              <a:buFont typeface="+mj-lt"/>
              <a:buAutoNum type="arabicPeriod"/>
            </a:pPr>
            <a:r>
              <a:rPr lang="en-US" sz="3200" dirty="0">
                <a:solidFill>
                  <a:schemeClr val="bg1"/>
                </a:solidFill>
                <a:latin typeface="Arial Rounded MT Bold" panose="020F0704030504030204" pitchFamily="34" charset="0"/>
              </a:rPr>
              <a:t>Daniel’s prominence and possible influence </a:t>
            </a:r>
          </a:p>
          <a:p>
            <a:pPr marL="514350" indent="-514350">
              <a:buFont typeface="+mj-lt"/>
              <a:buAutoNum type="arabicPeriod"/>
            </a:pPr>
            <a:r>
              <a:rPr lang="en-US" sz="3200" dirty="0">
                <a:solidFill>
                  <a:schemeClr val="bg1"/>
                </a:solidFill>
                <a:latin typeface="Arial Rounded MT Bold" panose="020F0704030504030204" pitchFamily="34" charset="0"/>
              </a:rPr>
              <a:t>Daniel’s knowledge of scripture (might have helped identify items taken from Jerusalem temple)</a:t>
            </a:r>
          </a:p>
          <a:p>
            <a:pPr marL="514350" indent="-514350">
              <a:buFont typeface="+mj-lt"/>
              <a:buAutoNum type="arabicPeriod"/>
            </a:pPr>
            <a:r>
              <a:rPr lang="en-US" sz="3200" dirty="0">
                <a:solidFill>
                  <a:schemeClr val="bg1"/>
                </a:solidFill>
                <a:latin typeface="Arial Rounded MT Bold" panose="020F0704030504030204" pitchFamily="34" charset="0"/>
              </a:rPr>
              <a:t>(Maybe….possibly….) Daniel showing pertinent parts of Isaiah’s prophecy to Cyrus</a:t>
            </a:r>
          </a:p>
          <a:p>
            <a:endParaRPr lang="en-US" sz="3200" dirty="0">
              <a:solidFill>
                <a:schemeClr val="bg1"/>
              </a:solidFill>
              <a:latin typeface="Arial Rounded MT Bold" panose="020F0704030504030204" pitchFamily="34" charset="0"/>
            </a:endParaRP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245606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309420"/>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200" dirty="0">
                <a:solidFill>
                  <a:schemeClr val="bg1"/>
                </a:solidFill>
                <a:latin typeface="Arial Rounded MT Bold" panose="020F0704030504030204" pitchFamily="34" charset="0"/>
              </a:rPr>
              <a:t>SUMMARY OF GROUP RETURNING</a:t>
            </a:r>
          </a:p>
          <a:p>
            <a:pPr algn="ctr"/>
            <a:endParaRPr lang="en-US" sz="3200" dirty="0">
              <a:solidFill>
                <a:schemeClr val="bg1"/>
              </a:solidFill>
              <a:latin typeface="Arial Rounded MT Bold" panose="020F0704030504030204" pitchFamily="34" charset="0"/>
            </a:endParaRPr>
          </a:p>
          <a:p>
            <a:pPr marL="514350" indent="-514350">
              <a:buFont typeface="+mj-lt"/>
              <a:buAutoNum type="arabicPeriod"/>
            </a:pPr>
            <a:r>
              <a:rPr lang="en-US" sz="3200" dirty="0">
                <a:solidFill>
                  <a:schemeClr val="bg1"/>
                </a:solidFill>
                <a:latin typeface="Arial Rounded MT Bold" panose="020F0704030504030204" pitchFamily="34" charset="0"/>
              </a:rPr>
              <a:t>Almost 50,000 people</a:t>
            </a:r>
          </a:p>
          <a:p>
            <a:pPr marL="514350" indent="-514350">
              <a:buFont typeface="+mj-lt"/>
              <a:buAutoNum type="arabicPeriod"/>
            </a:pPr>
            <a:r>
              <a:rPr lang="en-US" sz="3200" dirty="0">
                <a:solidFill>
                  <a:schemeClr val="bg1"/>
                </a:solidFill>
                <a:latin typeface="Arial Rounded MT Bold" panose="020F0704030504030204" pitchFamily="34" charset="0"/>
              </a:rPr>
              <a:t>Almost all (if not all) of tribes of Judah, Levi, Benjamin</a:t>
            </a:r>
          </a:p>
          <a:p>
            <a:pPr marL="514350" indent="-514350">
              <a:buFont typeface="+mj-lt"/>
              <a:buAutoNum type="arabicPeriod"/>
            </a:pPr>
            <a:r>
              <a:rPr lang="en-US" sz="3200" dirty="0">
                <a:solidFill>
                  <a:schemeClr val="bg1"/>
                </a:solidFill>
                <a:latin typeface="Arial Rounded MT Bold" panose="020F0704030504030204" pitchFamily="34" charset="0"/>
              </a:rPr>
              <a:t>Zerubbabel and high priest, </a:t>
            </a:r>
            <a:r>
              <a:rPr lang="en-US" sz="3200" dirty="0" err="1">
                <a:solidFill>
                  <a:schemeClr val="bg1"/>
                </a:solidFill>
                <a:latin typeface="Arial Rounded MT Bold" panose="020F0704030504030204" pitchFamily="34" charset="0"/>
              </a:rPr>
              <a:t>Jeshua</a:t>
            </a:r>
            <a:r>
              <a:rPr lang="en-US" sz="3200" dirty="0">
                <a:solidFill>
                  <a:schemeClr val="bg1"/>
                </a:solidFill>
                <a:latin typeface="Arial Rounded MT Bold" panose="020F0704030504030204" pitchFamily="34" charset="0"/>
              </a:rPr>
              <a:t>, are leaders.</a:t>
            </a:r>
          </a:p>
          <a:p>
            <a:pPr marL="514350" indent="-514350">
              <a:buFont typeface="+mj-lt"/>
              <a:buAutoNum type="arabicPeriod"/>
            </a:pPr>
            <a:r>
              <a:rPr lang="en-US" sz="3200" dirty="0">
                <a:solidFill>
                  <a:schemeClr val="bg1"/>
                </a:solidFill>
                <a:latin typeface="Arial Rounded MT Bold" panose="020F0704030504030204" pitchFamily="34" charset="0"/>
              </a:rPr>
              <a:t>Had a large number of priests in the group.</a:t>
            </a:r>
          </a:p>
          <a:p>
            <a:pPr marL="514350" indent="-514350">
              <a:buFont typeface="+mj-lt"/>
              <a:buAutoNum type="arabicPeriod"/>
            </a:pPr>
            <a:r>
              <a:rPr lang="en-US" sz="3200" dirty="0">
                <a:solidFill>
                  <a:schemeClr val="bg1"/>
                </a:solidFill>
                <a:latin typeface="Arial Rounded MT Bold" panose="020F0704030504030204" pitchFamily="34" charset="0"/>
              </a:rPr>
              <a:t>Upon arrival in Judah, each family returned to own town/city.</a:t>
            </a:r>
          </a:p>
          <a:p>
            <a:pPr marL="514350" indent="-514350">
              <a:buFont typeface="+mj-lt"/>
              <a:buAutoNum type="arabicPeriod"/>
            </a:pPr>
            <a:r>
              <a:rPr lang="en-US" sz="3200" dirty="0">
                <a:solidFill>
                  <a:schemeClr val="bg1"/>
                </a:solidFill>
                <a:latin typeface="Arial Rounded MT Bold" panose="020F0704030504030204" pitchFamily="34" charset="0"/>
              </a:rPr>
              <a:t>There is no “return” to the area of the former northern kingdom.</a:t>
            </a:r>
          </a:p>
          <a:p>
            <a:endParaRPr lang="en-US" sz="3200" dirty="0">
              <a:solidFill>
                <a:schemeClr val="bg1"/>
              </a:solidFill>
              <a:latin typeface="Arial Rounded MT Bold" panose="020F0704030504030204" pitchFamily="34" charset="0"/>
            </a:endParaRP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60462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stretch>
            <a:fillRect/>
          </a:stretch>
        </p:blipFill>
        <p:spPr>
          <a:xfrm>
            <a:off x="1697468" y="0"/>
            <a:ext cx="8797064" cy="68580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5816977"/>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200" dirty="0">
                <a:solidFill>
                  <a:schemeClr val="bg1"/>
                </a:solidFill>
                <a:latin typeface="Arial Rounded MT Bold" panose="020F0704030504030204" pitchFamily="34" charset="0"/>
              </a:rPr>
              <a:t>REASONS NOT TO RETURN TO JERUSALEM/JUDAH</a:t>
            </a:r>
          </a:p>
          <a:p>
            <a:pPr algn="ctr"/>
            <a:endParaRPr lang="en-US" sz="3200" dirty="0">
              <a:solidFill>
                <a:schemeClr val="bg1"/>
              </a:solidFill>
              <a:latin typeface="Arial Rounded MT Bold" panose="020F0704030504030204" pitchFamily="34" charset="0"/>
            </a:endParaRPr>
          </a:p>
          <a:p>
            <a:pPr marL="514350" indent="-514350">
              <a:buFont typeface="+mj-lt"/>
              <a:buAutoNum type="alphaUcPeriod"/>
            </a:pPr>
            <a:r>
              <a:rPr lang="en-US" sz="3200" dirty="0">
                <a:solidFill>
                  <a:schemeClr val="bg1"/>
                </a:solidFill>
                <a:latin typeface="Arial Rounded MT Bold" panose="020F0704030504030204" pitchFamily="34" charset="0"/>
              </a:rPr>
              <a:t>The trip was a long one—1,000 miles or more.</a:t>
            </a:r>
          </a:p>
          <a:p>
            <a:pPr marL="514350" indent="-514350">
              <a:buFont typeface="+mj-lt"/>
              <a:buAutoNum type="alphaUcPeriod"/>
            </a:pPr>
            <a:r>
              <a:rPr lang="en-US" sz="3200" dirty="0">
                <a:solidFill>
                  <a:schemeClr val="bg1"/>
                </a:solidFill>
                <a:latin typeface="Arial Rounded MT Bold" panose="020F0704030504030204" pitchFamily="34" charset="0"/>
              </a:rPr>
              <a:t>The trip would have been a logistical nightmare, as well as a drastic upheaval of lifestyle.</a:t>
            </a:r>
          </a:p>
          <a:p>
            <a:pPr marL="514350" indent="-514350">
              <a:buFont typeface="+mj-lt"/>
              <a:buAutoNum type="alphaUcPeriod"/>
            </a:pPr>
            <a:r>
              <a:rPr lang="en-US" sz="3200" dirty="0">
                <a:solidFill>
                  <a:schemeClr val="bg1"/>
                </a:solidFill>
                <a:latin typeface="Arial Rounded MT Bold" panose="020F0704030504030204" pitchFamily="34" charset="0"/>
              </a:rPr>
              <a:t>Only the oldest had any memory of Jerusalem/Judah.</a:t>
            </a:r>
          </a:p>
          <a:p>
            <a:pPr marL="514350" indent="-514350">
              <a:buFont typeface="+mj-lt"/>
              <a:buAutoNum type="alphaUcPeriod"/>
            </a:pPr>
            <a:r>
              <a:rPr lang="en-US" sz="3200" dirty="0">
                <a:solidFill>
                  <a:schemeClr val="bg1"/>
                </a:solidFill>
                <a:latin typeface="Arial Rounded MT Bold" panose="020F0704030504030204" pitchFamily="34" charset="0"/>
              </a:rPr>
              <a:t>They could not have known what conditions awaited them in Judah, but there was little reason for optimism.</a:t>
            </a:r>
          </a:p>
          <a:p>
            <a:pPr marL="514350" indent="-514350">
              <a:buFont typeface="+mj-lt"/>
              <a:buAutoNum type="alphaUcPeriod"/>
            </a:pPr>
            <a:endParaRPr lang="en-US" sz="3200" dirty="0">
              <a:solidFill>
                <a:schemeClr val="bg1"/>
              </a:solidFill>
              <a:latin typeface="Arial Rounded MT Bold" panose="020F0704030504030204" pitchFamily="34" charset="0"/>
            </a:endParaRPr>
          </a:p>
          <a:p>
            <a:endParaRPr lang="en-US" sz="3200" dirty="0">
              <a:solidFill>
                <a:schemeClr val="bg1"/>
              </a:solidFill>
              <a:latin typeface="Arial Rounded MT Bold" panose="020F0704030504030204" pitchFamily="34" charset="0"/>
            </a:endParaRP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408565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03931-C665-42DF-8972-951437098CD6}"/>
              </a:ext>
            </a:extLst>
          </p:cNvPr>
          <p:cNvSpPr txBox="1"/>
          <p:nvPr/>
        </p:nvSpPr>
        <p:spPr>
          <a:xfrm>
            <a:off x="0" y="6492240"/>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540      530      520      510      500      490      480      470      460      450      440      430      420</a:t>
            </a:r>
          </a:p>
        </p:txBody>
      </p:sp>
      <p:sp>
        <p:nvSpPr>
          <p:cNvPr id="2" name="TextBox 1">
            <a:extLst>
              <a:ext uri="{FF2B5EF4-FFF2-40B4-BE49-F238E27FC236}">
                <a16:creationId xmlns:a16="http://schemas.microsoft.com/office/drawing/2014/main" id="{7DB15472-EC3B-4F9F-AEEF-BC5338D94475}"/>
              </a:ext>
            </a:extLst>
          </p:cNvPr>
          <p:cNvSpPr txBox="1"/>
          <p:nvPr/>
        </p:nvSpPr>
        <p:spPr>
          <a:xfrm>
            <a:off x="379838" y="326540"/>
            <a:ext cx="19202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Cyrus/Cambyses</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539       530/   521</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a:extLst>
              <a:ext uri="{FF2B5EF4-FFF2-40B4-BE49-F238E27FC236}">
                <a16:creationId xmlns:a16="http://schemas.microsoft.com/office/drawing/2014/main" id="{FBF1B35D-F18B-4E14-BF92-03006E442B33}"/>
              </a:ext>
            </a:extLst>
          </p:cNvPr>
          <p:cNvSpPr txBox="1"/>
          <p:nvPr/>
        </p:nvSpPr>
        <p:spPr>
          <a:xfrm>
            <a:off x="337354" y="809643"/>
            <a:ext cx="19119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the Mede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539               525</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 name="TextBox 3">
            <a:extLst>
              <a:ext uri="{FF2B5EF4-FFF2-40B4-BE49-F238E27FC236}">
                <a16:creationId xmlns:a16="http://schemas.microsoft.com/office/drawing/2014/main" id="{CB49A078-DBD8-4FA1-AED3-4FF5E54A1395}"/>
              </a:ext>
            </a:extLst>
          </p:cNvPr>
          <p:cNvSpPr txBox="1"/>
          <p:nvPr/>
        </p:nvSpPr>
        <p:spPr>
          <a:xfrm>
            <a:off x="2259547" y="326540"/>
            <a:ext cx="2852960" cy="10464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521                                 486</a:t>
            </a:r>
          </a:p>
        </p:txBody>
      </p:sp>
      <p:sp>
        <p:nvSpPr>
          <p:cNvPr id="7" name="TextBox 6">
            <a:extLst>
              <a:ext uri="{FF2B5EF4-FFF2-40B4-BE49-F238E27FC236}">
                <a16:creationId xmlns:a16="http://schemas.microsoft.com/office/drawing/2014/main" id="{8BCC77BE-A7C1-4388-AC00-B5148B8916BD}"/>
              </a:ext>
            </a:extLst>
          </p:cNvPr>
          <p:cNvSpPr txBox="1"/>
          <p:nvPr/>
        </p:nvSpPr>
        <p:spPr>
          <a:xfrm>
            <a:off x="5122759" y="328473"/>
            <a:ext cx="2732947"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Ahasuerus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486                               464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9" name="TextBox 8">
            <a:extLst>
              <a:ext uri="{FF2B5EF4-FFF2-40B4-BE49-F238E27FC236}">
                <a16:creationId xmlns:a16="http://schemas.microsoft.com/office/drawing/2014/main" id="{B882D2EC-C2E2-4F7A-969A-681F06E0CFF8}"/>
              </a:ext>
            </a:extLst>
          </p:cNvPr>
          <p:cNvSpPr txBox="1"/>
          <p:nvPr/>
        </p:nvSpPr>
        <p:spPr>
          <a:xfrm>
            <a:off x="7838338" y="326540"/>
            <a:ext cx="3797072"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Artaxerxes I</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464                                                 423</a:t>
            </a: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2" name="TextBox 11">
            <a:extLst>
              <a:ext uri="{FF2B5EF4-FFF2-40B4-BE49-F238E27FC236}">
                <a16:creationId xmlns:a16="http://schemas.microsoft.com/office/drawing/2014/main" id="{A02B635B-E64E-4B96-9421-71AE85D74878}"/>
              </a:ext>
            </a:extLst>
          </p:cNvPr>
          <p:cNvSpPr txBox="1"/>
          <p:nvPr/>
        </p:nvSpPr>
        <p:spPr>
          <a:xfrm>
            <a:off x="124633" y="1382577"/>
            <a:ext cx="1021933"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Fall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Babylon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539</a:t>
            </a:r>
          </a:p>
        </p:txBody>
      </p:sp>
      <p:sp>
        <p:nvSpPr>
          <p:cNvPr id="13" name="TextBox 12">
            <a:extLst>
              <a:ext uri="{FF2B5EF4-FFF2-40B4-BE49-F238E27FC236}">
                <a16:creationId xmlns:a16="http://schemas.microsoft.com/office/drawing/2014/main" id="{99D1A593-72FD-4011-9C4C-5A22270BE9E1}"/>
              </a:ext>
            </a:extLst>
          </p:cNvPr>
          <p:cNvSpPr txBox="1"/>
          <p:nvPr/>
        </p:nvSpPr>
        <p:spPr>
          <a:xfrm>
            <a:off x="992893" y="1305783"/>
            <a:ext cx="1902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534--Temple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work stopped</a:t>
            </a:r>
          </a:p>
        </p:txBody>
      </p:sp>
      <p:sp>
        <p:nvSpPr>
          <p:cNvPr id="14" name="TextBox 13">
            <a:extLst>
              <a:ext uri="{FF2B5EF4-FFF2-40B4-BE49-F238E27FC236}">
                <a16:creationId xmlns:a16="http://schemas.microsoft.com/office/drawing/2014/main" id="{1F1B5087-B371-4C25-A8FB-723FBADA8B55}"/>
              </a:ext>
            </a:extLst>
          </p:cNvPr>
          <p:cNvSpPr txBox="1"/>
          <p:nvPr/>
        </p:nvSpPr>
        <p:spPr>
          <a:xfrm>
            <a:off x="2905852" y="1340273"/>
            <a:ext cx="1812552" cy="523220"/>
          </a:xfrm>
          <a:prstGeom prst="rect">
            <a:avLst/>
          </a:prstGeom>
          <a:noFill/>
          <a:ln w="635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finished</a:t>
            </a:r>
          </a:p>
        </p:txBody>
      </p:sp>
      <p:sp>
        <p:nvSpPr>
          <p:cNvPr id="15" name="TextBox 14">
            <a:extLst>
              <a:ext uri="{FF2B5EF4-FFF2-40B4-BE49-F238E27FC236}">
                <a16:creationId xmlns:a16="http://schemas.microsoft.com/office/drawing/2014/main" id="{6536AB85-B7F8-4EE8-9837-7DCEB21EFD7A}"/>
              </a:ext>
            </a:extLst>
          </p:cNvPr>
          <p:cNvSpPr txBox="1"/>
          <p:nvPr/>
        </p:nvSpPr>
        <p:spPr>
          <a:xfrm>
            <a:off x="4405091" y="1351090"/>
            <a:ext cx="1768736" cy="11695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Feast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 Vashti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deposed</a:t>
            </a:r>
          </a:p>
        </p:txBody>
      </p:sp>
      <p:sp>
        <p:nvSpPr>
          <p:cNvPr id="16" name="TextBox 15">
            <a:extLst>
              <a:ext uri="{FF2B5EF4-FFF2-40B4-BE49-F238E27FC236}">
                <a16:creationId xmlns:a16="http://schemas.microsoft.com/office/drawing/2014/main" id="{96B6BCE6-194D-4543-8F1C-E0052AEE824F}"/>
              </a:ext>
            </a:extLst>
          </p:cNvPr>
          <p:cNvSpPr txBox="1"/>
          <p:nvPr/>
        </p:nvSpPr>
        <p:spPr>
          <a:xfrm>
            <a:off x="6095999" y="2050846"/>
            <a:ext cx="10668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crowned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a:t>
            </a:r>
          </a:p>
        </p:txBody>
      </p:sp>
      <p:sp>
        <p:nvSpPr>
          <p:cNvPr id="11" name="TextBox 10">
            <a:extLst>
              <a:ext uri="{FF2B5EF4-FFF2-40B4-BE49-F238E27FC236}">
                <a16:creationId xmlns:a16="http://schemas.microsoft.com/office/drawing/2014/main" id="{83D43F68-1DC7-44F9-BDFF-15D1A12281D9}"/>
              </a:ext>
            </a:extLst>
          </p:cNvPr>
          <p:cNvSpPr txBox="1"/>
          <p:nvPr/>
        </p:nvSpPr>
        <p:spPr>
          <a:xfrm>
            <a:off x="6560598" y="1382577"/>
            <a:ext cx="9832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Feast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Purim </a:t>
            </a:r>
          </a:p>
        </p:txBody>
      </p:sp>
      <p:sp>
        <p:nvSpPr>
          <p:cNvPr id="17" name="TextBox 16">
            <a:extLst>
              <a:ext uri="{FF2B5EF4-FFF2-40B4-BE49-F238E27FC236}">
                <a16:creationId xmlns:a16="http://schemas.microsoft.com/office/drawing/2014/main" id="{6F43CD5F-5FEB-4689-B1BA-C29ED619E8D7}"/>
              </a:ext>
            </a:extLst>
          </p:cNvPr>
          <p:cNvSpPr txBox="1"/>
          <p:nvPr/>
        </p:nvSpPr>
        <p:spPr>
          <a:xfrm flipH="1">
            <a:off x="8165526" y="1367238"/>
            <a:ext cx="1066800" cy="1384995"/>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9" name="Oval 18">
            <a:extLst>
              <a:ext uri="{FF2B5EF4-FFF2-40B4-BE49-F238E27FC236}">
                <a16:creationId xmlns:a16="http://schemas.microsoft.com/office/drawing/2014/main" id="{B1A07574-89E1-4509-9ABD-6A2723B1F7A3}"/>
              </a:ext>
            </a:extLst>
          </p:cNvPr>
          <p:cNvSpPr/>
          <p:nvPr/>
        </p:nvSpPr>
        <p:spPr>
          <a:xfrm>
            <a:off x="8343899" y="2121241"/>
            <a:ext cx="550157"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TextBox 19">
            <a:extLst>
              <a:ext uri="{FF2B5EF4-FFF2-40B4-BE49-F238E27FC236}">
                <a16:creationId xmlns:a16="http://schemas.microsoft.com/office/drawing/2014/main" id="{7DDBDFEB-B082-4EE3-80AC-A2338CB1592D}"/>
              </a:ext>
            </a:extLst>
          </p:cNvPr>
          <p:cNvSpPr txBox="1"/>
          <p:nvPr/>
        </p:nvSpPr>
        <p:spPr>
          <a:xfrm>
            <a:off x="9432351" y="1340273"/>
            <a:ext cx="2124719" cy="1645920"/>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 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Jerusalem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and rebuilds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walls in 52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1" name="Oval 20">
            <a:extLst>
              <a:ext uri="{FF2B5EF4-FFF2-40B4-BE49-F238E27FC236}">
                <a16:creationId xmlns:a16="http://schemas.microsoft.com/office/drawing/2014/main" id="{2529E5BE-4E1A-47BC-89A7-3273D8FBCA77}"/>
              </a:ext>
            </a:extLst>
          </p:cNvPr>
          <p:cNvSpPr/>
          <p:nvPr/>
        </p:nvSpPr>
        <p:spPr>
          <a:xfrm>
            <a:off x="10004072" y="2468880"/>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sp>
        <p:nvSpPr>
          <p:cNvPr id="22" name="TextBox 21">
            <a:extLst>
              <a:ext uri="{FF2B5EF4-FFF2-40B4-BE49-F238E27FC236}">
                <a16:creationId xmlns:a16="http://schemas.microsoft.com/office/drawing/2014/main" id="{403880F3-668D-4712-B57B-15C48E908BE0}"/>
              </a:ext>
            </a:extLst>
          </p:cNvPr>
          <p:cNvSpPr txBox="1"/>
          <p:nvPr/>
        </p:nvSpPr>
        <p:spPr>
          <a:xfrm>
            <a:off x="930706" y="2090057"/>
            <a:ext cx="1588559" cy="2031325"/>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538-Decree of Cyrus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Zerubbabel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begins temple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3" name="Oval 22">
            <a:extLst>
              <a:ext uri="{FF2B5EF4-FFF2-40B4-BE49-F238E27FC236}">
                <a16:creationId xmlns:a16="http://schemas.microsoft.com/office/drawing/2014/main" id="{08A9AF51-8385-45E1-9785-8D0D30F4BBB1}"/>
              </a:ext>
            </a:extLst>
          </p:cNvPr>
          <p:cNvSpPr/>
          <p:nvPr/>
        </p:nvSpPr>
        <p:spPr>
          <a:xfrm>
            <a:off x="1861014" y="3390722"/>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8" name="TextBox 17">
            <a:extLst>
              <a:ext uri="{FF2B5EF4-FFF2-40B4-BE49-F238E27FC236}">
                <a16:creationId xmlns:a16="http://schemas.microsoft.com/office/drawing/2014/main" id="{97914104-BA17-4810-A6F4-A2E31169B3C2}"/>
              </a:ext>
            </a:extLst>
          </p:cNvPr>
          <p:cNvSpPr txBox="1"/>
          <p:nvPr/>
        </p:nvSpPr>
        <p:spPr>
          <a:xfrm>
            <a:off x="930706" y="3991249"/>
            <a:ext cx="2298269" cy="1138773"/>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EZRA</a:t>
            </a:r>
          </a:p>
          <a:p>
            <a:pPr marL="342900" marR="0" lvl="0" indent="-342900" algn="l" defTabSz="914400" rtl="0" eaLnBrk="1" fontAlgn="auto" latinLnBrk="0" hangingPunct="1">
              <a:lnSpc>
                <a:spcPct val="100000"/>
              </a:lnSpc>
              <a:spcBef>
                <a:spcPts val="0"/>
              </a:spcBef>
              <a:spcAft>
                <a:spcPts val="0"/>
              </a:spcAft>
              <a:buClrTx/>
              <a:buSzTx/>
              <a:buFontTx/>
              <a:buAutoNum type="arabicPlain" startAt="538"/>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516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Chapters 1-6</a:t>
            </a:r>
          </a:p>
        </p:txBody>
      </p:sp>
      <p:sp>
        <p:nvSpPr>
          <p:cNvPr id="24" name="TextBox 23">
            <a:extLst>
              <a:ext uri="{FF2B5EF4-FFF2-40B4-BE49-F238E27FC236}">
                <a16:creationId xmlns:a16="http://schemas.microsoft.com/office/drawing/2014/main" id="{B9D1D82B-D419-4EF8-B047-65A713280ACB}"/>
              </a:ext>
            </a:extLst>
          </p:cNvPr>
          <p:cNvSpPr txBox="1"/>
          <p:nvPr/>
        </p:nvSpPr>
        <p:spPr>
          <a:xfrm>
            <a:off x="5112507" y="3004953"/>
            <a:ext cx="2650369"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Returns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Exile</a:t>
            </a:r>
          </a:p>
        </p:txBody>
      </p:sp>
      <p:cxnSp>
        <p:nvCxnSpPr>
          <p:cNvPr id="31" name="Straight Arrow Connector 30">
            <a:extLst>
              <a:ext uri="{FF2B5EF4-FFF2-40B4-BE49-F238E27FC236}">
                <a16:creationId xmlns:a16="http://schemas.microsoft.com/office/drawing/2014/main" id="{C1658AEC-FC47-43D5-93B9-25FDCEDFA4E0}"/>
              </a:ext>
            </a:extLst>
          </p:cNvPr>
          <p:cNvCxnSpPr>
            <a:cxnSpLocks/>
            <a:endCxn id="19" idx="3"/>
          </p:cNvCxnSpPr>
          <p:nvPr/>
        </p:nvCxnSpPr>
        <p:spPr>
          <a:xfrm flipV="1">
            <a:off x="7605714" y="2511486"/>
            <a:ext cx="818754" cy="70703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5BFAB6-FA5F-4E6B-95C8-5487CA95389D}"/>
              </a:ext>
            </a:extLst>
          </p:cNvPr>
          <p:cNvCxnSpPr>
            <a:cxnSpLocks/>
          </p:cNvCxnSpPr>
          <p:nvPr/>
        </p:nvCxnSpPr>
        <p:spPr>
          <a:xfrm flipV="1">
            <a:off x="7543802" y="2774829"/>
            <a:ext cx="2356665" cy="7577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E366495-F3E1-43EB-8B13-297354FDA357}"/>
              </a:ext>
            </a:extLst>
          </p:cNvPr>
          <p:cNvCxnSpPr>
            <a:cxnSpLocks/>
          </p:cNvCxnSpPr>
          <p:nvPr/>
        </p:nvCxnSpPr>
        <p:spPr>
          <a:xfrm flipH="1" flipV="1">
            <a:off x="2409654" y="3422712"/>
            <a:ext cx="3221910" cy="1444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9AFF85-2C13-491C-B052-D88FAC5A0A8B}"/>
              </a:ext>
            </a:extLst>
          </p:cNvPr>
          <p:cNvSpPr txBox="1"/>
          <p:nvPr/>
        </p:nvSpPr>
        <p:spPr>
          <a:xfrm>
            <a:off x="2612766" y="2287539"/>
            <a:ext cx="1463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resumed</a:t>
            </a:r>
          </a:p>
        </p:txBody>
      </p:sp>
      <p:cxnSp>
        <p:nvCxnSpPr>
          <p:cNvPr id="26" name="Straight Arrow Connector 25">
            <a:extLst>
              <a:ext uri="{FF2B5EF4-FFF2-40B4-BE49-F238E27FC236}">
                <a16:creationId xmlns:a16="http://schemas.microsoft.com/office/drawing/2014/main" id="{450BFB8F-F2F2-42B1-A080-FE52B3DE5F2C}"/>
              </a:ext>
            </a:extLst>
          </p:cNvPr>
          <p:cNvCxnSpPr>
            <a:cxnSpLocks/>
          </p:cNvCxnSpPr>
          <p:nvPr/>
        </p:nvCxnSpPr>
        <p:spPr>
          <a:xfrm flipV="1">
            <a:off x="665704" y="1351090"/>
            <a:ext cx="0" cy="274320"/>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DD304307-3959-4043-AF3D-BC5C960D32F4}"/>
              </a:ext>
            </a:extLst>
          </p:cNvPr>
          <p:cNvCxnSpPr>
            <a:cxnSpLocks/>
          </p:cNvCxnSpPr>
          <p:nvPr/>
        </p:nvCxnSpPr>
        <p:spPr>
          <a:xfrm>
            <a:off x="5678095" y="1335271"/>
            <a:ext cx="1" cy="17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0224DAF-940F-4CE3-97E8-CC5BEB3CAD89}"/>
              </a:ext>
            </a:extLst>
          </p:cNvPr>
          <p:cNvCxnSpPr>
            <a:cxnSpLocks/>
          </p:cNvCxnSpPr>
          <p:nvPr/>
        </p:nvCxnSpPr>
        <p:spPr>
          <a:xfrm>
            <a:off x="6356412" y="1382577"/>
            <a:ext cx="0" cy="729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7D31CA9-0E6D-4B5C-9538-5C6FA986A1E0}"/>
              </a:ext>
            </a:extLst>
          </p:cNvPr>
          <p:cNvCxnSpPr>
            <a:cxnSpLocks/>
          </p:cNvCxnSpPr>
          <p:nvPr/>
        </p:nvCxnSpPr>
        <p:spPr>
          <a:xfrm>
            <a:off x="6631619" y="1330995"/>
            <a:ext cx="0" cy="1646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849628B-B16E-4A7A-B5CE-8131D0DC18BF}"/>
              </a:ext>
            </a:extLst>
          </p:cNvPr>
          <p:cNvSpPr txBox="1"/>
          <p:nvPr/>
        </p:nvSpPr>
        <p:spPr>
          <a:xfrm>
            <a:off x="5752730" y="4066075"/>
            <a:ext cx="1491450" cy="830997"/>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483      473</a:t>
            </a:r>
          </a:p>
        </p:txBody>
      </p:sp>
      <p:sp>
        <p:nvSpPr>
          <p:cNvPr id="70" name="TextBox 69">
            <a:extLst>
              <a:ext uri="{FF2B5EF4-FFF2-40B4-BE49-F238E27FC236}">
                <a16:creationId xmlns:a16="http://schemas.microsoft.com/office/drawing/2014/main" id="{AB4DE1AD-A3CA-4843-8AB0-C62D9408648D}"/>
              </a:ext>
            </a:extLst>
          </p:cNvPr>
          <p:cNvSpPr txBox="1"/>
          <p:nvPr/>
        </p:nvSpPr>
        <p:spPr>
          <a:xfrm>
            <a:off x="9344025" y="4186136"/>
            <a:ext cx="2609850" cy="923330"/>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NEHEMIAH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445                             415</a:t>
            </a:r>
          </a:p>
        </p:txBody>
      </p:sp>
      <p:sp>
        <p:nvSpPr>
          <p:cNvPr id="25" name="TextBox 24">
            <a:extLst>
              <a:ext uri="{FF2B5EF4-FFF2-40B4-BE49-F238E27FC236}">
                <a16:creationId xmlns:a16="http://schemas.microsoft.com/office/drawing/2014/main" id="{86B99BEA-DBB4-4EEF-A02C-F01755788B4F}"/>
              </a:ext>
            </a:extLst>
          </p:cNvPr>
          <p:cNvSpPr txBox="1"/>
          <p:nvPr/>
        </p:nvSpPr>
        <p:spPr>
          <a:xfrm>
            <a:off x="8165526" y="3531375"/>
            <a:ext cx="2421549" cy="400110"/>
          </a:xfrm>
          <a:prstGeom prst="rect">
            <a:avLst/>
          </a:prstGeom>
          <a:solidFill>
            <a:srgbClr val="1111D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12 Years</a:t>
            </a:r>
          </a:p>
        </p:txBody>
      </p:sp>
      <p:sp>
        <p:nvSpPr>
          <p:cNvPr id="29" name="TextBox 28">
            <a:extLst>
              <a:ext uri="{FF2B5EF4-FFF2-40B4-BE49-F238E27FC236}">
                <a16:creationId xmlns:a16="http://schemas.microsoft.com/office/drawing/2014/main" id="{EB74F671-1736-4989-8301-CD03251B5A0C}"/>
              </a:ext>
            </a:extLst>
          </p:cNvPr>
          <p:cNvSpPr txBox="1"/>
          <p:nvPr/>
        </p:nvSpPr>
        <p:spPr>
          <a:xfrm>
            <a:off x="7203936" y="4719662"/>
            <a:ext cx="19591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Chapters 7-10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(One year—457)</a:t>
            </a:r>
          </a:p>
        </p:txBody>
      </p:sp>
      <p:sp>
        <p:nvSpPr>
          <p:cNvPr id="32" name="TextBox 31">
            <a:extLst>
              <a:ext uri="{FF2B5EF4-FFF2-40B4-BE49-F238E27FC236}">
                <a16:creationId xmlns:a16="http://schemas.microsoft.com/office/drawing/2014/main" id="{BFB25B1B-4FE4-4AA4-8528-1E8F9EEB913C}"/>
              </a:ext>
            </a:extLst>
          </p:cNvPr>
          <p:cNvSpPr txBox="1"/>
          <p:nvPr/>
        </p:nvSpPr>
        <p:spPr>
          <a:xfrm>
            <a:off x="5523710" y="5763787"/>
            <a:ext cx="2143637" cy="461665"/>
          </a:xfrm>
          <a:prstGeom prst="rect">
            <a:avLst/>
          </a:prstGeom>
          <a:solidFill>
            <a:srgbClr val="111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60 Years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4F205AC-4A50-4FCB-A64F-D4A22F57F6B9}"/>
              </a:ext>
            </a:extLst>
          </p:cNvPr>
          <p:cNvSpPr txBox="1"/>
          <p:nvPr/>
        </p:nvSpPr>
        <p:spPr>
          <a:xfrm>
            <a:off x="10068330" y="5737629"/>
            <a:ext cx="1885545"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Malachi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435?             415?</a:t>
            </a:r>
          </a:p>
        </p:txBody>
      </p:sp>
      <p:sp>
        <p:nvSpPr>
          <p:cNvPr id="35" name="TextBox 34">
            <a:extLst>
              <a:ext uri="{FF2B5EF4-FFF2-40B4-BE49-F238E27FC236}">
                <a16:creationId xmlns:a16="http://schemas.microsoft.com/office/drawing/2014/main" id="{3282A467-764B-4334-BD04-37F8F6D4D50E}"/>
              </a:ext>
            </a:extLst>
          </p:cNvPr>
          <p:cNvSpPr txBox="1"/>
          <p:nvPr/>
        </p:nvSpPr>
        <p:spPr>
          <a:xfrm>
            <a:off x="2386675" y="5872975"/>
            <a:ext cx="1669759"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Haggai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520             505</a:t>
            </a:r>
          </a:p>
        </p:txBody>
      </p:sp>
      <p:sp>
        <p:nvSpPr>
          <p:cNvPr id="37" name="TextBox 36">
            <a:extLst>
              <a:ext uri="{FF2B5EF4-FFF2-40B4-BE49-F238E27FC236}">
                <a16:creationId xmlns:a16="http://schemas.microsoft.com/office/drawing/2014/main" id="{CD0EE874-3653-42B1-9C9D-F48B1C4F6C10}"/>
              </a:ext>
            </a:extLst>
          </p:cNvPr>
          <p:cNvSpPr txBox="1"/>
          <p:nvPr/>
        </p:nvSpPr>
        <p:spPr>
          <a:xfrm>
            <a:off x="2386674" y="5304438"/>
            <a:ext cx="3017520"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Zechariah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520                                    489</a:t>
            </a:r>
          </a:p>
        </p:txBody>
      </p:sp>
      <p:cxnSp>
        <p:nvCxnSpPr>
          <p:cNvPr id="40" name="Connector: Elbow 39">
            <a:extLst>
              <a:ext uri="{FF2B5EF4-FFF2-40B4-BE49-F238E27FC236}">
                <a16:creationId xmlns:a16="http://schemas.microsoft.com/office/drawing/2014/main" id="{4A560CD2-4037-4AB0-B3A5-C5E182369C66}"/>
              </a:ext>
            </a:extLst>
          </p:cNvPr>
          <p:cNvCxnSpPr/>
          <p:nvPr/>
        </p:nvCxnSpPr>
        <p:spPr>
          <a:xfrm>
            <a:off x="6560598" y="5333807"/>
            <a:ext cx="15300" cy="12700"/>
          </a:xfrm>
          <a:prstGeom prst="bentConnector3">
            <a:avLst>
              <a:gd name="adj1" fmla="val 177157"/>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6DCE79-AAB8-4136-8202-6601345038E9}"/>
              </a:ext>
            </a:extLst>
          </p:cNvPr>
          <p:cNvCxnSpPr>
            <a:cxnSpLocks/>
          </p:cNvCxnSpPr>
          <p:nvPr/>
        </p:nvCxnSpPr>
        <p:spPr>
          <a:xfrm flipH="1">
            <a:off x="6568248" y="5109465"/>
            <a:ext cx="7650" cy="64008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C79FEB-8D1B-4BD7-9CBF-D8F554B85305}"/>
              </a:ext>
            </a:extLst>
          </p:cNvPr>
          <p:cNvCxnSpPr>
            <a:cxnSpLocks/>
          </p:cNvCxnSpPr>
          <p:nvPr/>
        </p:nvCxnSpPr>
        <p:spPr>
          <a:xfrm>
            <a:off x="3228975" y="5105432"/>
            <a:ext cx="4204335" cy="17578"/>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4DF7E3-DF34-4DD9-A0D8-56A30CAE0771}"/>
              </a:ext>
            </a:extLst>
          </p:cNvPr>
          <p:cNvCxnSpPr>
            <a:cxnSpLocks/>
          </p:cNvCxnSpPr>
          <p:nvPr/>
        </p:nvCxnSpPr>
        <p:spPr>
          <a:xfrm>
            <a:off x="8722134" y="3868540"/>
            <a:ext cx="0" cy="91440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BBEBB8-9F15-477B-8352-EA548CE86DAF}"/>
              </a:ext>
            </a:extLst>
          </p:cNvPr>
          <p:cNvCxnSpPr>
            <a:cxnSpLocks/>
          </p:cNvCxnSpPr>
          <p:nvPr/>
        </p:nvCxnSpPr>
        <p:spPr>
          <a:xfrm>
            <a:off x="8796338" y="3901028"/>
            <a:ext cx="548640" cy="27432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10675CC-0204-12EC-11B2-FDB60B7E7B60}"/>
              </a:ext>
            </a:extLst>
          </p:cNvPr>
          <p:cNvCxnSpPr>
            <a:cxnSpLocks/>
          </p:cNvCxnSpPr>
          <p:nvPr/>
        </p:nvCxnSpPr>
        <p:spPr>
          <a:xfrm>
            <a:off x="2789853" y="1367237"/>
            <a:ext cx="0" cy="1005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22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4247317"/>
          </a:xfrm>
          <a:prstGeom prst="rect">
            <a:avLst/>
          </a:prstGeom>
          <a:solidFill>
            <a:srgbClr val="002060"/>
          </a:solidFill>
        </p:spPr>
        <p:txBody>
          <a:bodyPr wrap="square" rtlCol="0">
            <a:spAutoFit/>
          </a:bodyPr>
          <a:lstStyle/>
          <a:p>
            <a:pPr algn="ctr"/>
            <a:endParaRPr lang="en-US" sz="3000" b="1" dirty="0">
              <a:solidFill>
                <a:schemeClr val="bg1"/>
              </a:solidFill>
              <a:latin typeface="Arial Rounded MT Bold" panose="020F0704030504030204" pitchFamily="34" charset="0"/>
            </a:endParaRPr>
          </a:p>
          <a:p>
            <a:pPr algn="ctr"/>
            <a:r>
              <a:rPr lang="en-US" sz="3600" dirty="0">
                <a:solidFill>
                  <a:schemeClr val="bg1"/>
                </a:solidFill>
                <a:latin typeface="Arial Rounded MT Bold" panose="020F0704030504030204" pitchFamily="34" charset="0"/>
              </a:rPr>
              <a:t>Lamentations 1:1</a:t>
            </a:r>
          </a:p>
          <a:p>
            <a:pPr algn="ctr"/>
            <a:endParaRPr lang="en-US" sz="3600" dirty="0">
              <a:solidFill>
                <a:schemeClr val="bg1"/>
              </a:solidFill>
              <a:latin typeface="Arial Rounded MT Bold" panose="020F0704030504030204" pitchFamily="34" charset="0"/>
            </a:endParaRPr>
          </a:p>
          <a:p>
            <a:r>
              <a:rPr lang="en-US" sz="3600" dirty="0">
                <a:solidFill>
                  <a:schemeClr val="bg1"/>
                </a:solidFill>
                <a:latin typeface="Arial Rounded MT Bold" panose="020F0704030504030204" pitchFamily="34" charset="0"/>
              </a:rPr>
              <a:t>“1  How lonely sits the city that was full of people!  How like a widow has she become, she who was great among the nations!  She who was a princess among the provinces has become a slave.”</a:t>
            </a:r>
          </a:p>
          <a:p>
            <a:endParaRPr lang="en-US" sz="2400" b="1" dirty="0">
              <a:latin typeface="Arial Rounded MT Bold" panose="020F0704030504030204" pitchFamily="34" charset="0"/>
            </a:endParaRPr>
          </a:p>
        </p:txBody>
      </p:sp>
    </p:spTree>
    <p:extLst>
      <p:ext uri="{BB962C8B-B14F-4D97-AF65-F5344CB8AC3E}">
        <p14:creationId xmlns:p14="http://schemas.microsoft.com/office/powerpoint/2010/main" val="398568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03931-C665-42DF-8972-951437098CD6}"/>
              </a:ext>
            </a:extLst>
          </p:cNvPr>
          <p:cNvSpPr txBox="1"/>
          <p:nvPr/>
        </p:nvSpPr>
        <p:spPr>
          <a:xfrm>
            <a:off x="0" y="6492240"/>
            <a:ext cx="121919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760       740       720       700       680      660      640      620      600       580       560      540      520</a:t>
            </a:r>
          </a:p>
        </p:txBody>
      </p:sp>
      <p:sp>
        <p:nvSpPr>
          <p:cNvPr id="2" name="TextBox 1">
            <a:extLst>
              <a:ext uri="{FF2B5EF4-FFF2-40B4-BE49-F238E27FC236}">
                <a16:creationId xmlns:a16="http://schemas.microsoft.com/office/drawing/2014/main" id="{7DB15472-EC3B-4F9F-AEEF-BC5338D94475}"/>
              </a:ext>
            </a:extLst>
          </p:cNvPr>
          <p:cNvSpPr txBox="1"/>
          <p:nvPr/>
        </p:nvSpPr>
        <p:spPr>
          <a:xfrm>
            <a:off x="379837" y="326540"/>
            <a:ext cx="11460709" cy="461665"/>
          </a:xfrm>
          <a:prstGeom prst="rect">
            <a:avLst/>
          </a:prstGeom>
          <a:solidFill>
            <a:srgbClr val="147E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r>
              <a:rPr kumimoji="0" lang="en-US" sz="24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THE 1</a:t>
            </a:r>
            <a:r>
              <a:rPr kumimoji="0" lang="en-US" sz="2400" b="1" i="0" u="none" strike="noStrike" kern="1200" cap="none" spc="0" normalizeH="0" baseline="30000" noProof="0" dirty="0">
                <a:ln>
                  <a:noFill/>
                </a:ln>
                <a:solidFill>
                  <a:prstClr val="white"/>
                </a:solidFill>
                <a:effectLst/>
                <a:uLnTx/>
                <a:uFillTx/>
                <a:latin typeface="Arial Rounded MT Bold" panose="020F0704030504030204" pitchFamily="34" charset="0"/>
                <a:ea typeface="+mn-ea"/>
                <a:cs typeface="+mn-cs"/>
              </a:rPr>
              <a:t>ST</a:t>
            </a:r>
            <a:r>
              <a:rPr kumimoji="0" lang="en-US" sz="24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RETURN</a:t>
            </a:r>
          </a:p>
        </p:txBody>
      </p:sp>
      <p:sp>
        <p:nvSpPr>
          <p:cNvPr id="22" name="TextBox 21">
            <a:extLst>
              <a:ext uri="{FF2B5EF4-FFF2-40B4-BE49-F238E27FC236}">
                <a16:creationId xmlns:a16="http://schemas.microsoft.com/office/drawing/2014/main" id="{403880F3-668D-4712-B57B-15C48E908BE0}"/>
              </a:ext>
            </a:extLst>
          </p:cNvPr>
          <p:cNvSpPr txBox="1"/>
          <p:nvPr/>
        </p:nvSpPr>
        <p:spPr>
          <a:xfrm>
            <a:off x="10776855" y="1287608"/>
            <a:ext cx="1325880" cy="4770537"/>
          </a:xfrm>
          <a:prstGeom prst="rect">
            <a:avLst/>
          </a:prstGeom>
          <a:solidFill>
            <a:schemeClr val="accent6">
              <a:lumMod val="20000"/>
              <a:lumOff val="80000"/>
            </a:schemeClr>
          </a:solidFill>
          <a:ln w="88900">
            <a:solidFill>
              <a:srgbClr val="147E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Babylon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falls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Medo</a:t>
            </a: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-Persia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538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Decree of Cyrus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a:t>
            </a:r>
            <a:r>
              <a:rPr kumimoji="0" lang="en-US" sz="1600" b="1" i="0" u="none" strike="noStrike" kern="1200" cap="none" spc="0" normalizeH="0" baseline="30000" noProof="0" dirty="0">
                <a:ln>
                  <a:noFill/>
                </a:ln>
                <a:solidFill>
                  <a:prstClr val="black"/>
                </a:solidFill>
                <a:effectLst/>
                <a:uLnTx/>
                <a:uFillTx/>
                <a:latin typeface="Arial Rounded MT Bold" panose="020F0704030504030204" pitchFamily="34" charset="0"/>
                <a:ea typeface="+mn-ea"/>
                <a:cs typeface="+mn-cs"/>
              </a:rPr>
              <a:t>st</a:t>
            </a: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Return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Zerubbabel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begins temple</a:t>
            </a:r>
          </a:p>
        </p:txBody>
      </p:sp>
      <p:cxnSp>
        <p:nvCxnSpPr>
          <p:cNvPr id="40" name="Connector: Elbow 39">
            <a:extLst>
              <a:ext uri="{FF2B5EF4-FFF2-40B4-BE49-F238E27FC236}">
                <a16:creationId xmlns:a16="http://schemas.microsoft.com/office/drawing/2014/main" id="{4A560CD2-4037-4AB0-B3A5-C5E182369C66}"/>
              </a:ext>
            </a:extLst>
          </p:cNvPr>
          <p:cNvCxnSpPr/>
          <p:nvPr/>
        </p:nvCxnSpPr>
        <p:spPr>
          <a:xfrm>
            <a:off x="6560598" y="5333807"/>
            <a:ext cx="15300" cy="12700"/>
          </a:xfrm>
          <a:prstGeom prst="bentConnector3">
            <a:avLst>
              <a:gd name="adj1" fmla="val 177157"/>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F176E2-8CE6-DACA-B1DF-D2BB9CC31350}"/>
              </a:ext>
            </a:extLst>
          </p:cNvPr>
          <p:cNvSpPr txBox="1"/>
          <p:nvPr/>
        </p:nvSpPr>
        <p:spPr>
          <a:xfrm flipH="1">
            <a:off x="7426447" y="1287607"/>
            <a:ext cx="2221406" cy="1569660"/>
          </a:xfrm>
          <a:prstGeom prst="rect">
            <a:avLst/>
          </a:prstGeom>
          <a:solidFill>
            <a:schemeClr val="bg1"/>
          </a:solidFill>
          <a:ln w="76200">
            <a:solidFill>
              <a:srgbClr val="147E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606-605-1</a:t>
            </a:r>
            <a:r>
              <a:rPr kumimoji="0" lang="en-US" sz="1600" b="1" i="0" u="none" strike="noStrike" kern="1200" cap="none" spc="0" normalizeH="0" baseline="30000" noProof="0" dirty="0">
                <a:ln>
                  <a:noFill/>
                </a:ln>
                <a:solidFill>
                  <a:prstClr val="black"/>
                </a:solidFill>
                <a:effectLst/>
                <a:uLnTx/>
                <a:uFillTx/>
                <a:latin typeface="Arial Rounded MT Bold" panose="020F0704030504030204" pitchFamily="34" charset="0"/>
                <a:ea typeface="+mn-ea"/>
                <a:cs typeface="+mn-cs"/>
              </a:rPr>
              <a:t>st</a:t>
            </a: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Invasion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Daniel taken;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Jeremiah prophesies 70-year captivity (Jere. 25:11-12)</a:t>
            </a:r>
          </a:p>
        </p:txBody>
      </p:sp>
      <p:sp>
        <p:nvSpPr>
          <p:cNvPr id="42" name="TextBox 41">
            <a:extLst>
              <a:ext uri="{FF2B5EF4-FFF2-40B4-BE49-F238E27FC236}">
                <a16:creationId xmlns:a16="http://schemas.microsoft.com/office/drawing/2014/main" id="{E10548C9-1ABE-540C-E964-6285202344C4}"/>
              </a:ext>
            </a:extLst>
          </p:cNvPr>
          <p:cNvSpPr txBox="1"/>
          <p:nvPr/>
        </p:nvSpPr>
        <p:spPr>
          <a:xfrm>
            <a:off x="7875243" y="2977128"/>
            <a:ext cx="1748620" cy="1554480"/>
          </a:xfrm>
          <a:prstGeom prst="rect">
            <a:avLst/>
          </a:prstGeom>
          <a:solidFill>
            <a:schemeClr val="bg1"/>
          </a:solidFill>
          <a:ln w="76200">
            <a:solidFill>
              <a:srgbClr val="147E17"/>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597-2d Invasion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Ezekiel taken;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Jeremiah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prophesies 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year captivity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(Jere. 29:10)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
        <p:nvSpPr>
          <p:cNvPr id="45" name="TextBox 44">
            <a:extLst>
              <a:ext uri="{FF2B5EF4-FFF2-40B4-BE49-F238E27FC236}">
                <a16:creationId xmlns:a16="http://schemas.microsoft.com/office/drawing/2014/main" id="{DB16EEAB-41CF-5220-5450-1B142BC163E9}"/>
              </a:ext>
            </a:extLst>
          </p:cNvPr>
          <p:cNvSpPr txBox="1"/>
          <p:nvPr/>
        </p:nvSpPr>
        <p:spPr>
          <a:xfrm>
            <a:off x="8383902" y="5426313"/>
            <a:ext cx="1748620" cy="830997"/>
          </a:xfrm>
          <a:prstGeom prst="rect">
            <a:avLst/>
          </a:prstGeom>
          <a:solidFill>
            <a:schemeClr val="bg1"/>
          </a:solidFill>
          <a:ln w="76200">
            <a:solidFill>
              <a:srgbClr val="147E17"/>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586-3d Invasion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City destroyed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Temple burned</a:t>
            </a:r>
          </a:p>
        </p:txBody>
      </p:sp>
      <p:sp>
        <p:nvSpPr>
          <p:cNvPr id="47" name="TextBox 46">
            <a:extLst>
              <a:ext uri="{FF2B5EF4-FFF2-40B4-BE49-F238E27FC236}">
                <a16:creationId xmlns:a16="http://schemas.microsoft.com/office/drawing/2014/main" id="{0713E46E-0FFE-0DB8-48C8-724E147A0EA3}"/>
              </a:ext>
            </a:extLst>
          </p:cNvPr>
          <p:cNvSpPr txBox="1"/>
          <p:nvPr/>
        </p:nvSpPr>
        <p:spPr>
          <a:xfrm flipH="1">
            <a:off x="4029075" y="3174564"/>
            <a:ext cx="29035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Babylonian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Invasions</a:t>
            </a:r>
          </a:p>
        </p:txBody>
      </p:sp>
      <p:cxnSp>
        <p:nvCxnSpPr>
          <p:cNvPr id="54" name="Straight Arrow Connector 53">
            <a:extLst>
              <a:ext uri="{FF2B5EF4-FFF2-40B4-BE49-F238E27FC236}">
                <a16:creationId xmlns:a16="http://schemas.microsoft.com/office/drawing/2014/main" id="{68FD860E-5AE7-F61F-629A-2138D090E826}"/>
              </a:ext>
            </a:extLst>
          </p:cNvPr>
          <p:cNvCxnSpPr>
            <a:cxnSpLocks/>
          </p:cNvCxnSpPr>
          <p:nvPr/>
        </p:nvCxnSpPr>
        <p:spPr>
          <a:xfrm flipV="1">
            <a:off x="6774024" y="2883877"/>
            <a:ext cx="417351" cy="2978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191DDE2-1C3F-A862-2E03-101BFC81FB56}"/>
              </a:ext>
            </a:extLst>
          </p:cNvPr>
          <p:cNvCxnSpPr>
            <a:cxnSpLocks/>
          </p:cNvCxnSpPr>
          <p:nvPr/>
        </p:nvCxnSpPr>
        <p:spPr>
          <a:xfrm>
            <a:off x="6560227" y="3578327"/>
            <a:ext cx="1185021" cy="391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3BE03B9-761C-91A2-7069-65E5E4E4A259}"/>
              </a:ext>
            </a:extLst>
          </p:cNvPr>
          <p:cNvCxnSpPr>
            <a:cxnSpLocks/>
          </p:cNvCxnSpPr>
          <p:nvPr/>
        </p:nvCxnSpPr>
        <p:spPr>
          <a:xfrm>
            <a:off x="6440333" y="3970294"/>
            <a:ext cx="1923148" cy="20090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49BEC2-0B07-B8DB-733F-F9EC559C2D54}"/>
              </a:ext>
            </a:extLst>
          </p:cNvPr>
          <p:cNvSpPr txBox="1"/>
          <p:nvPr/>
        </p:nvSpPr>
        <p:spPr>
          <a:xfrm>
            <a:off x="1478604" y="1635089"/>
            <a:ext cx="2194560"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 740-700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Isaiah Prophecy re Cyrus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(Isa. 44, 45)</a:t>
            </a:r>
          </a:p>
        </p:txBody>
      </p:sp>
      <p:sp>
        <p:nvSpPr>
          <p:cNvPr id="3" name="TextBox 2">
            <a:extLst>
              <a:ext uri="{FF2B5EF4-FFF2-40B4-BE49-F238E27FC236}">
                <a16:creationId xmlns:a16="http://schemas.microsoft.com/office/drawing/2014/main" id="{B6D688C8-5774-34B8-9631-C5638EA4BB32}"/>
              </a:ext>
            </a:extLst>
          </p:cNvPr>
          <p:cNvSpPr txBox="1"/>
          <p:nvPr/>
        </p:nvSpPr>
        <p:spPr>
          <a:xfrm>
            <a:off x="1858141" y="4606785"/>
            <a:ext cx="2732928" cy="1077218"/>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722-721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Samaria falls to Assyria;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Northern  Kingdom taken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into captivity</a:t>
            </a:r>
          </a:p>
        </p:txBody>
      </p:sp>
      <p:sp>
        <p:nvSpPr>
          <p:cNvPr id="4" name="TextBox 3">
            <a:extLst>
              <a:ext uri="{FF2B5EF4-FFF2-40B4-BE49-F238E27FC236}">
                <a16:creationId xmlns:a16="http://schemas.microsoft.com/office/drawing/2014/main" id="{470262F4-A1C0-FD5E-11A4-31E7FE719966}"/>
              </a:ext>
            </a:extLst>
          </p:cNvPr>
          <p:cNvSpPr txBox="1"/>
          <p:nvPr/>
        </p:nvSpPr>
        <p:spPr>
          <a:xfrm>
            <a:off x="8176548" y="4651469"/>
            <a:ext cx="1984829" cy="615553"/>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590-580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Birth of Cyrus (?)</a:t>
            </a:r>
          </a:p>
        </p:txBody>
      </p:sp>
    </p:spTree>
    <p:extLst>
      <p:ext uri="{BB962C8B-B14F-4D97-AF65-F5344CB8AC3E}">
        <p14:creationId xmlns:p14="http://schemas.microsoft.com/office/powerpoint/2010/main" val="212353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rgbClr val="FFFBFE"/>
            </a:gs>
            <a:gs pos="100000">
              <a:srgbClr val="FFD9FF"/>
            </a:gs>
          </a:gsLst>
          <a:lin ang="5400000" scaled="1"/>
        </a:gradFill>
        <a:effectLst/>
      </p:bgPr>
    </p:bg>
    <p:spTree>
      <p:nvGrpSpPr>
        <p:cNvPr id="1" name=""/>
        <p:cNvGrpSpPr/>
        <p:nvPr/>
      </p:nvGrpSpPr>
      <p:grpSpPr>
        <a:xfrm>
          <a:off x="0" y="0"/>
          <a:ext cx="0" cy="0"/>
          <a:chOff x="0" y="0"/>
          <a:chExt cx="0" cy="0"/>
        </a:xfrm>
      </p:grpSpPr>
      <p:pic>
        <p:nvPicPr>
          <p:cNvPr id="6169" name="Picture 25">
            <a:extLst>
              <a:ext uri="{FF2B5EF4-FFF2-40B4-BE49-F238E27FC236}">
                <a16:creationId xmlns:a16="http://schemas.microsoft.com/office/drawing/2014/main" id="{998FC6C3-93A1-DDD0-739F-958D345AB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65576"/>
            <a:ext cx="5715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a:extLst>
              <a:ext uri="{FF2B5EF4-FFF2-40B4-BE49-F238E27FC236}">
                <a16:creationId xmlns:a16="http://schemas.microsoft.com/office/drawing/2014/main" id="{3F789E92-1BE5-9D57-6423-5371F2C3D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81100"/>
            <a:ext cx="4114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3">
            <a:extLst>
              <a:ext uri="{FF2B5EF4-FFF2-40B4-BE49-F238E27FC236}">
                <a16:creationId xmlns:a16="http://schemas.microsoft.com/office/drawing/2014/main" id="{62E640B0-80BB-F97C-649A-05F282CD6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52526"/>
            <a:ext cx="4191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
            <a:extLst>
              <a:ext uri="{FF2B5EF4-FFF2-40B4-BE49-F238E27FC236}">
                <a16:creationId xmlns:a16="http://schemas.microsoft.com/office/drawing/2014/main" id="{E2F75954-871A-1629-FD6C-F7D189894966}"/>
              </a:ext>
            </a:extLst>
          </p:cNvPr>
          <p:cNvSpPr>
            <a:spLocks noChangeArrowheads="1"/>
          </p:cNvSpPr>
          <p:nvPr/>
        </p:nvSpPr>
        <p:spPr bwMode="auto">
          <a:xfrm rot="5400000">
            <a:off x="5943600" y="2133600"/>
            <a:ext cx="304800" cy="9144000"/>
          </a:xfrm>
          <a:prstGeom prst="rect">
            <a:avLst/>
          </a:prstGeom>
          <a:solidFill>
            <a:srgbClr val="0033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6150" name="Rectangle 3">
            <a:extLst>
              <a:ext uri="{FF2B5EF4-FFF2-40B4-BE49-F238E27FC236}">
                <a16:creationId xmlns:a16="http://schemas.microsoft.com/office/drawing/2014/main" id="{396C015F-9942-B186-2BE0-66DC6D170095}"/>
              </a:ext>
            </a:extLst>
          </p:cNvPr>
          <p:cNvSpPr>
            <a:spLocks noChangeArrowheads="1"/>
          </p:cNvSpPr>
          <p:nvPr/>
        </p:nvSpPr>
        <p:spPr bwMode="auto">
          <a:xfrm rot="5400000">
            <a:off x="5943600" y="-4419600"/>
            <a:ext cx="304800" cy="9144000"/>
          </a:xfrm>
          <a:prstGeom prst="rect">
            <a:avLst/>
          </a:prstGeom>
          <a:solidFill>
            <a:srgbClr val="0033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6151" name="Rectangle 4">
            <a:extLst>
              <a:ext uri="{FF2B5EF4-FFF2-40B4-BE49-F238E27FC236}">
                <a16:creationId xmlns:a16="http://schemas.microsoft.com/office/drawing/2014/main" id="{23136F23-6DB1-F63F-2208-1ACA45EB7348}"/>
              </a:ext>
            </a:extLst>
          </p:cNvPr>
          <p:cNvSpPr>
            <a:spLocks noChangeArrowheads="1"/>
          </p:cNvSpPr>
          <p:nvPr/>
        </p:nvSpPr>
        <p:spPr bwMode="auto">
          <a:xfrm>
            <a:off x="10363200" y="0"/>
            <a:ext cx="304800" cy="6858000"/>
          </a:xfrm>
          <a:prstGeom prst="rect">
            <a:avLst/>
          </a:prstGeom>
          <a:solidFill>
            <a:srgbClr val="0033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6152" name="Rectangle 5">
            <a:extLst>
              <a:ext uri="{FF2B5EF4-FFF2-40B4-BE49-F238E27FC236}">
                <a16:creationId xmlns:a16="http://schemas.microsoft.com/office/drawing/2014/main" id="{50DABC18-3C76-8B69-84EE-0A63CD2AC83C}"/>
              </a:ext>
            </a:extLst>
          </p:cNvPr>
          <p:cNvSpPr>
            <a:spLocks noChangeArrowheads="1"/>
          </p:cNvSpPr>
          <p:nvPr/>
        </p:nvSpPr>
        <p:spPr bwMode="auto">
          <a:xfrm>
            <a:off x="1524000" y="0"/>
            <a:ext cx="304800" cy="6858000"/>
          </a:xfrm>
          <a:prstGeom prst="rect">
            <a:avLst/>
          </a:prstGeom>
          <a:solidFill>
            <a:srgbClr val="0033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6153" name="Rectangle 6">
            <a:extLst>
              <a:ext uri="{FF2B5EF4-FFF2-40B4-BE49-F238E27FC236}">
                <a16:creationId xmlns:a16="http://schemas.microsoft.com/office/drawing/2014/main" id="{529EBD50-2606-175B-472A-A9F5D523BC5C}"/>
              </a:ext>
            </a:extLst>
          </p:cNvPr>
          <p:cNvSpPr>
            <a:spLocks noChangeArrowheads="1"/>
          </p:cNvSpPr>
          <p:nvPr/>
        </p:nvSpPr>
        <p:spPr bwMode="auto">
          <a:xfrm>
            <a:off x="1524000" y="0"/>
            <a:ext cx="228600" cy="6858000"/>
          </a:xfrm>
          <a:prstGeom prst="rect">
            <a:avLst/>
          </a:prstGeom>
          <a:solidFill>
            <a:srgbClr val="00B0F0"/>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6154" name="Rectangle 7">
            <a:extLst>
              <a:ext uri="{FF2B5EF4-FFF2-40B4-BE49-F238E27FC236}">
                <a16:creationId xmlns:a16="http://schemas.microsoft.com/office/drawing/2014/main" id="{ECB21A03-0808-DD19-D2EB-69720C524C2D}"/>
              </a:ext>
            </a:extLst>
          </p:cNvPr>
          <p:cNvSpPr>
            <a:spLocks noChangeArrowheads="1"/>
          </p:cNvSpPr>
          <p:nvPr/>
        </p:nvSpPr>
        <p:spPr bwMode="auto">
          <a:xfrm>
            <a:off x="10439400" y="0"/>
            <a:ext cx="228600" cy="6858000"/>
          </a:xfrm>
          <a:prstGeom prst="rect">
            <a:avLst/>
          </a:prstGeom>
          <a:solidFill>
            <a:srgbClr val="00B0F0"/>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6155" name="Rectangle 8">
            <a:extLst>
              <a:ext uri="{FF2B5EF4-FFF2-40B4-BE49-F238E27FC236}">
                <a16:creationId xmlns:a16="http://schemas.microsoft.com/office/drawing/2014/main" id="{FED30166-067A-458B-8E54-72E4F0A374F4}"/>
              </a:ext>
            </a:extLst>
          </p:cNvPr>
          <p:cNvSpPr>
            <a:spLocks noChangeArrowheads="1"/>
          </p:cNvSpPr>
          <p:nvPr/>
        </p:nvSpPr>
        <p:spPr bwMode="auto">
          <a:xfrm rot="5400000">
            <a:off x="5981700" y="-4457700"/>
            <a:ext cx="228600" cy="9144000"/>
          </a:xfrm>
          <a:prstGeom prst="rect">
            <a:avLst/>
          </a:prstGeom>
          <a:solidFill>
            <a:srgbClr val="00B0F0"/>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6156" name="Rectangle 9">
            <a:extLst>
              <a:ext uri="{FF2B5EF4-FFF2-40B4-BE49-F238E27FC236}">
                <a16:creationId xmlns:a16="http://schemas.microsoft.com/office/drawing/2014/main" id="{897D12B2-9B1F-4F55-D69B-990AC2CC2688}"/>
              </a:ext>
            </a:extLst>
          </p:cNvPr>
          <p:cNvSpPr>
            <a:spLocks noChangeArrowheads="1"/>
          </p:cNvSpPr>
          <p:nvPr/>
        </p:nvSpPr>
        <p:spPr bwMode="auto">
          <a:xfrm rot="5400000">
            <a:off x="5981700" y="2171700"/>
            <a:ext cx="228600" cy="9144000"/>
          </a:xfrm>
          <a:prstGeom prst="rect">
            <a:avLst/>
          </a:prstGeom>
          <a:solidFill>
            <a:srgbClr val="00B0F0"/>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 name="Line 11">
            <a:extLst>
              <a:ext uri="{FF2B5EF4-FFF2-40B4-BE49-F238E27FC236}">
                <a16:creationId xmlns:a16="http://schemas.microsoft.com/office/drawing/2014/main" id="{F97FA679-7FFB-C358-3193-E2ADEFB508D7}"/>
              </a:ext>
            </a:extLst>
          </p:cNvPr>
          <p:cNvSpPr>
            <a:spLocks noChangeShapeType="1"/>
          </p:cNvSpPr>
          <p:nvPr/>
        </p:nvSpPr>
        <p:spPr bwMode="auto">
          <a:xfrm>
            <a:off x="1905000" y="990600"/>
            <a:ext cx="8382000" cy="0"/>
          </a:xfrm>
          <a:prstGeom prst="line">
            <a:avLst/>
          </a:prstGeom>
          <a:noFill/>
          <a:ln w="57150" cmpd="thinThick">
            <a:solidFill>
              <a:srgbClr val="0033CC"/>
            </a:solidFill>
            <a:round/>
            <a:headEnd/>
            <a:tailEnd/>
          </a:ln>
          <a:effectLst>
            <a:outerShdw dist="35921" dir="2700000" algn="ctr" rotWithShape="0">
              <a:srgbClr val="CC0099"/>
            </a:outerShdw>
          </a:effectLst>
        </p:spPr>
        <p:txBody>
          <a:body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6164" name="WordArt 20">
            <a:extLst>
              <a:ext uri="{FF2B5EF4-FFF2-40B4-BE49-F238E27FC236}">
                <a16:creationId xmlns:a16="http://schemas.microsoft.com/office/drawing/2014/main" id="{4D95CBDB-E24D-D2B0-E0CE-0BB9DFEF0889}"/>
              </a:ext>
            </a:extLst>
          </p:cNvPr>
          <p:cNvSpPr>
            <a:spLocks noChangeArrowheads="1" noChangeShapeType="1" noTextEdit="1"/>
          </p:cNvSpPr>
          <p:nvPr/>
        </p:nvSpPr>
        <p:spPr bwMode="auto">
          <a:xfrm>
            <a:off x="4295776" y="3352800"/>
            <a:ext cx="1266825"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000000"/>
                  </a:solidFill>
                  <a:round/>
                  <a:headEnd/>
                  <a:tailEnd/>
                </a:ln>
                <a:solidFill>
                  <a:srgbClr val="FFFFFF"/>
                </a:solidFill>
                <a:effectLst>
                  <a:outerShdw dist="17961" dir="2700000" algn="ctr" rotWithShape="0">
                    <a:srgbClr val="0033CC"/>
                  </a:outerShdw>
                </a:effectLst>
                <a:latin typeface="Arial" panose="020B0604020202020204" pitchFamily="34" charset="0"/>
                <a:cs typeface="Arial" panose="020B0604020202020204" pitchFamily="34" charset="0"/>
              </a:rPr>
              <a:t>Assyrian</a:t>
            </a:r>
          </a:p>
        </p:txBody>
      </p:sp>
      <p:sp>
        <p:nvSpPr>
          <p:cNvPr id="6165" name="WordArt 21">
            <a:extLst>
              <a:ext uri="{FF2B5EF4-FFF2-40B4-BE49-F238E27FC236}">
                <a16:creationId xmlns:a16="http://schemas.microsoft.com/office/drawing/2014/main" id="{3E42C23A-A1E0-3C12-FBF4-F56E910BB224}"/>
              </a:ext>
            </a:extLst>
          </p:cNvPr>
          <p:cNvSpPr>
            <a:spLocks noChangeArrowheads="1" noChangeShapeType="1" noTextEdit="1"/>
          </p:cNvSpPr>
          <p:nvPr/>
        </p:nvSpPr>
        <p:spPr bwMode="auto">
          <a:xfrm>
            <a:off x="8534400" y="3352800"/>
            <a:ext cx="16002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000000"/>
                  </a:solidFill>
                  <a:round/>
                  <a:headEnd/>
                  <a:tailEnd/>
                </a:ln>
                <a:solidFill>
                  <a:srgbClr val="FFFFFF"/>
                </a:solidFill>
                <a:effectLst>
                  <a:outerShdw dist="17961" dir="2700000" algn="ctr" rotWithShape="0">
                    <a:srgbClr val="0033CC"/>
                  </a:outerShdw>
                </a:effectLst>
                <a:latin typeface="Arial" panose="020B0604020202020204" pitchFamily="34" charset="0"/>
                <a:cs typeface="Arial" panose="020B0604020202020204" pitchFamily="34" charset="0"/>
              </a:rPr>
              <a:t>Babylonian</a:t>
            </a:r>
          </a:p>
        </p:txBody>
      </p:sp>
      <p:sp>
        <p:nvSpPr>
          <p:cNvPr id="6166" name="WordArt 22">
            <a:extLst>
              <a:ext uri="{FF2B5EF4-FFF2-40B4-BE49-F238E27FC236}">
                <a16:creationId xmlns:a16="http://schemas.microsoft.com/office/drawing/2014/main" id="{D4199C29-605A-16DF-BFB0-91DFFF50C1CD}"/>
              </a:ext>
            </a:extLst>
          </p:cNvPr>
          <p:cNvSpPr>
            <a:spLocks noChangeArrowheads="1" noChangeShapeType="1" noTextEdit="1"/>
          </p:cNvSpPr>
          <p:nvPr/>
        </p:nvSpPr>
        <p:spPr bwMode="auto">
          <a:xfrm>
            <a:off x="7239000" y="6096000"/>
            <a:ext cx="1219200" cy="304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000000"/>
                  </a:solidFill>
                  <a:round/>
                  <a:headEnd/>
                  <a:tailEnd/>
                </a:ln>
                <a:solidFill>
                  <a:srgbClr val="FFFFFF"/>
                </a:solidFill>
                <a:effectLst>
                  <a:outerShdw dist="17961" dir="2700000" algn="ctr" rotWithShape="0">
                    <a:srgbClr val="0033CC"/>
                  </a:outerShdw>
                </a:effectLst>
                <a:latin typeface="Arial" panose="020B0604020202020204" pitchFamily="34" charset="0"/>
                <a:cs typeface="Arial" panose="020B0604020202020204" pitchFamily="34" charset="0"/>
              </a:rPr>
              <a:t>Persian</a:t>
            </a:r>
          </a:p>
        </p:txBody>
      </p:sp>
      <p:sp>
        <p:nvSpPr>
          <p:cNvPr id="20" name="TextBox 19">
            <a:extLst>
              <a:ext uri="{FF2B5EF4-FFF2-40B4-BE49-F238E27FC236}">
                <a16:creationId xmlns:a16="http://schemas.microsoft.com/office/drawing/2014/main" id="{0CE855AC-53C2-BEBF-22E4-24D553F10AC7}"/>
              </a:ext>
            </a:extLst>
          </p:cNvPr>
          <p:cNvSpPr txBox="1"/>
          <p:nvPr/>
        </p:nvSpPr>
        <p:spPr>
          <a:xfrm>
            <a:off x="1828800" y="228600"/>
            <a:ext cx="8534400" cy="769938"/>
          </a:xfrm>
          <a:prstGeom prst="rect">
            <a:avLst/>
          </a:prstGeom>
          <a:noFill/>
        </p:spPr>
        <p:txBody>
          <a:bodyPr>
            <a:spAutoFit/>
          </a:bodyPr>
          <a:lstStyle/>
          <a:p>
            <a:pPr algn="ctr" fontAlgn="base">
              <a:spcBef>
                <a:spcPct val="0"/>
              </a:spcBef>
              <a:spcAft>
                <a:spcPct val="0"/>
              </a:spcAft>
              <a:defRPr/>
            </a:pPr>
            <a:r>
              <a:rPr lang="en-US" sz="4400" b="1" dirty="0">
                <a:solidFill>
                  <a:srgbClr val="7E005D"/>
                </a:solidFill>
                <a:effectLst>
                  <a:outerShdw blurRad="38100" dist="38100" dir="2700000" algn="tl">
                    <a:srgbClr val="000000">
                      <a:alpha val="43137"/>
                    </a:srgbClr>
                  </a:outerShdw>
                </a:effectLst>
                <a:latin typeface="Arial" panose="020B0604020202020204" pitchFamily="34" charset="0"/>
              </a:rPr>
              <a:t>Comparing Kingdom Size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168"/>
                                        </p:tgtEl>
                                        <p:attrNameLst>
                                          <p:attrName>style.visibility</p:attrName>
                                        </p:attrNameLst>
                                      </p:cBhvr>
                                      <p:to>
                                        <p:strVal val="visible"/>
                                      </p:to>
                                    </p:set>
                                    <p:animEffect transition="in" filter="fade">
                                      <p:cBhvr>
                                        <p:cTn id="7" dur="2000"/>
                                        <p:tgtEl>
                                          <p:spTgt spid="6168"/>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6164"/>
                                        </p:tgtEl>
                                        <p:attrNameLst>
                                          <p:attrName>style.visibility</p:attrName>
                                        </p:attrNameLst>
                                      </p:cBhvr>
                                      <p:to>
                                        <p:strVal val="visible"/>
                                      </p:to>
                                    </p:set>
                                    <p:anim calcmode="lin" valueType="num">
                                      <p:cBhvr>
                                        <p:cTn id="11" dur="500" fill="hold"/>
                                        <p:tgtEl>
                                          <p:spTgt spid="6164"/>
                                        </p:tgtEl>
                                        <p:attrNameLst>
                                          <p:attrName>ppt_w</p:attrName>
                                        </p:attrNameLst>
                                      </p:cBhvr>
                                      <p:tavLst>
                                        <p:tav tm="0">
                                          <p:val>
                                            <p:fltVal val="0"/>
                                          </p:val>
                                        </p:tav>
                                        <p:tav tm="100000">
                                          <p:val>
                                            <p:strVal val="#ppt_w"/>
                                          </p:val>
                                        </p:tav>
                                      </p:tavLst>
                                    </p:anim>
                                    <p:anim calcmode="lin" valueType="num">
                                      <p:cBhvr>
                                        <p:cTn id="12" dur="500" fill="hold"/>
                                        <p:tgtEl>
                                          <p:spTgt spid="616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67"/>
                                        </p:tgtEl>
                                        <p:attrNameLst>
                                          <p:attrName>style.visibility</p:attrName>
                                        </p:attrNameLst>
                                      </p:cBhvr>
                                      <p:to>
                                        <p:strVal val="visible"/>
                                      </p:to>
                                    </p:set>
                                    <p:animEffect transition="in" filter="fade">
                                      <p:cBhvr>
                                        <p:cTn id="17" dur="2000"/>
                                        <p:tgtEl>
                                          <p:spTgt spid="6167"/>
                                        </p:tgtEl>
                                      </p:cBhvr>
                                    </p:animEffect>
                                  </p:childTnLst>
                                </p:cTn>
                              </p:par>
                            </p:childTnLst>
                          </p:cTn>
                        </p:par>
                        <p:par>
                          <p:cTn id="18" fill="hold" nodeType="afterGroup">
                            <p:stCondLst>
                              <p:cond delay="2000"/>
                            </p:stCondLst>
                            <p:childTnLst>
                              <p:par>
                                <p:cTn id="19" presetID="23" presetClass="entr" presetSubtype="16" fill="hold" nodeType="afterEffect">
                                  <p:stCondLst>
                                    <p:cond delay="0"/>
                                  </p:stCondLst>
                                  <p:childTnLst>
                                    <p:set>
                                      <p:cBhvr>
                                        <p:cTn id="20" dur="1" fill="hold">
                                          <p:stCondLst>
                                            <p:cond delay="0"/>
                                          </p:stCondLst>
                                        </p:cTn>
                                        <p:tgtEl>
                                          <p:spTgt spid="6165"/>
                                        </p:tgtEl>
                                        <p:attrNameLst>
                                          <p:attrName>style.visibility</p:attrName>
                                        </p:attrNameLst>
                                      </p:cBhvr>
                                      <p:to>
                                        <p:strVal val="visible"/>
                                      </p:to>
                                    </p:set>
                                    <p:anim calcmode="lin" valueType="num">
                                      <p:cBhvr>
                                        <p:cTn id="21" dur="500" fill="hold"/>
                                        <p:tgtEl>
                                          <p:spTgt spid="6165"/>
                                        </p:tgtEl>
                                        <p:attrNameLst>
                                          <p:attrName>ppt_w</p:attrName>
                                        </p:attrNameLst>
                                      </p:cBhvr>
                                      <p:tavLst>
                                        <p:tav tm="0">
                                          <p:val>
                                            <p:fltVal val="0"/>
                                          </p:val>
                                        </p:tav>
                                        <p:tav tm="100000">
                                          <p:val>
                                            <p:strVal val="#ppt_w"/>
                                          </p:val>
                                        </p:tav>
                                      </p:tavLst>
                                    </p:anim>
                                    <p:anim calcmode="lin" valueType="num">
                                      <p:cBhvr>
                                        <p:cTn id="22" dur="500" fill="hold"/>
                                        <p:tgtEl>
                                          <p:spTgt spid="616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69"/>
                                        </p:tgtEl>
                                        <p:attrNameLst>
                                          <p:attrName>style.visibility</p:attrName>
                                        </p:attrNameLst>
                                      </p:cBhvr>
                                      <p:to>
                                        <p:strVal val="visible"/>
                                      </p:to>
                                    </p:set>
                                    <p:animEffect transition="in" filter="fade">
                                      <p:cBhvr>
                                        <p:cTn id="27" dur="2000"/>
                                        <p:tgtEl>
                                          <p:spTgt spid="6169"/>
                                        </p:tgtEl>
                                      </p:cBhvr>
                                    </p:animEffect>
                                  </p:childTnLst>
                                </p:cTn>
                              </p:par>
                            </p:childTnLst>
                          </p:cTn>
                        </p:par>
                        <p:par>
                          <p:cTn id="28" fill="hold" nodeType="afterGroup">
                            <p:stCondLst>
                              <p:cond delay="2000"/>
                            </p:stCondLst>
                            <p:childTnLst>
                              <p:par>
                                <p:cTn id="29" presetID="23" presetClass="entr" presetSubtype="16" fill="hold" nodeType="afterEffect">
                                  <p:stCondLst>
                                    <p:cond delay="0"/>
                                  </p:stCondLst>
                                  <p:childTnLst>
                                    <p:set>
                                      <p:cBhvr>
                                        <p:cTn id="30" dur="1" fill="hold">
                                          <p:stCondLst>
                                            <p:cond delay="0"/>
                                          </p:stCondLst>
                                        </p:cTn>
                                        <p:tgtEl>
                                          <p:spTgt spid="6166"/>
                                        </p:tgtEl>
                                        <p:attrNameLst>
                                          <p:attrName>style.visibility</p:attrName>
                                        </p:attrNameLst>
                                      </p:cBhvr>
                                      <p:to>
                                        <p:strVal val="visible"/>
                                      </p:to>
                                    </p:set>
                                    <p:anim calcmode="lin" valueType="num">
                                      <p:cBhvr>
                                        <p:cTn id="31" dur="500" fill="hold"/>
                                        <p:tgtEl>
                                          <p:spTgt spid="6166"/>
                                        </p:tgtEl>
                                        <p:attrNameLst>
                                          <p:attrName>ppt_w</p:attrName>
                                        </p:attrNameLst>
                                      </p:cBhvr>
                                      <p:tavLst>
                                        <p:tav tm="0">
                                          <p:val>
                                            <p:fltVal val="0"/>
                                          </p:val>
                                        </p:tav>
                                        <p:tav tm="100000">
                                          <p:val>
                                            <p:strVal val="#ppt_w"/>
                                          </p:val>
                                        </p:tav>
                                      </p:tavLst>
                                    </p:anim>
                                    <p:anim calcmode="lin" valueType="num">
                                      <p:cBhvr>
                                        <p:cTn id="32" dur="500" fill="hold"/>
                                        <p:tgtEl>
                                          <p:spTgt spid="61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2"/>
          <a:stretch>
            <a:fillRect/>
          </a:stretch>
        </p:blipFill>
        <p:spPr>
          <a:xfrm>
            <a:off x="-19050" y="-76200"/>
            <a:ext cx="12211050" cy="69342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924973"/>
          </a:xfrm>
          <a:prstGeom prst="rect">
            <a:avLst/>
          </a:prstGeom>
          <a:solidFill>
            <a:srgbClr val="002060"/>
          </a:solidFill>
        </p:spPr>
        <p:txBody>
          <a:bodyPr wrap="square" rtlCol="0">
            <a:spAutoFit/>
          </a:bodyPr>
          <a:lstStyle/>
          <a:p>
            <a:pPr algn="ctr"/>
            <a:r>
              <a:rPr lang="en-US" sz="3000" b="1" dirty="0">
                <a:solidFill>
                  <a:schemeClr val="bg1"/>
                </a:solidFill>
                <a:latin typeface="Arial Rounded MT Bold" panose="020F0704030504030204" pitchFamily="34" charset="0"/>
              </a:rPr>
              <a:t>Isaiah 44:24-28</a:t>
            </a:r>
          </a:p>
          <a:p>
            <a:r>
              <a:rPr lang="en-US" sz="3000" dirty="0">
                <a:solidFill>
                  <a:schemeClr val="bg1"/>
                </a:solidFill>
                <a:latin typeface="Arial Rounded MT Bold" panose="020F0704030504030204" pitchFamily="34" charset="0"/>
              </a:rPr>
              <a:t>24  Thus says the Lord, your Redeemer, who formed you from the womb.  “I am the Lord, who made all things, who alone stretched out the heavens, who spread out the earth by myself, 25  who frustrates the signs of liars and makes fools of diviners, who turns wise men back and makes their knowledge foolish, 26  who confirms the word of his servant and fulfills the counsel of his messengers, </a:t>
            </a:r>
            <a:r>
              <a:rPr lang="en-US" sz="3000" dirty="0">
                <a:solidFill>
                  <a:srgbClr val="FFFF00"/>
                </a:solidFill>
                <a:latin typeface="Arial Rounded MT Bold" panose="020F0704030504030204" pitchFamily="34" charset="0"/>
              </a:rPr>
              <a:t>who says of Jerusalem, ‘She shall be inhabited,’ and of the cities of Judah, ‘They shall be built, and I will raise up their ruins’;</a:t>
            </a:r>
            <a:r>
              <a:rPr lang="en-US" sz="3000" dirty="0">
                <a:solidFill>
                  <a:schemeClr val="bg1"/>
                </a:solidFill>
                <a:latin typeface="Arial Rounded MT Bold" panose="020F0704030504030204" pitchFamily="34" charset="0"/>
              </a:rPr>
              <a:t> 27  who says to the deep, ‘Be dry, I will dry up your rivers’; 28  </a:t>
            </a:r>
            <a:r>
              <a:rPr lang="en-US" sz="3000" dirty="0">
                <a:solidFill>
                  <a:srgbClr val="FFFF00"/>
                </a:solidFill>
                <a:latin typeface="Arial Rounded MT Bold" panose="020F0704030504030204" pitchFamily="34" charset="0"/>
              </a:rPr>
              <a:t>who says of </a:t>
            </a:r>
            <a:r>
              <a:rPr lang="en-US" sz="3000" b="1" dirty="0">
                <a:solidFill>
                  <a:srgbClr val="FFFF00"/>
                </a:solidFill>
                <a:latin typeface="Arial Rounded MT Bold" panose="020F0704030504030204" pitchFamily="34" charset="0"/>
              </a:rPr>
              <a:t>Cyrus</a:t>
            </a:r>
            <a:r>
              <a:rPr lang="en-US" sz="3000" dirty="0">
                <a:solidFill>
                  <a:srgbClr val="FFFF00"/>
                </a:solidFill>
                <a:latin typeface="Arial Rounded MT Bold" panose="020F0704030504030204" pitchFamily="34" charset="0"/>
              </a:rPr>
              <a:t>, ‘He is my shepherd, and he shall fulfill all my purpose’, saying of Jerusalem, ‘</a:t>
            </a:r>
            <a:r>
              <a:rPr lang="en-US" sz="3000" b="1" dirty="0">
                <a:solidFill>
                  <a:srgbClr val="FFFF00"/>
                </a:solidFill>
                <a:latin typeface="Arial Rounded MT Bold" panose="020F0704030504030204" pitchFamily="34" charset="0"/>
              </a:rPr>
              <a:t>She shall be built</a:t>
            </a:r>
            <a:r>
              <a:rPr lang="en-US" sz="3000" dirty="0">
                <a:solidFill>
                  <a:srgbClr val="FFFF00"/>
                </a:solidFill>
                <a:latin typeface="Arial Rounded MT Bold" panose="020F0704030504030204" pitchFamily="34" charset="0"/>
              </a:rPr>
              <a:t>,’ and of the temple, ‘</a:t>
            </a:r>
            <a:r>
              <a:rPr lang="en-US" sz="3000" b="1" dirty="0">
                <a:solidFill>
                  <a:srgbClr val="FFFF00"/>
                </a:solidFill>
                <a:latin typeface="Arial Rounded MT Bold" panose="020F0704030504030204" pitchFamily="34" charset="0"/>
              </a:rPr>
              <a:t>Your foundation shall be laid</a:t>
            </a:r>
            <a:r>
              <a:rPr lang="en-US" sz="3000" dirty="0">
                <a:solidFill>
                  <a:schemeClr val="bg1"/>
                </a:solidFill>
                <a:latin typeface="Arial Rounded MT Bold" panose="020F0704030504030204" pitchFamily="34" charset="0"/>
              </a:rPr>
              <a:t>.’”</a:t>
            </a:r>
          </a:p>
          <a:p>
            <a:endParaRPr lang="en-US" sz="2400" b="1" dirty="0">
              <a:latin typeface="Arial Rounded MT Bold" panose="020F0704030504030204" pitchFamily="34" charset="0"/>
            </a:endParaRPr>
          </a:p>
        </p:txBody>
      </p:sp>
    </p:spTree>
    <p:extLst>
      <p:ext uri="{BB962C8B-B14F-4D97-AF65-F5344CB8AC3E}">
        <p14:creationId xmlns:p14="http://schemas.microsoft.com/office/powerpoint/2010/main" val="361698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03931-C665-42DF-8972-951437098CD6}"/>
              </a:ext>
            </a:extLst>
          </p:cNvPr>
          <p:cNvSpPr txBox="1"/>
          <p:nvPr/>
        </p:nvSpPr>
        <p:spPr>
          <a:xfrm>
            <a:off x="0" y="6492240"/>
            <a:ext cx="121919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760       740       720       700       680      660      640      620      600       580       560      540      520</a:t>
            </a:r>
          </a:p>
        </p:txBody>
      </p:sp>
      <p:sp>
        <p:nvSpPr>
          <p:cNvPr id="2" name="TextBox 1">
            <a:extLst>
              <a:ext uri="{FF2B5EF4-FFF2-40B4-BE49-F238E27FC236}">
                <a16:creationId xmlns:a16="http://schemas.microsoft.com/office/drawing/2014/main" id="{7DB15472-EC3B-4F9F-AEEF-BC5338D94475}"/>
              </a:ext>
            </a:extLst>
          </p:cNvPr>
          <p:cNvSpPr txBox="1"/>
          <p:nvPr/>
        </p:nvSpPr>
        <p:spPr>
          <a:xfrm>
            <a:off x="379837" y="326540"/>
            <a:ext cx="11460709" cy="461665"/>
          </a:xfrm>
          <a:prstGeom prst="rect">
            <a:avLst/>
          </a:prstGeom>
          <a:solidFill>
            <a:srgbClr val="147E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r>
              <a:rPr kumimoji="0" lang="en-US" sz="24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THE 1</a:t>
            </a:r>
            <a:r>
              <a:rPr kumimoji="0" lang="en-US" sz="2400" b="1" i="0" u="none" strike="noStrike" kern="1200" cap="none" spc="0" normalizeH="0" baseline="30000" noProof="0" dirty="0">
                <a:ln>
                  <a:noFill/>
                </a:ln>
                <a:solidFill>
                  <a:prstClr val="white"/>
                </a:solidFill>
                <a:effectLst/>
                <a:uLnTx/>
                <a:uFillTx/>
                <a:latin typeface="Arial Rounded MT Bold" panose="020F0704030504030204" pitchFamily="34" charset="0"/>
                <a:ea typeface="+mn-ea"/>
                <a:cs typeface="+mn-cs"/>
              </a:rPr>
              <a:t>ST</a:t>
            </a:r>
            <a:r>
              <a:rPr kumimoji="0" lang="en-US" sz="24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RETURN</a:t>
            </a:r>
          </a:p>
        </p:txBody>
      </p:sp>
      <p:sp>
        <p:nvSpPr>
          <p:cNvPr id="22" name="TextBox 21">
            <a:extLst>
              <a:ext uri="{FF2B5EF4-FFF2-40B4-BE49-F238E27FC236}">
                <a16:creationId xmlns:a16="http://schemas.microsoft.com/office/drawing/2014/main" id="{403880F3-668D-4712-B57B-15C48E908BE0}"/>
              </a:ext>
            </a:extLst>
          </p:cNvPr>
          <p:cNvSpPr txBox="1"/>
          <p:nvPr/>
        </p:nvSpPr>
        <p:spPr>
          <a:xfrm>
            <a:off x="10776855" y="1287608"/>
            <a:ext cx="1325880" cy="4770537"/>
          </a:xfrm>
          <a:prstGeom prst="rect">
            <a:avLst/>
          </a:prstGeom>
          <a:solidFill>
            <a:schemeClr val="accent6">
              <a:lumMod val="20000"/>
              <a:lumOff val="80000"/>
            </a:schemeClr>
          </a:solidFill>
          <a:ln w="88900">
            <a:solidFill>
              <a:srgbClr val="147E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Babylon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falls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Medo</a:t>
            </a: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-Persia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538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Decree of Cyrus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a:t>
            </a:r>
            <a:r>
              <a:rPr kumimoji="0" lang="en-US" sz="1600" b="1" i="0" u="none" strike="noStrike" kern="1200" cap="none" spc="0" normalizeH="0" baseline="30000" noProof="0" dirty="0">
                <a:ln>
                  <a:noFill/>
                </a:ln>
                <a:solidFill>
                  <a:prstClr val="black"/>
                </a:solidFill>
                <a:effectLst/>
                <a:uLnTx/>
                <a:uFillTx/>
                <a:latin typeface="Arial Rounded MT Bold" panose="020F0704030504030204" pitchFamily="34" charset="0"/>
                <a:ea typeface="+mn-ea"/>
                <a:cs typeface="+mn-cs"/>
              </a:rPr>
              <a:t>st</a:t>
            </a: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Return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Zerubbabel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begins temple</a:t>
            </a:r>
          </a:p>
        </p:txBody>
      </p:sp>
      <p:cxnSp>
        <p:nvCxnSpPr>
          <p:cNvPr id="40" name="Connector: Elbow 39">
            <a:extLst>
              <a:ext uri="{FF2B5EF4-FFF2-40B4-BE49-F238E27FC236}">
                <a16:creationId xmlns:a16="http://schemas.microsoft.com/office/drawing/2014/main" id="{4A560CD2-4037-4AB0-B3A5-C5E182369C66}"/>
              </a:ext>
            </a:extLst>
          </p:cNvPr>
          <p:cNvCxnSpPr/>
          <p:nvPr/>
        </p:nvCxnSpPr>
        <p:spPr>
          <a:xfrm>
            <a:off x="6560598" y="5333807"/>
            <a:ext cx="15300" cy="12700"/>
          </a:xfrm>
          <a:prstGeom prst="bentConnector3">
            <a:avLst>
              <a:gd name="adj1" fmla="val 177157"/>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F176E2-8CE6-DACA-B1DF-D2BB9CC31350}"/>
              </a:ext>
            </a:extLst>
          </p:cNvPr>
          <p:cNvSpPr txBox="1"/>
          <p:nvPr/>
        </p:nvSpPr>
        <p:spPr>
          <a:xfrm flipH="1">
            <a:off x="7426447" y="1287607"/>
            <a:ext cx="2221406" cy="1569660"/>
          </a:xfrm>
          <a:prstGeom prst="rect">
            <a:avLst/>
          </a:prstGeom>
          <a:solidFill>
            <a:schemeClr val="bg1"/>
          </a:solidFill>
          <a:ln w="76200">
            <a:solidFill>
              <a:srgbClr val="147E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606-605-1</a:t>
            </a:r>
            <a:r>
              <a:rPr kumimoji="0" lang="en-US" sz="1600" b="1" i="0" u="none" strike="noStrike" kern="1200" cap="none" spc="0" normalizeH="0" baseline="30000" noProof="0" dirty="0">
                <a:ln>
                  <a:noFill/>
                </a:ln>
                <a:solidFill>
                  <a:prstClr val="black"/>
                </a:solidFill>
                <a:effectLst/>
                <a:uLnTx/>
                <a:uFillTx/>
                <a:latin typeface="Arial Rounded MT Bold" panose="020F0704030504030204" pitchFamily="34" charset="0"/>
                <a:ea typeface="+mn-ea"/>
                <a:cs typeface="+mn-cs"/>
              </a:rPr>
              <a:t>st</a:t>
            </a: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Invasion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Daniel taken;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Jeremiah prophesies 70-year captivity (Jere. 25:11-12)</a:t>
            </a:r>
          </a:p>
        </p:txBody>
      </p:sp>
      <p:sp>
        <p:nvSpPr>
          <p:cNvPr id="42" name="TextBox 41">
            <a:extLst>
              <a:ext uri="{FF2B5EF4-FFF2-40B4-BE49-F238E27FC236}">
                <a16:creationId xmlns:a16="http://schemas.microsoft.com/office/drawing/2014/main" id="{E10548C9-1ABE-540C-E964-6285202344C4}"/>
              </a:ext>
            </a:extLst>
          </p:cNvPr>
          <p:cNvSpPr txBox="1"/>
          <p:nvPr/>
        </p:nvSpPr>
        <p:spPr>
          <a:xfrm>
            <a:off x="7875243" y="2977128"/>
            <a:ext cx="1748620" cy="1554480"/>
          </a:xfrm>
          <a:prstGeom prst="rect">
            <a:avLst/>
          </a:prstGeom>
          <a:solidFill>
            <a:schemeClr val="bg1"/>
          </a:solidFill>
          <a:ln w="76200">
            <a:solidFill>
              <a:srgbClr val="147E17"/>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597-2d Invasion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Ezekiel taken;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Jeremiah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prophesies 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year captivity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(Jere. 29:10)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
        <p:nvSpPr>
          <p:cNvPr id="45" name="TextBox 44">
            <a:extLst>
              <a:ext uri="{FF2B5EF4-FFF2-40B4-BE49-F238E27FC236}">
                <a16:creationId xmlns:a16="http://schemas.microsoft.com/office/drawing/2014/main" id="{DB16EEAB-41CF-5220-5450-1B142BC163E9}"/>
              </a:ext>
            </a:extLst>
          </p:cNvPr>
          <p:cNvSpPr txBox="1"/>
          <p:nvPr/>
        </p:nvSpPr>
        <p:spPr>
          <a:xfrm>
            <a:off x="8383902" y="5426313"/>
            <a:ext cx="1748620" cy="830997"/>
          </a:xfrm>
          <a:prstGeom prst="rect">
            <a:avLst/>
          </a:prstGeom>
          <a:solidFill>
            <a:schemeClr val="bg1"/>
          </a:solidFill>
          <a:ln w="76200">
            <a:solidFill>
              <a:srgbClr val="147E17"/>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586-3d Invasion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City destroyed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Temple burned</a:t>
            </a:r>
          </a:p>
        </p:txBody>
      </p:sp>
      <p:sp>
        <p:nvSpPr>
          <p:cNvPr id="47" name="TextBox 46">
            <a:extLst>
              <a:ext uri="{FF2B5EF4-FFF2-40B4-BE49-F238E27FC236}">
                <a16:creationId xmlns:a16="http://schemas.microsoft.com/office/drawing/2014/main" id="{0713E46E-0FFE-0DB8-48C8-724E147A0EA3}"/>
              </a:ext>
            </a:extLst>
          </p:cNvPr>
          <p:cNvSpPr txBox="1"/>
          <p:nvPr/>
        </p:nvSpPr>
        <p:spPr>
          <a:xfrm flipH="1">
            <a:off x="4029075" y="3174564"/>
            <a:ext cx="29035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Babylonian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Invasions</a:t>
            </a:r>
          </a:p>
        </p:txBody>
      </p:sp>
      <p:cxnSp>
        <p:nvCxnSpPr>
          <p:cNvPr id="54" name="Straight Arrow Connector 53">
            <a:extLst>
              <a:ext uri="{FF2B5EF4-FFF2-40B4-BE49-F238E27FC236}">
                <a16:creationId xmlns:a16="http://schemas.microsoft.com/office/drawing/2014/main" id="{68FD860E-5AE7-F61F-629A-2138D090E826}"/>
              </a:ext>
            </a:extLst>
          </p:cNvPr>
          <p:cNvCxnSpPr>
            <a:cxnSpLocks/>
          </p:cNvCxnSpPr>
          <p:nvPr/>
        </p:nvCxnSpPr>
        <p:spPr>
          <a:xfrm flipV="1">
            <a:off x="6774024" y="2883877"/>
            <a:ext cx="417351" cy="2978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191DDE2-1C3F-A862-2E03-101BFC81FB56}"/>
              </a:ext>
            </a:extLst>
          </p:cNvPr>
          <p:cNvCxnSpPr>
            <a:cxnSpLocks/>
          </p:cNvCxnSpPr>
          <p:nvPr/>
        </p:nvCxnSpPr>
        <p:spPr>
          <a:xfrm>
            <a:off x="6560227" y="3578327"/>
            <a:ext cx="1185021" cy="391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3BE03B9-761C-91A2-7069-65E5E4E4A259}"/>
              </a:ext>
            </a:extLst>
          </p:cNvPr>
          <p:cNvCxnSpPr>
            <a:cxnSpLocks/>
          </p:cNvCxnSpPr>
          <p:nvPr/>
        </p:nvCxnSpPr>
        <p:spPr>
          <a:xfrm>
            <a:off x="6440333" y="3970294"/>
            <a:ext cx="1923148" cy="20090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49BEC2-0B07-B8DB-733F-F9EC559C2D54}"/>
              </a:ext>
            </a:extLst>
          </p:cNvPr>
          <p:cNvSpPr txBox="1"/>
          <p:nvPr/>
        </p:nvSpPr>
        <p:spPr>
          <a:xfrm>
            <a:off x="1478604" y="1635089"/>
            <a:ext cx="2194560"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 740-700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Isaiah Prophecy re Cyrus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(Isa. 44, 45)</a:t>
            </a:r>
          </a:p>
        </p:txBody>
      </p:sp>
      <p:sp>
        <p:nvSpPr>
          <p:cNvPr id="3" name="TextBox 2">
            <a:extLst>
              <a:ext uri="{FF2B5EF4-FFF2-40B4-BE49-F238E27FC236}">
                <a16:creationId xmlns:a16="http://schemas.microsoft.com/office/drawing/2014/main" id="{B6D688C8-5774-34B8-9631-C5638EA4BB32}"/>
              </a:ext>
            </a:extLst>
          </p:cNvPr>
          <p:cNvSpPr txBox="1"/>
          <p:nvPr/>
        </p:nvSpPr>
        <p:spPr>
          <a:xfrm>
            <a:off x="1858141" y="4606785"/>
            <a:ext cx="2732928" cy="1077218"/>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722-721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Samaria falls to Assyria;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Northern  Kingdom taken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into captivity</a:t>
            </a:r>
          </a:p>
        </p:txBody>
      </p:sp>
      <p:sp>
        <p:nvSpPr>
          <p:cNvPr id="4" name="TextBox 3">
            <a:extLst>
              <a:ext uri="{FF2B5EF4-FFF2-40B4-BE49-F238E27FC236}">
                <a16:creationId xmlns:a16="http://schemas.microsoft.com/office/drawing/2014/main" id="{470262F4-A1C0-FD5E-11A4-31E7FE719966}"/>
              </a:ext>
            </a:extLst>
          </p:cNvPr>
          <p:cNvSpPr txBox="1"/>
          <p:nvPr/>
        </p:nvSpPr>
        <p:spPr>
          <a:xfrm>
            <a:off x="8176548" y="4651469"/>
            <a:ext cx="1984829" cy="615553"/>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590-580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Birth of Cyrus (?)</a:t>
            </a:r>
          </a:p>
        </p:txBody>
      </p:sp>
    </p:spTree>
    <p:extLst>
      <p:ext uri="{BB962C8B-B14F-4D97-AF65-F5344CB8AC3E}">
        <p14:creationId xmlns:p14="http://schemas.microsoft.com/office/powerpoint/2010/main" val="18455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494085"/>
          </a:xfrm>
          <a:prstGeom prst="rect">
            <a:avLst/>
          </a:prstGeom>
          <a:solidFill>
            <a:srgbClr val="002060"/>
          </a:solidFill>
        </p:spPr>
        <p:txBody>
          <a:bodyPr wrap="square" rtlCol="0">
            <a:spAutoFit/>
          </a:bodyPr>
          <a:lstStyle/>
          <a:p>
            <a:pPr algn="ctr"/>
            <a:r>
              <a:rPr lang="en-US" sz="2800" b="1" dirty="0">
                <a:solidFill>
                  <a:schemeClr val="bg1"/>
                </a:solidFill>
                <a:latin typeface="Arial Rounded MT Bold" panose="020F0704030504030204" pitchFamily="34" charset="0"/>
              </a:rPr>
              <a:t>Isaiah 45:1-4, 13</a:t>
            </a:r>
          </a:p>
          <a:p>
            <a:pPr algn="ctr"/>
            <a:r>
              <a:rPr lang="en-US" sz="2800" b="1" dirty="0">
                <a:solidFill>
                  <a:schemeClr val="bg1"/>
                </a:solidFill>
                <a:latin typeface="Arial Rounded MT Bold" panose="020F0704030504030204" pitchFamily="34" charset="0"/>
              </a:rPr>
              <a:t> </a:t>
            </a:r>
          </a:p>
          <a:p>
            <a:r>
              <a:rPr lang="en-US" sz="2800" dirty="0">
                <a:solidFill>
                  <a:srgbClr val="FFFF00"/>
                </a:solidFill>
                <a:latin typeface="Arial Rounded MT Bold" panose="020F0704030504030204" pitchFamily="34" charset="0"/>
              </a:rPr>
              <a:t>1  Thus says the Lord to his anointed, to Cyrus, whose right hand I have grasped,</a:t>
            </a:r>
            <a:r>
              <a:rPr lang="en-US" sz="2800" dirty="0">
                <a:solidFill>
                  <a:schemeClr val="bg1"/>
                </a:solidFill>
                <a:latin typeface="Arial Rounded MT Bold" panose="020F0704030504030204" pitchFamily="34" charset="0"/>
              </a:rPr>
              <a:t> to subdue nations before him and to loose the belts of kings, to open doors before him that gates may not be closed.  2  “I will go before you and level the exalted places, I will break in pieces the doors of bronze and cut through the bars of iron,  3  I will give you the treasures of darkness and the hoards in secret places, that you may know that it is I, the Lord, the God of Israel, who call you by your name.  4  For the sake of my servant Jacob, and Israel my chosen, I call you by your name, I name you, though you do not know me.....</a:t>
            </a:r>
            <a:r>
              <a:rPr lang="en-US" sz="2800" u="sng" dirty="0">
                <a:solidFill>
                  <a:srgbClr val="FFFF00"/>
                </a:solidFill>
                <a:latin typeface="Arial Rounded MT Bold" panose="020F0704030504030204" pitchFamily="34" charset="0"/>
              </a:rPr>
              <a:t>13</a:t>
            </a:r>
            <a:r>
              <a:rPr lang="en-US" sz="2800" dirty="0">
                <a:solidFill>
                  <a:schemeClr val="bg1"/>
                </a:solidFill>
                <a:latin typeface="Arial Rounded MT Bold" panose="020F0704030504030204" pitchFamily="34" charset="0"/>
              </a:rPr>
              <a:t>  I have stirred him up in righteousness, and I will make all his ways level; </a:t>
            </a:r>
            <a:r>
              <a:rPr lang="en-US" sz="2800" dirty="0">
                <a:solidFill>
                  <a:srgbClr val="FFFF00"/>
                </a:solidFill>
                <a:latin typeface="Arial Rounded MT Bold" panose="020F0704030504030204" pitchFamily="34" charset="0"/>
              </a:rPr>
              <a:t>he shall build my city and set my exiles free</a:t>
            </a:r>
            <a:r>
              <a:rPr lang="en-US" sz="2800" dirty="0">
                <a:solidFill>
                  <a:schemeClr val="bg1"/>
                </a:solidFill>
                <a:latin typeface="Arial Rounded MT Bold" panose="020F0704030504030204" pitchFamily="34" charset="0"/>
              </a:rPr>
              <a:t>, not for price or reward,” says the LORD of hosts.</a:t>
            </a:r>
          </a:p>
          <a:p>
            <a:endParaRPr lang="en-US" sz="2400" b="1" dirty="0">
              <a:latin typeface="Arial Rounded MT Bold" panose="020F0704030504030204" pitchFamily="34" charset="0"/>
            </a:endParaRPr>
          </a:p>
        </p:txBody>
      </p:sp>
    </p:spTree>
    <p:extLst>
      <p:ext uri="{BB962C8B-B14F-4D97-AF65-F5344CB8AC3E}">
        <p14:creationId xmlns:p14="http://schemas.microsoft.com/office/powerpoint/2010/main" val="29863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5816977"/>
          </a:xfrm>
          <a:prstGeom prst="rect">
            <a:avLst/>
          </a:prstGeom>
          <a:solidFill>
            <a:srgbClr val="002060"/>
          </a:solidFill>
        </p:spPr>
        <p:txBody>
          <a:bodyPr wrap="square" rtlCol="0">
            <a:spAutoFit/>
          </a:bodyPr>
          <a:lstStyle/>
          <a:p>
            <a:pPr algn="ctr"/>
            <a:endParaRPr lang="en-US" sz="2800" b="1" dirty="0">
              <a:solidFill>
                <a:schemeClr val="bg1"/>
              </a:solidFill>
              <a:latin typeface="Arial Rounded MT Bold" panose="020F0704030504030204" pitchFamily="34" charset="0"/>
            </a:endParaRPr>
          </a:p>
          <a:p>
            <a:pPr algn="ctr"/>
            <a:r>
              <a:rPr lang="en-US" sz="3200" dirty="0">
                <a:solidFill>
                  <a:schemeClr val="bg1"/>
                </a:solidFill>
                <a:latin typeface="Arial Rounded MT Bold" panose="020F0704030504030204" pitchFamily="34" charset="0"/>
              </a:rPr>
              <a:t>Daniel 9:16-17</a:t>
            </a:r>
          </a:p>
          <a:p>
            <a:endParaRPr lang="en-US" sz="3200" dirty="0">
              <a:solidFill>
                <a:schemeClr val="bg1"/>
              </a:solidFill>
              <a:latin typeface="Arial Rounded MT Bold" panose="020F0704030504030204" pitchFamily="34" charset="0"/>
            </a:endParaRPr>
          </a:p>
          <a:p>
            <a:r>
              <a:rPr lang="en-US" sz="3200" dirty="0">
                <a:solidFill>
                  <a:schemeClr val="bg1"/>
                </a:solidFill>
                <a:latin typeface="Arial Rounded MT Bold" panose="020F0704030504030204" pitchFamily="34" charset="0"/>
              </a:rPr>
              <a:t>16  “O Lord, according to all your righteous acts, </a:t>
            </a:r>
            <a:r>
              <a:rPr lang="en-US" sz="3200" dirty="0">
                <a:solidFill>
                  <a:srgbClr val="FFFF00"/>
                </a:solidFill>
                <a:latin typeface="Arial Rounded MT Bold" panose="020F0704030504030204" pitchFamily="34" charset="0"/>
              </a:rPr>
              <a:t>let your anger and your wrath turn away from your city Jerusalem, your holy hill,</a:t>
            </a:r>
            <a:r>
              <a:rPr lang="en-US" sz="3200" dirty="0">
                <a:solidFill>
                  <a:schemeClr val="bg1"/>
                </a:solidFill>
                <a:latin typeface="Arial Rounded MT Bold" panose="020F0704030504030204" pitchFamily="34" charset="0"/>
              </a:rPr>
              <a:t> because for our sins, and for the iniquities of our fathers, Jerusalem and your people have become a byword among all who are around us.  17  Now therefore, O our God, listen to the prayer of your servant and to his pleas for mercy, and for your own sake, O Lord, </a:t>
            </a:r>
            <a:r>
              <a:rPr lang="en-US" sz="3200" dirty="0">
                <a:solidFill>
                  <a:srgbClr val="FFFF00"/>
                </a:solidFill>
                <a:latin typeface="Arial Rounded MT Bold" panose="020F0704030504030204" pitchFamily="34" charset="0"/>
              </a:rPr>
              <a:t>make your face to shine upon your sanctuary, which is desolate.</a:t>
            </a:r>
            <a:r>
              <a:rPr lang="en-US" sz="3200" dirty="0">
                <a:solidFill>
                  <a:schemeClr val="bg1"/>
                </a:solidFill>
                <a:latin typeface="Arial Rounded MT Bold" panose="020F0704030504030204" pitchFamily="34" charset="0"/>
              </a:rPr>
              <a:t>”</a:t>
            </a:r>
          </a:p>
          <a:p>
            <a:r>
              <a:rPr lang="en-US" sz="2400" b="1" dirty="0">
                <a:latin typeface="Arial Rounded MT Bold" panose="020F0704030504030204" pitchFamily="34" charset="0"/>
              </a:rPr>
              <a:t>up</a:t>
            </a:r>
          </a:p>
        </p:txBody>
      </p:sp>
    </p:spTree>
    <p:extLst>
      <p:ext uri="{BB962C8B-B14F-4D97-AF65-F5344CB8AC3E}">
        <p14:creationId xmlns:p14="http://schemas.microsoft.com/office/powerpoint/2010/main" val="3600071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14823</TotalTime>
  <Words>1891</Words>
  <Application>Microsoft Office PowerPoint</Application>
  <PresentationFormat>Widescreen</PresentationFormat>
  <Paragraphs>237</Paragraphs>
  <Slides>20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Arial Black</vt:lpstr>
      <vt:lpstr>Arial Rounded MT Bold</vt:lpstr>
      <vt:lpstr>Calibri</vt:lpstr>
      <vt:lpstr>Calibri Light</vt:lpstr>
      <vt:lpstr>Helvetica Neue</vt:lpstr>
      <vt:lpstr>Helvetica Neue Medium</vt:lpstr>
      <vt:lpstr>Wingdings</vt:lpstr>
      <vt:lpstr>Office Theme</vt:lpstr>
      <vt:lpstr>20_BasicBlack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RETURN FROM CAPTIVITY</dc:title>
  <dc:creator>ASHLEY &amp; IVY White</dc:creator>
  <cp:lastModifiedBy>ASHLEY &amp; IVY White</cp:lastModifiedBy>
  <cp:revision>77</cp:revision>
  <dcterms:created xsi:type="dcterms:W3CDTF">2022-07-22T20:24:10Z</dcterms:created>
  <dcterms:modified xsi:type="dcterms:W3CDTF">2022-08-07T14:05:33Z</dcterms:modified>
</cp:coreProperties>
</file>