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51F1D-40C5-1AED-C330-3B8834794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C8B89-0E40-8951-D2C8-1F7076788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F7D8-12FF-8D00-98A7-1C8668432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AA5-2B26-4F66-99C0-732F171CDFFE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6FF4A-3D7C-C7E3-DEAC-3EEC532E0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948A5-DD4D-0161-4D18-62D7F76D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58E8-633E-46FA-B0E0-A0469C36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4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61E4-58AF-5ED7-23C3-12759774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EAF2FF-2DE3-9DFB-B725-6B91CC48A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D7FB9-79A9-32DD-3200-BB1576586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AA5-2B26-4F66-99C0-732F171CDFFE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7BCF1-47F8-A628-EF0B-CE5439E2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7628D-4611-6C49-66C7-BEA53A04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58E8-633E-46FA-B0E0-A0469C36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3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AE1CC8-3E9A-EAE5-5414-E956F1DA7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10FB5-3987-2159-6352-8419CEC7F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2E723-427A-F6C4-C783-E1C4A9DD0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AA5-2B26-4F66-99C0-732F171CDFFE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7316F-B7AE-C95E-1192-E089E678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454CC-43C3-2CA2-55C1-8D920168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58E8-633E-46FA-B0E0-A0469C36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0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66ADE-BDEA-48D7-4A34-094D8D96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727DE-D56D-0DD6-476A-B85C75A3E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81811-EC8B-1749-ADD7-68C37FCD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AA5-2B26-4F66-99C0-732F171CDFFE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9FF3D-B458-CA47-A24D-C98E2EB4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12D54-909E-E9F5-A7C8-B0260C50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58E8-633E-46FA-B0E0-A0469C36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4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F8767-5233-56C2-C633-B5D3026F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3743A-7F32-1B10-04A8-21D5F060C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BC338-B66E-1BAF-A7B6-7A5DB4FA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AA5-2B26-4F66-99C0-732F171CDFFE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CE5B5-CC26-79AD-AA9A-476DC296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6A906-A025-75A8-BA2A-8070D5433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58E8-633E-46FA-B0E0-A0469C36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CD709-4026-7F59-6DB8-EC4256F6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C7166-4A7F-BD8B-6683-EBF4CDCD7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6586-78F0-4B18-D67E-4D43773B5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A2BCA-0626-B140-2485-80DD93591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AA5-2B26-4F66-99C0-732F171CDFFE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0B849-8587-5561-5A4D-72425DC6E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A4109-0DD6-9A5E-F6DB-8382F800E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58E8-633E-46FA-B0E0-A0469C36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2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633F6-4EBF-DDD2-E966-5A1989DC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D96E9-E2B3-543B-FA8C-073AFA0D2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E49B6-FF8E-DBCA-6B82-1A323186B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00336A-4B70-3BD3-12C9-428FF95C33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638E47-F8F7-363C-B033-7B759DFE7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4A38F0-14F6-285A-C523-DAAEC079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AA5-2B26-4F66-99C0-732F171CDFFE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501F30-BE59-A336-D1DA-964047DB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D3F266-792C-EFAA-D251-5F8C1C264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58E8-633E-46FA-B0E0-A0469C36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8AB16-E063-EACC-B8D1-97E79F779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185E1-54B7-8B50-760D-B2C786194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AA5-2B26-4F66-99C0-732F171CDFFE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B89C0E-134E-8B52-136B-6D05D044B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525A1-3DA7-8372-6705-706432A5A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58E8-633E-46FA-B0E0-A0469C36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0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3E3B36-43D9-5EB9-DBBB-D68EABDC1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AA5-2B26-4F66-99C0-732F171CDFFE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54154-FD22-0D8E-1600-1497BB7FD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5DFDC-0E40-75A9-6EF0-B2A6C1CAA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58E8-633E-46FA-B0E0-A0469C36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1014-CAA0-C681-518B-B1F67A78A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8F3DB-542D-AA8E-452F-7432DD90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CAEBB6-F819-770F-1077-C8DEAE4BA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AA0BD-01ED-5586-E126-55EC38E3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AA5-2B26-4F66-99C0-732F171CDFFE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99472-30B0-EC20-537C-FE284D48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49BAC-FA8A-5F8F-4802-6123D29D4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58E8-633E-46FA-B0E0-A0469C36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6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CD9E6-501B-875B-2701-A024051C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B21921-F20C-520F-BCFE-76A3E97544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53FAA-F20F-348D-1699-2A279DB43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6615A-2A52-4332-67C7-1ECACE4E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8AA5-2B26-4F66-99C0-732F171CDFFE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79600-11BD-EFE9-15D8-8E05CEEF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503CC-F06B-3EAF-A351-10693410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58E8-633E-46FA-B0E0-A0469C36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8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BD2E48-8AAD-7BE1-8E8A-5E93EB3FE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55585-E385-549D-9553-15919BB5A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92489-DE36-848B-9E31-8EB2D9B86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B8AA5-2B26-4F66-99C0-732F171CDFFE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4C3E5-4BEE-4DE1-D9E3-16C9200DA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5F5E9-B20D-813F-F14F-5AB447B4C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058E8-633E-46FA-B0E0-A0469C36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5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053BE827-CE12-4505-6E1E-2A464FF4E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2221"/>
            <a:ext cx="12192001" cy="6855779"/>
          </a:xfrm>
          <a:prstGeom prst="rect">
            <a:avLst/>
          </a:prstGeom>
          <a:solidFill>
            <a:srgbClr val="00909E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A39880-7D4C-BBBB-62F0-785EFF68F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802338"/>
            <a:ext cx="9144000" cy="1253324"/>
          </a:xfrm>
        </p:spPr>
        <p:txBody>
          <a:bodyPr/>
          <a:lstStyle/>
          <a:p>
            <a:r>
              <a:rPr kumimoji="0" lang="en-US" sz="7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/>
                <a:ea typeface="+mj-ea"/>
                <a:cs typeface="+mj-cs"/>
              </a:rPr>
              <a:t>FATHER’S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01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5B851D0E-6A28-EAE8-4C49-4BCE1B36C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2221"/>
            <a:ext cx="12192001" cy="6855779"/>
          </a:xfrm>
          <a:prstGeom prst="rect">
            <a:avLst/>
          </a:prstGeom>
          <a:solidFill>
            <a:srgbClr val="00909E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18B56-7F9C-BF42-BD39-EFB5C27D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8285"/>
            <a:ext cx="10515600" cy="985503"/>
          </a:xfrm>
        </p:spPr>
        <p:txBody>
          <a:bodyPr>
            <a:normAutofit/>
          </a:bodyPr>
          <a:lstStyle/>
          <a:p>
            <a:pPr algn="ctr"/>
            <a:r>
              <a:rPr kumimoji="0" lang="en-US" sz="3200" b="1" i="0" u="none" strike="noStrike" kern="1200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/>
                <a:ea typeface="+mj-ea"/>
                <a:cs typeface="+mj-cs"/>
              </a:rPr>
              <a:t>From www.Census.Gov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5C6C-0A15-AF3F-9FDC-D5D3F946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852"/>
            <a:ext cx="10515600" cy="506611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“For decades, the share of U.S. children living with a single parent has been rising, accompanied by a decline in marriage rates and a rise in births outside of marriage. A new Pew Research Center study [released Dec. 12, 2019] of 130 countries and territories shows that the U.S. has the world’s highest rate of children living in single-parent households.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Almost a quarter of U.S. children under the age of 18 live with one parent and no other adults (23%), more than three times the share of children around the world who do so (7%)”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5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5B851D0E-6A28-EAE8-4C49-4BCE1B36C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2221"/>
            <a:ext cx="12192001" cy="6855779"/>
          </a:xfrm>
          <a:prstGeom prst="rect">
            <a:avLst/>
          </a:prstGeom>
          <a:solidFill>
            <a:srgbClr val="00909E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18B56-7F9C-BF42-BD39-EFB5C27D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8285"/>
            <a:ext cx="10515600" cy="985503"/>
          </a:xfrm>
        </p:spPr>
        <p:txBody>
          <a:bodyPr/>
          <a:lstStyle/>
          <a:p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/>
                <a:ea typeface="+mj-ea"/>
                <a:cs typeface="+mj-cs"/>
              </a:rPr>
              <a:t>FATHER’S DAY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5C6C-0A15-AF3F-9FDC-D5D3F946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852"/>
            <a:ext cx="10515600" cy="5066115"/>
          </a:xfrm>
        </p:spPr>
        <p:txBody>
          <a:bodyPr/>
          <a:lstStyle/>
          <a:p>
            <a:r>
              <a:rPr kumimoji="0" lang="en-US" sz="2800" b="1" i="0" u="none" strike="noStrike" kern="1200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/>
                <a:ea typeface="+mj-ea"/>
                <a:cs typeface="+mj-cs"/>
              </a:rPr>
              <a:t>Fatherhood is the embodiment of our relationship with God (II Cor. 6:18; Gal. 4:6; I John 3:1-2; etc.)</a:t>
            </a:r>
          </a:p>
          <a:p>
            <a:r>
              <a:rPr lang="en-US" b="1" dirty="0">
                <a:solidFill>
                  <a:prstClr val="white"/>
                </a:solidFill>
                <a:latin typeface="Posterama"/>
                <a:ea typeface="+mj-ea"/>
                <a:cs typeface="+mj-cs"/>
              </a:rPr>
              <a:t>Therefore, the attack on the family unit and the respectful role of fathers is an attack on God.</a:t>
            </a:r>
          </a:p>
          <a:p>
            <a:r>
              <a:rPr lang="en-US" b="1" dirty="0">
                <a:solidFill>
                  <a:prstClr val="white"/>
                </a:solidFill>
                <a:latin typeface="Posterama"/>
                <a:ea typeface="+mj-ea"/>
                <a:cs typeface="+mj-cs"/>
              </a:rPr>
              <a:t>How much better would our society be if…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prstClr val="white"/>
                </a:solidFill>
                <a:latin typeface="Posterama"/>
                <a:ea typeface="+mj-ea"/>
                <a:cs typeface="+mj-cs"/>
              </a:rPr>
              <a:t>More children had fathers in their lives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prstClr val="white"/>
                </a:solidFill>
                <a:latin typeface="Posterama"/>
                <a:ea typeface="+mj-ea"/>
                <a:cs typeface="+mj-cs"/>
              </a:rPr>
              <a:t>More fathers did a better job of leading and setting an example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prstClr val="white"/>
                </a:solidFill>
                <a:latin typeface="Posterama"/>
                <a:ea typeface="+mj-ea"/>
                <a:cs typeface="+mj-cs"/>
              </a:rPr>
              <a:t>Society focused on honoring fatherhood rather than undermining it as toxic masculinity and evil patriarchy or portraying men as bumbling idiots?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90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053BE827-CE12-4505-6E1E-2A464FF4E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2221"/>
            <a:ext cx="12192001" cy="6855779"/>
          </a:xfrm>
          <a:prstGeom prst="rect">
            <a:avLst/>
          </a:prstGeom>
          <a:solidFill>
            <a:srgbClr val="00909E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A39880-7D4C-BBBB-62F0-785EFF68F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235200"/>
            <a:ext cx="9144000" cy="2387600"/>
          </a:xfrm>
        </p:spPr>
        <p:txBody>
          <a:bodyPr/>
          <a:lstStyle/>
          <a:p>
            <a:r>
              <a:rPr kumimoji="0" lang="en-US" sz="7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/>
                <a:ea typeface="+mj-ea"/>
                <a:cs typeface="+mj-cs"/>
              </a:rPr>
              <a:t>“Your father” on the mount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7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5B851D0E-6A28-EAE8-4C49-4BCE1B36C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2221"/>
            <a:ext cx="12192001" cy="6855779"/>
          </a:xfrm>
          <a:prstGeom prst="rect">
            <a:avLst/>
          </a:prstGeom>
          <a:solidFill>
            <a:srgbClr val="00909E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18B56-7F9C-BF42-BD39-EFB5C27D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8285"/>
            <a:ext cx="10515600" cy="985503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/>
                <a:ea typeface="+mj-ea"/>
                <a:cs typeface="+mj-cs"/>
              </a:rPr>
              <a:t>“YOUR FATHER” AND THE OT</a:t>
            </a:r>
            <a:b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/>
                <a:ea typeface="+mj-ea"/>
                <a:cs typeface="+mj-cs"/>
              </a:rPr>
            </a:br>
            <a:r>
              <a:rPr kumimoji="0" lang="en-US" sz="3100" b="1" i="0" u="none" strike="noStrike" kern="1200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/>
                <a:ea typeface="+mj-ea"/>
                <a:cs typeface="+mj-cs"/>
              </a:rPr>
              <a:t>(Based on NASB)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5C6C-0A15-AF3F-9FDC-D5D3F946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852"/>
            <a:ext cx="10515600" cy="5066115"/>
          </a:xfrm>
        </p:spPr>
        <p:txBody>
          <a:bodyPr/>
          <a:lstStyle/>
          <a:p>
            <a:r>
              <a:rPr kumimoji="0" lang="en-US" sz="2800" b="1" i="0" u="none" strike="noStrike" kern="1200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/>
                <a:ea typeface="+mj-ea"/>
                <a:cs typeface="+mj-cs"/>
              </a:rPr>
              <a:t>“Your Father” –</a:t>
            </a:r>
            <a:r>
              <a:rPr kumimoji="0" lang="en-US" sz="2800" b="1" i="0" u="none" strike="noStrike" kern="1200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/>
                <a:ea typeface="+mj-ea"/>
                <a:cs typeface="+mj-cs"/>
              </a:rPr>
              <a:t> never occurs in the OT</a:t>
            </a:r>
          </a:p>
          <a:p>
            <a:r>
              <a:rPr lang="en-US" b="1" dirty="0">
                <a:solidFill>
                  <a:prstClr val="white"/>
                </a:solidFill>
                <a:latin typeface="Posterama"/>
                <a:ea typeface="+mj-ea"/>
                <a:cs typeface="+mj-cs"/>
              </a:rPr>
              <a:t>“Our Father” – occurs three times in the OT (Is. 63:16; 64:8)</a:t>
            </a:r>
          </a:p>
          <a:p>
            <a:r>
              <a:rPr lang="en-US" b="1" dirty="0">
                <a:solidFill>
                  <a:prstClr val="white"/>
                </a:solidFill>
                <a:latin typeface="Posterama"/>
                <a:ea typeface="+mj-ea"/>
                <a:cs typeface="+mj-cs"/>
              </a:rPr>
              <a:t>“My Father” – used once in an unflattering context (Jer. 3:4) but would be a identifying mark of the Messiah (Ps. 89:26)</a:t>
            </a:r>
          </a:p>
          <a:p>
            <a:r>
              <a:rPr lang="en-US" b="1" dirty="0">
                <a:solidFill>
                  <a:prstClr val="white"/>
                </a:solidFill>
                <a:latin typeface="Posterama"/>
                <a:ea typeface="+mj-ea"/>
                <a:cs typeface="+mj-cs"/>
              </a:rPr>
              <a:t>“Your Father” is used 16 times in the Sermon on the Mount.  “God” is used 5 times.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2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5B851D0E-6A28-EAE8-4C49-4BCE1B36C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2221"/>
            <a:ext cx="12192001" cy="6855779"/>
          </a:xfrm>
          <a:prstGeom prst="rect">
            <a:avLst/>
          </a:prstGeom>
          <a:solidFill>
            <a:srgbClr val="00909E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18B56-7F9C-BF42-BD39-EFB5C27D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8285"/>
            <a:ext cx="10515600" cy="985503"/>
          </a:xfrm>
        </p:spPr>
        <p:txBody>
          <a:bodyPr>
            <a:normAutofit/>
          </a:bodyPr>
          <a:lstStyle/>
          <a:p>
            <a:pPr algn="ctr"/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/>
                <a:ea typeface="+mj-ea"/>
                <a:cs typeface="+mj-cs"/>
              </a:rPr>
              <a:t>YOUR FATHER…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5C6C-0A15-AF3F-9FDC-D5D3F946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852"/>
            <a:ext cx="10515600" cy="506611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prstClr val="white"/>
                </a:solidFill>
                <a:latin typeface="Posterama"/>
                <a:ea typeface="+mj-ea"/>
                <a:cs typeface="+mj-cs"/>
              </a:rPr>
              <a:t>To be honored (Mt. 5:16; 6:9-10… Jam. 3:9; Col. 1:12; Eph. 5:20; Phil. 4:20;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prstClr val="white"/>
                </a:solidFill>
                <a:latin typeface="Posterama"/>
                <a:ea typeface="+mj-ea"/>
                <a:cs typeface="+mj-cs"/>
              </a:rPr>
              <a:t>To be imitated (Mt. 5:44-48… I Pet. 1:4-16)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prstClr val="white"/>
                </a:solidFill>
                <a:latin typeface="Posterama"/>
                <a:ea typeface="+mj-ea"/>
                <a:cs typeface="+mj-cs"/>
              </a:rPr>
              <a:t>Our rewarder (Mt. 6:1,4,6,18 – seek His approval)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prstClr val="white"/>
                </a:solidFill>
                <a:latin typeface="Posterama"/>
                <a:ea typeface="+mj-ea"/>
                <a:cs typeface="+mj-cs"/>
              </a:rPr>
              <a:t>Sees and knows (Mt. 6:4,6,8,18,32)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prstClr val="white"/>
                </a:solidFill>
                <a:latin typeface="Posterama"/>
                <a:ea typeface="+mj-ea"/>
                <a:cs typeface="+mj-cs"/>
              </a:rPr>
              <a:t>Forgives (Mt. 6:14-15… Lk. 15:20-24)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prstClr val="white"/>
                </a:solidFill>
                <a:latin typeface="Posterama"/>
                <a:ea typeface="+mj-ea"/>
                <a:cs typeface="+mj-cs"/>
              </a:rPr>
              <a:t>Provides for us and values us (Mt. 6:25; 7:9-11… Mt. 10:29-30)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prstClr val="white"/>
                </a:solidFill>
                <a:latin typeface="Posterama"/>
                <a:ea typeface="+mj-ea"/>
                <a:cs typeface="+mj-cs"/>
              </a:rPr>
              <a:t>To be obeyed (Mt. 7:21… I Pet. 1:14,17)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5B851D0E-6A28-EAE8-4C49-4BCE1B36C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2221"/>
            <a:ext cx="12192001" cy="6855779"/>
          </a:xfrm>
          <a:prstGeom prst="rect">
            <a:avLst/>
          </a:prstGeom>
          <a:solidFill>
            <a:srgbClr val="00909E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18B56-7F9C-BF42-BD39-EFB5C27D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8285"/>
            <a:ext cx="10515600" cy="985503"/>
          </a:xfrm>
        </p:spPr>
        <p:txBody>
          <a:bodyPr>
            <a:normAutofit/>
          </a:bodyPr>
          <a:lstStyle/>
          <a:p>
            <a:pPr algn="ctr"/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sterama"/>
                <a:ea typeface="+mj-ea"/>
                <a:cs typeface="+mj-cs"/>
              </a:rPr>
              <a:t>CONCLUDING THOUGHTS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5C6C-0A15-AF3F-9FDC-D5D3F946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852"/>
            <a:ext cx="10515600" cy="5066115"/>
          </a:xfrm>
        </p:spPr>
        <p:txBody>
          <a:bodyPr/>
          <a:lstStyle/>
          <a:p>
            <a:r>
              <a:rPr lang="en-US" b="1" dirty="0">
                <a:solidFill>
                  <a:prstClr val="white"/>
                </a:solidFill>
                <a:latin typeface="Posterama"/>
                <a:ea typeface="+mj-ea"/>
                <a:cs typeface="+mj-cs"/>
              </a:rPr>
              <a:t>Honor your fathers.  Be thankful if you have an exceptional one in your life.</a:t>
            </a:r>
          </a:p>
          <a:p>
            <a:r>
              <a:rPr lang="en-US" b="1" dirty="0">
                <a:solidFill>
                  <a:prstClr val="white"/>
                </a:solidFill>
                <a:latin typeface="Posterama"/>
                <a:ea typeface="+mj-ea"/>
                <a:cs typeface="+mj-cs"/>
              </a:rPr>
              <a:t>Men, be honorable fathers.</a:t>
            </a:r>
          </a:p>
          <a:p>
            <a:r>
              <a:rPr lang="en-US" b="1" dirty="0">
                <a:solidFill>
                  <a:prstClr val="white"/>
                </a:solidFill>
                <a:latin typeface="Posterama"/>
                <a:ea typeface="+mj-ea"/>
                <a:cs typeface="+mj-cs"/>
              </a:rPr>
              <a:t>Honor God and treasure Him as our Father.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3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459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Posterama</vt:lpstr>
      <vt:lpstr>Wingdings</vt:lpstr>
      <vt:lpstr>Office Theme</vt:lpstr>
      <vt:lpstr>FATHER’S DAY</vt:lpstr>
      <vt:lpstr>From www.Census.Gov</vt:lpstr>
      <vt:lpstr>FATHER’S DAY</vt:lpstr>
      <vt:lpstr>“Your father” on the mount</vt:lpstr>
      <vt:lpstr>“YOUR FATHER” AND THE OT (Based on NASB)</vt:lpstr>
      <vt:lpstr>YOUR FATHER…</vt:lpstr>
      <vt:lpstr>CONCLUDING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FATHER’S DAY</dc:title>
  <dc:creator>Jared Hagan</dc:creator>
  <cp:lastModifiedBy>Jared Hagan</cp:lastModifiedBy>
  <cp:revision>1</cp:revision>
  <dcterms:created xsi:type="dcterms:W3CDTF">2022-06-19T07:42:19Z</dcterms:created>
  <dcterms:modified xsi:type="dcterms:W3CDTF">2022-06-19T07:56:30Z</dcterms:modified>
</cp:coreProperties>
</file>