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6/18/2022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6/18/2022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475" y="517112"/>
            <a:ext cx="9891956" cy="951079"/>
          </a:xfrm>
        </p:spPr>
        <p:txBody>
          <a:bodyPr/>
          <a:lstStyle/>
          <a:p>
            <a:r>
              <a:rPr lang="en-US" sz="4000" i="1" dirty="0" smtClean="0">
                <a:solidFill>
                  <a:srgbClr val="FFC000"/>
                </a:solidFill>
                <a:latin typeface="Times New Roman" panose="02020603050405020304" pitchFamily="18" charset="0"/>
                <a:cs typeface="Times New Roman" panose="02020603050405020304" pitchFamily="18" charset="0"/>
              </a:rPr>
              <a:t>King Josiah— “Walking in the ways of David” </a:t>
            </a:r>
            <a:endParaRPr lang="en-US" sz="4000" i="1" dirty="0">
              <a:solidFill>
                <a:srgbClr val="FFC0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44512" y="1468191"/>
            <a:ext cx="10998557" cy="4932608"/>
          </a:xfrm>
        </p:spPr>
        <p:txBody>
          <a:bodyPr/>
          <a:lstStyle/>
          <a:p>
            <a:pPr marL="0" indent="0">
              <a:buNone/>
            </a:pPr>
            <a:r>
              <a:rPr lang="en-US" sz="2800" i="1" dirty="0" smtClean="0">
                <a:latin typeface="Times New Roman" panose="02020603050405020304" pitchFamily="18" charset="0"/>
                <a:cs typeface="Times New Roman" panose="02020603050405020304" pitchFamily="18" charset="0"/>
              </a:rPr>
              <a:t>1. How </a:t>
            </a:r>
            <a:r>
              <a:rPr lang="en-US" sz="2800" i="1" dirty="0">
                <a:latin typeface="Times New Roman" panose="02020603050405020304" pitchFamily="18" charset="0"/>
                <a:cs typeface="Times New Roman" panose="02020603050405020304" pitchFamily="18" charset="0"/>
              </a:rPr>
              <a:t>old was Josiah when he began to reign?    What assessment is given of his spiritual actions as a king (2 Kings 22:2)?  </a:t>
            </a:r>
          </a:p>
          <a:p>
            <a:pPr marL="0" indent="0">
              <a:buNone/>
            </a:pPr>
            <a:endParaRPr lang="en-US" dirty="0" smtClean="0"/>
          </a:p>
          <a:p>
            <a:pPr marL="0" indent="0">
              <a:buNone/>
            </a:pPr>
            <a:r>
              <a:rPr lang="en-US" sz="2800" i="1" dirty="0" smtClean="0">
                <a:latin typeface="Times New Roman" panose="02020603050405020304" pitchFamily="18" charset="0"/>
                <a:cs typeface="Times New Roman" panose="02020603050405020304" pitchFamily="18" charset="0"/>
              </a:rPr>
              <a:t>2. </a:t>
            </a:r>
            <a:r>
              <a:rPr lang="en-US" sz="2800" i="1" dirty="0">
                <a:latin typeface="Times New Roman" panose="02020603050405020304" pitchFamily="18" charset="0"/>
                <a:cs typeface="Times New Roman" panose="02020603050405020304" pitchFamily="18" charset="0"/>
              </a:rPr>
              <a:t>What happened in the eighth year of his reign and what did he begin to do in the twelfth year he was king? </a:t>
            </a:r>
            <a:endParaRPr lang="en-US" sz="2800" i="1" dirty="0" smtClean="0">
              <a:latin typeface="Times New Roman" panose="02020603050405020304" pitchFamily="18" charset="0"/>
              <a:cs typeface="Times New Roman" panose="02020603050405020304" pitchFamily="18" charset="0"/>
            </a:endParaRP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r>
              <a:rPr lang="en-US" sz="2800" i="1" dirty="0" smtClean="0">
                <a:latin typeface="Times New Roman" panose="02020603050405020304" pitchFamily="18" charset="0"/>
                <a:cs typeface="Times New Roman" panose="02020603050405020304" pitchFamily="18" charset="0"/>
              </a:rPr>
              <a:t>3.After </a:t>
            </a:r>
            <a:r>
              <a:rPr lang="en-US" sz="2800" i="1" dirty="0">
                <a:latin typeface="Times New Roman" panose="02020603050405020304" pitchFamily="18" charset="0"/>
                <a:cs typeface="Times New Roman" panose="02020603050405020304" pitchFamily="18" charset="0"/>
              </a:rPr>
              <a:t>there had been a good start in seeking to remove the idols what did Josiah turn his attention to in the eighteenth year of his reign?    </a:t>
            </a: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00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5094"/>
          </a:xfrm>
        </p:spPr>
        <p:txBody>
          <a:bodyPr/>
          <a:lstStyle/>
          <a:p>
            <a:r>
              <a:rPr lang="en-US" sz="3600" i="1" dirty="0" smtClean="0">
                <a:solidFill>
                  <a:srgbClr val="FFC000"/>
                </a:solidFill>
                <a:latin typeface="Times New Roman" panose="02020603050405020304" pitchFamily="18" charset="0"/>
                <a:cs typeface="Times New Roman" panose="02020603050405020304" pitchFamily="18" charset="0"/>
              </a:rPr>
              <a:t>Josiah—Walking in the ways of David</a:t>
            </a:r>
            <a:endParaRPr lang="en-US" sz="3600" i="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6859" y="1317811"/>
            <a:ext cx="11228294" cy="5405717"/>
          </a:xfrm>
        </p:spPr>
        <p:txBody>
          <a:bodyPr>
            <a:normAutofit/>
          </a:bodyPr>
          <a:lstStyle/>
          <a:p>
            <a:pPr marL="0" indent="0">
              <a:buNone/>
            </a:pPr>
            <a:r>
              <a:rPr lang="en-US" sz="2800" i="1" dirty="0" smtClean="0">
                <a:latin typeface="Times New Roman" panose="02020603050405020304" pitchFamily="18" charset="0"/>
                <a:cs typeface="Times New Roman" panose="02020603050405020304" pitchFamily="18" charset="0"/>
              </a:rPr>
              <a:t>4. </a:t>
            </a:r>
            <a:r>
              <a:rPr lang="en-US" sz="2800" i="1" dirty="0">
                <a:latin typeface="Times New Roman" panose="02020603050405020304" pitchFamily="18" charset="0"/>
                <a:cs typeface="Times New Roman" panose="02020603050405020304" pitchFamily="18" charset="0"/>
              </a:rPr>
              <a:t>What were some of the places where the money been collected from to give to this important work?    Why is this information interesting?     Where else would money for the project come from (2 Chronicles 34:17</a:t>
            </a:r>
            <a:r>
              <a:rPr lang="en-US" sz="2800" i="1" dirty="0" smtClean="0">
                <a:latin typeface="Times New Roman" panose="02020603050405020304" pitchFamily="18" charset="0"/>
                <a:cs typeface="Times New Roman" panose="02020603050405020304" pitchFamily="18" charset="0"/>
              </a:rPr>
              <a:t>)?</a:t>
            </a: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r>
              <a:rPr lang="en-US" sz="2800" i="1" dirty="0" smtClean="0">
                <a:latin typeface="Times New Roman" panose="02020603050405020304" pitchFamily="18" charset="0"/>
                <a:cs typeface="Times New Roman" panose="02020603050405020304" pitchFamily="18" charset="0"/>
              </a:rPr>
              <a:t>5.</a:t>
            </a:r>
            <a:r>
              <a:rPr lang="en-US" sz="2800" i="1" dirty="0">
                <a:latin typeface="Times New Roman" panose="02020603050405020304" pitchFamily="18" charset="0"/>
                <a:cs typeface="Times New Roman" panose="02020603050405020304" pitchFamily="18" charset="0"/>
              </a:rPr>
              <a:t> What was some of the work that needed to be done (2 </a:t>
            </a:r>
            <a:r>
              <a:rPr lang="en-US" sz="2800" i="1" dirty="0" smtClean="0">
                <a:latin typeface="Times New Roman" panose="02020603050405020304" pitchFamily="18" charset="0"/>
                <a:cs typeface="Times New Roman" panose="02020603050405020304" pitchFamily="18" charset="0"/>
              </a:rPr>
              <a:t>Chron. </a:t>
            </a:r>
            <a:r>
              <a:rPr lang="en-US" sz="2800" i="1" dirty="0">
                <a:latin typeface="Times New Roman" panose="02020603050405020304" pitchFamily="18" charset="0"/>
                <a:cs typeface="Times New Roman" panose="02020603050405020304" pitchFamily="18" charset="0"/>
              </a:rPr>
              <a:t>34:10-11)?  What are we told about the workers in 2 </a:t>
            </a:r>
            <a:r>
              <a:rPr lang="en-US" sz="2800" i="1" dirty="0" smtClean="0">
                <a:latin typeface="Times New Roman" panose="02020603050405020304" pitchFamily="18" charset="0"/>
                <a:cs typeface="Times New Roman" panose="02020603050405020304" pitchFamily="18" charset="0"/>
              </a:rPr>
              <a:t>Chron.34:12</a:t>
            </a:r>
            <a:r>
              <a:rPr lang="en-US" sz="2800" i="1" dirty="0">
                <a:latin typeface="Times New Roman" panose="02020603050405020304" pitchFamily="18" charset="0"/>
                <a:cs typeface="Times New Roman" panose="02020603050405020304" pitchFamily="18" charset="0"/>
              </a:rPr>
              <a:t>?  What did Josiah say in regard to the funds for the work in 2 Kings 22:7</a:t>
            </a:r>
            <a:r>
              <a:rPr lang="en-US" sz="2800" i="1" dirty="0" smtClean="0">
                <a:latin typeface="Times New Roman" panose="02020603050405020304" pitchFamily="18" charset="0"/>
                <a:cs typeface="Times New Roman" panose="02020603050405020304" pitchFamily="18" charset="0"/>
              </a:rPr>
              <a:t>?</a:t>
            </a: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r>
              <a:rPr lang="en-US" sz="2800" i="1" dirty="0" smtClean="0">
                <a:latin typeface="Times New Roman" panose="02020603050405020304" pitchFamily="18" charset="0"/>
                <a:cs typeface="Times New Roman" panose="02020603050405020304" pitchFamily="18" charset="0"/>
              </a:rPr>
              <a:t>6. </a:t>
            </a:r>
            <a:r>
              <a:rPr lang="en-US" sz="2800" i="1" dirty="0">
                <a:latin typeface="Times New Roman" panose="02020603050405020304" pitchFamily="18" charset="0"/>
                <a:cs typeface="Times New Roman" panose="02020603050405020304" pitchFamily="18" charset="0"/>
              </a:rPr>
              <a:t>What did </a:t>
            </a:r>
            <a:r>
              <a:rPr lang="en-US" sz="2800" i="1" dirty="0" err="1">
                <a:latin typeface="Times New Roman" panose="02020603050405020304" pitchFamily="18" charset="0"/>
                <a:cs typeface="Times New Roman" panose="02020603050405020304" pitchFamily="18" charset="0"/>
              </a:rPr>
              <a:t>Hilkiah</a:t>
            </a:r>
            <a:r>
              <a:rPr lang="en-US" sz="2800" i="1" dirty="0">
                <a:latin typeface="Times New Roman" panose="02020603050405020304" pitchFamily="18" charset="0"/>
                <a:cs typeface="Times New Roman" panose="02020603050405020304" pitchFamily="18" charset="0"/>
              </a:rPr>
              <a:t> find in the Temple?   What did </a:t>
            </a:r>
            <a:r>
              <a:rPr lang="en-US" sz="2800" i="1" dirty="0" err="1">
                <a:latin typeface="Times New Roman" panose="02020603050405020304" pitchFamily="18" charset="0"/>
                <a:cs typeface="Times New Roman" panose="02020603050405020304" pitchFamily="18" charset="0"/>
              </a:rPr>
              <a:t>Shaphan</a:t>
            </a:r>
            <a:r>
              <a:rPr lang="en-US" sz="2800" i="1" dirty="0">
                <a:latin typeface="Times New Roman" panose="02020603050405020304" pitchFamily="18" charset="0"/>
                <a:cs typeface="Times New Roman" panose="02020603050405020304" pitchFamily="18" charset="0"/>
              </a:rPr>
              <a:t> do?   What was Josiah’s reaction to hearing a specific portion of the law and why?   Can you find a portion of the law that addressed this matter?  </a:t>
            </a: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45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30623"/>
          </a:xfrm>
        </p:spPr>
        <p:txBody>
          <a:bodyPr/>
          <a:lstStyle/>
          <a:p>
            <a:r>
              <a:rPr lang="en-US" sz="3600" i="1" dirty="0" smtClean="0">
                <a:solidFill>
                  <a:srgbClr val="FFC000"/>
                </a:solidFill>
                <a:latin typeface="Times New Roman" panose="02020603050405020304" pitchFamily="18" charset="0"/>
                <a:cs typeface="Times New Roman" panose="02020603050405020304" pitchFamily="18" charset="0"/>
              </a:rPr>
              <a:t>Josiah—Walking in the Ways of David</a:t>
            </a:r>
            <a:endParaRPr lang="en-US" sz="3600" i="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2047" y="1371600"/>
            <a:ext cx="11577917" cy="4876799"/>
          </a:xfrm>
        </p:spPr>
        <p:txBody>
          <a:bodyPr>
            <a:normAutofit/>
          </a:bodyPr>
          <a:lstStyle/>
          <a:p>
            <a:pPr marL="0" indent="0">
              <a:buNone/>
            </a:pPr>
            <a:r>
              <a:rPr lang="en-US" sz="2800" i="1" dirty="0" smtClean="0">
                <a:latin typeface="Times New Roman" panose="02020603050405020304" pitchFamily="18" charset="0"/>
                <a:cs typeface="Times New Roman" panose="02020603050405020304" pitchFamily="18" charset="0"/>
              </a:rPr>
              <a:t>7. What </a:t>
            </a:r>
            <a:r>
              <a:rPr lang="en-US" sz="2800" i="1" dirty="0">
                <a:latin typeface="Times New Roman" panose="02020603050405020304" pitchFamily="18" charset="0"/>
                <a:cs typeface="Times New Roman" panose="02020603050405020304" pitchFamily="18" charset="0"/>
              </a:rPr>
              <a:t>task did he send very select messengers to find out about (2 </a:t>
            </a:r>
            <a:r>
              <a:rPr lang="en-US" sz="2800" i="1" dirty="0" smtClean="0">
                <a:latin typeface="Times New Roman" panose="02020603050405020304" pitchFamily="18" charset="0"/>
                <a:cs typeface="Times New Roman" panose="02020603050405020304" pitchFamily="18" charset="0"/>
              </a:rPr>
              <a:t>Chron. </a:t>
            </a:r>
            <a:r>
              <a:rPr lang="en-US" sz="2800" i="1" dirty="0">
                <a:latin typeface="Times New Roman" panose="02020603050405020304" pitchFamily="18" charset="0"/>
                <a:cs typeface="Times New Roman" panose="02020603050405020304" pitchFamily="18" charset="0"/>
              </a:rPr>
              <a:t>34:20)?  </a:t>
            </a:r>
            <a:r>
              <a:rPr lang="en-US" sz="2800" i="1" dirty="0" smtClean="0">
                <a:latin typeface="Times New Roman" panose="02020603050405020304" pitchFamily="18" charset="0"/>
                <a:cs typeface="Times New Roman" panose="02020603050405020304" pitchFamily="18" charset="0"/>
              </a:rPr>
              <a:t>What </a:t>
            </a:r>
            <a:r>
              <a:rPr lang="en-US" sz="2800" i="1" dirty="0">
                <a:latin typeface="Times New Roman" panose="02020603050405020304" pitchFamily="18" charset="0"/>
                <a:cs typeface="Times New Roman" panose="02020603050405020304" pitchFamily="18" charset="0"/>
              </a:rPr>
              <a:t>might seem an interesting point about the person whom the messengers were sent to?  </a:t>
            </a:r>
            <a:endParaRPr lang="en-US" sz="2800" i="1" dirty="0" smtClean="0">
              <a:latin typeface="Times New Roman" panose="02020603050405020304" pitchFamily="18" charset="0"/>
              <a:cs typeface="Times New Roman" panose="02020603050405020304" pitchFamily="18" charset="0"/>
            </a:endParaRPr>
          </a:p>
          <a:p>
            <a:pPr marL="514350" indent="-514350">
              <a:buAutoNum type="arabicPeriod"/>
            </a:pPr>
            <a:endParaRPr lang="en-US" sz="2800" i="1" dirty="0">
              <a:latin typeface="Times New Roman" panose="02020603050405020304" pitchFamily="18" charset="0"/>
              <a:cs typeface="Times New Roman" panose="02020603050405020304" pitchFamily="18" charset="0"/>
            </a:endParaRPr>
          </a:p>
          <a:p>
            <a:pPr marL="0" indent="0">
              <a:buNone/>
            </a:pPr>
            <a:r>
              <a:rPr lang="en-US" sz="2800" i="1" dirty="0" smtClean="0">
                <a:latin typeface="Times New Roman" panose="02020603050405020304" pitchFamily="18" charset="0"/>
                <a:cs typeface="Times New Roman" panose="02020603050405020304" pitchFamily="18" charset="0"/>
              </a:rPr>
              <a:t>8.</a:t>
            </a:r>
            <a:r>
              <a:rPr lang="en-US" sz="2800" dirty="0" smtClean="0"/>
              <a:t> </a:t>
            </a:r>
            <a:r>
              <a:rPr lang="en-US" sz="2800" i="1" dirty="0">
                <a:latin typeface="Times New Roman" panose="02020603050405020304" pitchFamily="18" charset="0"/>
                <a:cs typeface="Times New Roman" panose="02020603050405020304" pitchFamily="18" charset="0"/>
              </a:rPr>
              <a:t>What was said about the future for Jerusalem and Judah (2 Chronicles 34:23-25)?   What personal message was given for Josiah (34:26-28</a:t>
            </a:r>
            <a:r>
              <a:rPr lang="en-US" sz="2800" i="1" dirty="0" smtClean="0">
                <a:latin typeface="Times New Roman" panose="02020603050405020304" pitchFamily="18" charset="0"/>
                <a:cs typeface="Times New Roman" panose="02020603050405020304" pitchFamily="18" charset="0"/>
              </a:rPr>
              <a:t>)?</a:t>
            </a: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r>
              <a:rPr lang="en-US" sz="2800" i="1" dirty="0" smtClean="0">
                <a:latin typeface="Times New Roman" panose="02020603050405020304" pitchFamily="18" charset="0"/>
                <a:cs typeface="Times New Roman" panose="02020603050405020304" pitchFamily="18" charset="0"/>
              </a:rPr>
              <a:t>9. </a:t>
            </a:r>
            <a:r>
              <a:rPr lang="en-US" sz="2800" i="1" dirty="0">
                <a:latin typeface="Times New Roman" panose="02020603050405020304" pitchFamily="18" charset="0"/>
                <a:cs typeface="Times New Roman" panose="02020603050405020304" pitchFamily="18" charset="0"/>
              </a:rPr>
              <a:t>Who are we told had begun his work (Jeremiah 1:1-2)?  What was a major part of the message which he preached (cf. Jeremiah 3:6-10)?    What statement might some have found very surprising in Jeremiah 3:11?    </a:t>
            </a:r>
          </a:p>
          <a:p>
            <a:pPr marL="0" indent="0">
              <a:buNone/>
            </a:pPr>
            <a:endParaRPr lang="en-US" sz="2800" i="1" dirty="0">
              <a:latin typeface="Times New Roman" panose="02020603050405020304" pitchFamily="18" charset="0"/>
              <a:cs typeface="Times New Roman" panose="02020603050405020304" pitchFamily="18" charset="0"/>
            </a:endParaRPr>
          </a:p>
          <a:p>
            <a:pPr marL="514350" indent="-514350">
              <a:buAutoNum type="arabicPeriod"/>
            </a:pPr>
            <a:endParaRPr lang="en-US" sz="2800" i="1"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40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solidFill>
                  <a:srgbClr val="FFC000"/>
                </a:solidFill>
                <a:latin typeface="Times New Roman" panose="02020603050405020304" pitchFamily="18" charset="0"/>
                <a:cs typeface="Times New Roman" panose="02020603050405020304" pitchFamily="18" charset="0"/>
              </a:rPr>
              <a:t>Josiah—Walking in the Ways of David</a:t>
            </a:r>
            <a:endParaRPr lang="en-US" sz="3600" i="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9624" y="1344706"/>
            <a:ext cx="11497235" cy="5257800"/>
          </a:xfrm>
        </p:spPr>
        <p:txBody>
          <a:bodyPr>
            <a:normAutofit/>
          </a:bodyPr>
          <a:lstStyle/>
          <a:p>
            <a:pPr marL="0" indent="0">
              <a:buNone/>
            </a:pPr>
            <a:r>
              <a:rPr lang="en-US" sz="2800" i="1" dirty="0" smtClean="0">
                <a:latin typeface="Times New Roman" panose="02020603050405020304" pitchFamily="18" charset="0"/>
                <a:cs typeface="Times New Roman" panose="02020603050405020304" pitchFamily="18" charset="0"/>
              </a:rPr>
              <a:t>10. </a:t>
            </a:r>
            <a:r>
              <a:rPr lang="en-US" sz="2800" i="1" dirty="0">
                <a:latin typeface="Times New Roman" panose="02020603050405020304" pitchFamily="18" charset="0"/>
                <a:cs typeface="Times New Roman" panose="02020603050405020304" pitchFamily="18" charset="0"/>
              </a:rPr>
              <a:t>How can it be that we are studying about an excellent king and yet such prophecies of doom were declared</a:t>
            </a:r>
            <a:r>
              <a:rPr lang="en-US" sz="2800" i="1" dirty="0" smtClean="0">
                <a:latin typeface="Times New Roman" panose="02020603050405020304" pitchFamily="18" charset="0"/>
                <a:cs typeface="Times New Roman" panose="02020603050405020304" pitchFamily="18" charset="0"/>
              </a:rPr>
              <a:t>?</a:t>
            </a:r>
          </a:p>
          <a:p>
            <a:pPr marL="0" indent="0">
              <a:buNone/>
            </a:pPr>
            <a:endParaRPr lang="en-US" sz="2400" i="1" dirty="0">
              <a:latin typeface="Times New Roman" panose="02020603050405020304" pitchFamily="18" charset="0"/>
              <a:cs typeface="Times New Roman" panose="02020603050405020304" pitchFamily="18" charset="0"/>
            </a:endParaRPr>
          </a:p>
          <a:p>
            <a:pPr marL="0" lvl="0" indent="0">
              <a:buNone/>
            </a:pPr>
            <a:r>
              <a:rPr lang="en-US" sz="2800" i="1" dirty="0" smtClean="0">
                <a:latin typeface="Times New Roman" panose="02020603050405020304" pitchFamily="18" charset="0"/>
                <a:cs typeface="Times New Roman" panose="02020603050405020304" pitchFamily="18" charset="0"/>
              </a:rPr>
              <a:t>11. </a:t>
            </a:r>
            <a:r>
              <a:rPr lang="en-US" sz="2800" i="1" dirty="0">
                <a:latin typeface="Times New Roman" panose="02020603050405020304" pitchFamily="18" charset="0"/>
                <a:cs typeface="Times New Roman" panose="02020603050405020304" pitchFamily="18" charset="0"/>
              </a:rPr>
              <a:t>What incredible message was extended to even a remnant of the northern nation </a:t>
            </a:r>
            <a:r>
              <a:rPr lang="en-US" sz="2800" i="1" dirty="0" smtClean="0">
                <a:latin typeface="Times New Roman" panose="02020603050405020304" pitchFamily="18" charset="0"/>
                <a:cs typeface="Times New Roman" panose="02020603050405020304" pitchFamily="18" charset="0"/>
              </a:rPr>
              <a:t>( Jeremiah 3:12-14</a:t>
            </a: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What </a:t>
            </a:r>
            <a:r>
              <a:rPr lang="en-US" sz="2800" i="1" dirty="0">
                <a:latin typeface="Times New Roman" panose="02020603050405020304" pitchFamily="18" charset="0"/>
                <a:cs typeface="Times New Roman" panose="02020603050405020304" pitchFamily="18" charset="0"/>
              </a:rPr>
              <a:t>proportion of the people might only be inclined to respond (3:14)? </a:t>
            </a:r>
            <a:r>
              <a:rPr lang="en-US" sz="2800" i="1" dirty="0" smtClean="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(The text of 3:12-25 seems to declare good news after captivity as well as a possible messianic intention</a:t>
            </a:r>
            <a:r>
              <a:rPr lang="en-US" sz="2800" i="1" dirty="0" smtClean="0">
                <a:latin typeface="Times New Roman" panose="02020603050405020304" pitchFamily="18" charset="0"/>
                <a:cs typeface="Times New Roman" panose="02020603050405020304" pitchFamily="18" charset="0"/>
              </a:rPr>
              <a:t>).</a:t>
            </a:r>
          </a:p>
          <a:p>
            <a:pPr marL="0" lvl="0" indent="0">
              <a:buNone/>
            </a:pPr>
            <a:endParaRPr lang="en-US" sz="2400" i="1" dirty="0">
              <a:latin typeface="Times New Roman" panose="02020603050405020304" pitchFamily="18" charset="0"/>
              <a:cs typeface="Times New Roman" panose="02020603050405020304" pitchFamily="18" charset="0"/>
            </a:endParaRPr>
          </a:p>
          <a:p>
            <a:pPr marL="0" lvl="0" indent="0">
              <a:buNone/>
            </a:pPr>
            <a:r>
              <a:rPr lang="en-US" sz="2800" i="1" dirty="0" smtClean="0">
                <a:latin typeface="Times New Roman" panose="02020603050405020304" pitchFamily="18" charset="0"/>
                <a:cs typeface="Times New Roman" panose="02020603050405020304" pitchFamily="18" charset="0"/>
              </a:rPr>
              <a:t>12. </a:t>
            </a:r>
            <a:r>
              <a:rPr lang="en-US" sz="2800" i="1" dirty="0">
                <a:latin typeface="Times New Roman" panose="02020603050405020304" pitchFamily="18" charset="0"/>
                <a:cs typeface="Times New Roman" panose="02020603050405020304" pitchFamily="18" charset="0"/>
              </a:rPr>
              <a:t>What wonderful qualities of God are expressed even within pronouncements of judgment?</a:t>
            </a:r>
          </a:p>
          <a:p>
            <a:pPr marL="0" indent="0">
              <a:buNone/>
            </a:pPr>
            <a:endParaRPr lang="en-US" sz="2800" i="1" dirty="0">
              <a:latin typeface="Times New Roman" panose="02020603050405020304" pitchFamily="18" charset="0"/>
              <a:cs typeface="Times New Roman" panose="02020603050405020304" pitchFamily="18" charset="0"/>
            </a:endParaRPr>
          </a:p>
          <a:p>
            <a:pPr marL="0" indent="0">
              <a:buNone/>
            </a:pP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7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1647"/>
          </a:xfrm>
        </p:spPr>
        <p:txBody>
          <a:bodyPr/>
          <a:lstStyle/>
          <a:p>
            <a:r>
              <a:rPr lang="en-US" sz="3600" i="1" dirty="0" smtClean="0">
                <a:solidFill>
                  <a:srgbClr val="FFC000"/>
                </a:solidFill>
                <a:latin typeface="Times New Roman" panose="02020603050405020304" pitchFamily="18" charset="0"/>
                <a:cs typeface="Times New Roman" panose="02020603050405020304" pitchFamily="18" charset="0"/>
              </a:rPr>
              <a:t>Josiah—Walking in the Ways of David</a:t>
            </a:r>
            <a:endParaRPr lang="en-US" sz="3600" i="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0988" y="1492624"/>
            <a:ext cx="10676965" cy="4755775"/>
          </a:xfrm>
        </p:spPr>
        <p:txBody>
          <a:bodyPr>
            <a:normAutofit/>
          </a:bodyPr>
          <a:lstStyle/>
          <a:p>
            <a:pPr marL="0" lvl="0" indent="0">
              <a:buNone/>
            </a:pPr>
            <a:r>
              <a:rPr lang="en-US" sz="2800" i="1" dirty="0" smtClean="0">
                <a:latin typeface="Times New Roman" panose="02020603050405020304" pitchFamily="18" charset="0"/>
                <a:cs typeface="Times New Roman" panose="02020603050405020304" pitchFamily="18" charset="0"/>
              </a:rPr>
              <a:t>13. </a:t>
            </a:r>
            <a:r>
              <a:rPr lang="en-US" sz="2800" i="1" dirty="0">
                <a:latin typeface="Times New Roman" panose="02020603050405020304" pitchFamily="18" charset="0"/>
                <a:cs typeface="Times New Roman" panose="02020603050405020304" pitchFamily="18" charset="0"/>
              </a:rPr>
              <a:t>What did Josiah then do after learning what Huldah had said (2 Chronicles 34:29-33)?</a:t>
            </a:r>
          </a:p>
          <a:p>
            <a:pPr marL="0" indent="0">
              <a:buNone/>
            </a:pPr>
            <a:r>
              <a:rPr lang="en-US" sz="2800" i="1" dirty="0">
                <a:latin typeface="Times New Roman" panose="02020603050405020304" pitchFamily="18" charset="0"/>
                <a:cs typeface="Times New Roman" panose="02020603050405020304" pitchFamily="18" charset="0"/>
              </a:rPr>
              <a:t> </a:t>
            </a:r>
          </a:p>
          <a:p>
            <a:pPr marL="0" indent="0">
              <a:buNone/>
            </a:pPr>
            <a:r>
              <a:rPr lang="en-US" sz="2800" dirty="0"/>
              <a:t> </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64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85</TotalTime>
  <Words>463</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King Josiah— “Walking in the ways of David” </vt:lpstr>
      <vt:lpstr>Josiah—Walking in the ways of David</vt:lpstr>
      <vt:lpstr>Josiah—Walking in the Ways of David</vt:lpstr>
      <vt:lpstr>Josiah—Walking in the Ways of David</vt:lpstr>
      <vt:lpstr>Josiah—Walking in the Ways of David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Josiah— “Walking in the ways of David”</dc:title>
  <dc:creator>Rodney Amonett</dc:creator>
  <cp:lastModifiedBy>Rodney Amonett</cp:lastModifiedBy>
  <cp:revision>7</cp:revision>
  <dcterms:created xsi:type="dcterms:W3CDTF">2022-06-17T01:33:15Z</dcterms:created>
  <dcterms:modified xsi:type="dcterms:W3CDTF">2022-06-19T02:28:26Z</dcterms:modified>
</cp:coreProperties>
</file>