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6/11/2022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34096" y="1442434"/>
            <a:ext cx="9672034" cy="4456090"/>
          </a:xfrm>
        </p:spPr>
        <p:txBody>
          <a:bodyPr/>
          <a:lstStyle/>
          <a:p>
            <a:r>
              <a:rPr lang="en-US" sz="3600" i="1" dirty="0" smtClean="0">
                <a:solidFill>
                  <a:srgbClr val="FFFF00"/>
                </a:solidFill>
                <a:latin typeface="Times New Roman" panose="02020603050405020304" pitchFamily="18" charset="0"/>
                <a:cs typeface="Times New Roman" panose="02020603050405020304" pitchFamily="18" charset="0"/>
              </a:rPr>
              <a:t> “So the LORD saved Hezekiah and the inhabitants of Jerusalem from the hand of Sennacherib the king of Assyria and from the hand of all others and guided them on every side.</a:t>
            </a:r>
            <a:br>
              <a:rPr lang="en-US" sz="3600" i="1" dirty="0" smtClean="0">
                <a:solidFill>
                  <a:srgbClr val="FFFF00"/>
                </a:solidFill>
                <a:latin typeface="Times New Roman" panose="02020603050405020304" pitchFamily="18" charset="0"/>
                <a:cs typeface="Times New Roman" panose="02020603050405020304" pitchFamily="18" charset="0"/>
              </a:rPr>
            </a:br>
            <a:r>
              <a:rPr lang="en-US" sz="3600" i="1" dirty="0">
                <a:solidFill>
                  <a:srgbClr val="FFFF00"/>
                </a:solidFill>
                <a:latin typeface="Times New Roman" panose="02020603050405020304" pitchFamily="18" charset="0"/>
                <a:cs typeface="Times New Roman" panose="02020603050405020304" pitchFamily="18" charset="0"/>
              </a:rPr>
              <a:t> </a:t>
            </a:r>
            <a:r>
              <a:rPr lang="en-US" sz="3600" i="1" dirty="0" smtClean="0">
                <a:solidFill>
                  <a:srgbClr val="FFFF00"/>
                </a:solidFill>
                <a:latin typeface="Times New Roman" panose="02020603050405020304" pitchFamily="18" charset="0"/>
                <a:cs typeface="Times New Roman" panose="02020603050405020304" pitchFamily="18" charset="0"/>
              </a:rPr>
              <a:t>“And many were bringing gifts to the LORD at Jerusalem and choice presents to Hezekiah king of Judah, so that he was exalted in the sight of all nations thereafter”   (2 Chronicles 32:22-23)</a:t>
            </a:r>
            <a:endParaRPr lang="en-US" sz="36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432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592427"/>
            <a:ext cx="9553957" cy="5847009"/>
          </a:xfrm>
        </p:spPr>
        <p:txBody>
          <a:bodyPr/>
          <a:lstStyle/>
          <a:p>
            <a:r>
              <a:rPr lang="en-US" sz="3600" i="1" dirty="0" smtClean="0">
                <a:solidFill>
                  <a:srgbClr val="FFFF00"/>
                </a:solidFill>
                <a:latin typeface="Times New Roman" panose="02020603050405020304" pitchFamily="18" charset="0"/>
                <a:cs typeface="Times New Roman" panose="02020603050405020304" pitchFamily="18" charset="0"/>
              </a:rPr>
              <a:t>“In those days, Hezekiah became mortally ill…” (2 Chron. 32:24).</a:t>
            </a:r>
            <a:br>
              <a:rPr lang="en-US" sz="3600" i="1" dirty="0" smtClean="0">
                <a:solidFill>
                  <a:srgbClr val="FFFF00"/>
                </a:solidFill>
                <a:latin typeface="Times New Roman" panose="02020603050405020304" pitchFamily="18" charset="0"/>
                <a:cs typeface="Times New Roman" panose="02020603050405020304" pitchFamily="18" charset="0"/>
              </a:rPr>
            </a:br>
            <a:r>
              <a:rPr lang="en-US" sz="3600" i="1" dirty="0">
                <a:solidFill>
                  <a:srgbClr val="FFFF00"/>
                </a:solidFill>
                <a:latin typeface="Times New Roman" panose="02020603050405020304" pitchFamily="18" charset="0"/>
                <a:cs typeface="Times New Roman" panose="02020603050405020304" pitchFamily="18" charset="0"/>
              </a:rPr>
              <a:t/>
            </a:r>
            <a:br>
              <a:rPr lang="en-US" sz="3600" i="1" dirty="0">
                <a:solidFill>
                  <a:srgbClr val="FFFF00"/>
                </a:solidFill>
                <a:latin typeface="Times New Roman" panose="02020603050405020304" pitchFamily="18" charset="0"/>
                <a:cs typeface="Times New Roman" panose="02020603050405020304" pitchFamily="18" charset="0"/>
              </a:rPr>
            </a:br>
            <a:r>
              <a:rPr lang="en-US" sz="3600" i="1" dirty="0" smtClean="0">
                <a:solidFill>
                  <a:srgbClr val="FFFF00"/>
                </a:solidFill>
                <a:latin typeface="Times New Roman" panose="02020603050405020304" pitchFamily="18" charset="0"/>
                <a:cs typeface="Times New Roman" panose="02020603050405020304" pitchFamily="18" charset="0"/>
              </a:rPr>
              <a:t>“But Hezekiah gave no return for the benefit he received, because his heart was proud; therefore wrath came on him and on Judah and Jerusalem. However, Hezekiah humbled the pride of his heart, both he and the inhabitants of Jerusalem, so that the wrath of God did not come on them in the days of Hezekiah” (2 Chron. 32:25-26).</a:t>
            </a:r>
            <a:endParaRPr lang="en-US" sz="36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236372"/>
            <a:ext cx="10133506" cy="5125790"/>
          </a:xfrm>
        </p:spPr>
        <p:txBody>
          <a:bodyPr/>
          <a:lstStyle/>
          <a:p>
            <a:r>
              <a:rPr lang="en-US" sz="3600" i="1" dirty="0" smtClean="0">
                <a:solidFill>
                  <a:srgbClr val="FFFF00"/>
                </a:solidFill>
                <a:latin typeface="Times New Roman" panose="02020603050405020304" pitchFamily="18" charset="0"/>
                <a:cs typeface="Times New Roman" panose="02020603050405020304" pitchFamily="18" charset="0"/>
              </a:rPr>
              <a:t>“Now Hezekiah had immense riches and honor; and he  made  for  himself  treasuries  for  silver,  gold precious  stones,  spices,  shields  and  all  kinds of valuable articles, storehouses also for the produce </a:t>
            </a:r>
            <a:br>
              <a:rPr lang="en-US" sz="3600" i="1" dirty="0" smtClean="0">
                <a:solidFill>
                  <a:srgbClr val="FFFF00"/>
                </a:solidFill>
                <a:latin typeface="Times New Roman" panose="02020603050405020304" pitchFamily="18" charset="0"/>
                <a:cs typeface="Times New Roman" panose="02020603050405020304" pitchFamily="18" charset="0"/>
              </a:rPr>
            </a:br>
            <a:r>
              <a:rPr lang="en-US" sz="3600" i="1" dirty="0" smtClean="0">
                <a:solidFill>
                  <a:srgbClr val="FFFF00"/>
                </a:solidFill>
                <a:latin typeface="Times New Roman" panose="02020603050405020304" pitchFamily="18" charset="0"/>
                <a:cs typeface="Times New Roman" panose="02020603050405020304" pitchFamily="18" charset="0"/>
              </a:rPr>
              <a:t>of grain, wine  and  oil, pens for all kinds of  cattle and sheepfolds for the flocks.</a:t>
            </a:r>
            <a:br>
              <a:rPr lang="en-US" sz="3600" i="1" dirty="0" smtClean="0">
                <a:solidFill>
                  <a:srgbClr val="FFFF00"/>
                </a:solidFill>
                <a:latin typeface="Times New Roman" panose="02020603050405020304" pitchFamily="18" charset="0"/>
                <a:cs typeface="Times New Roman" panose="02020603050405020304" pitchFamily="18" charset="0"/>
              </a:rPr>
            </a:br>
            <a:r>
              <a:rPr lang="en-US" sz="3600" i="1" dirty="0" smtClean="0">
                <a:solidFill>
                  <a:srgbClr val="FFFF00"/>
                </a:solidFill>
                <a:latin typeface="Times New Roman" panose="02020603050405020304" pitchFamily="18" charset="0"/>
                <a:cs typeface="Times New Roman" panose="02020603050405020304" pitchFamily="18" charset="0"/>
              </a:rPr>
              <a:t>“He made cities for himself and acquired flocks and herds  in  abundance, for God had given him great  wealth”  (2 Chron. 32:27-29).</a:t>
            </a:r>
            <a:endParaRPr lang="en-US" sz="36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81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6111" y="452718"/>
            <a:ext cx="9404723" cy="1002596"/>
          </a:xfrm>
        </p:spPr>
        <p:txBody>
          <a:bodyPr/>
          <a:lstStyle/>
          <a:p>
            <a:pPr algn="ctr"/>
            <a:r>
              <a:rPr lang="en-US" sz="4000" b="1" dirty="0" smtClean="0">
                <a:solidFill>
                  <a:srgbClr val="FFC000"/>
                </a:solidFill>
              </a:rPr>
              <a:t>Manasseh</a:t>
            </a:r>
            <a:r>
              <a:rPr lang="en-US" sz="4000" dirty="0" smtClean="0"/>
              <a:t> </a:t>
            </a:r>
            <a:endParaRPr lang="en-US" sz="4000" dirty="0"/>
          </a:p>
        </p:txBody>
      </p:sp>
      <p:sp>
        <p:nvSpPr>
          <p:cNvPr id="5" name="Content Placeholder 4"/>
          <p:cNvSpPr>
            <a:spLocks noGrp="1"/>
          </p:cNvSpPr>
          <p:nvPr>
            <p:ph idx="1"/>
          </p:nvPr>
        </p:nvSpPr>
        <p:spPr>
          <a:xfrm>
            <a:off x="437883" y="1236372"/>
            <a:ext cx="10934162" cy="5037786"/>
          </a:xfrm>
        </p:spPr>
        <p:txBody>
          <a:bodyPr>
            <a:normAutofit/>
          </a:bodyPr>
          <a:lstStyle/>
          <a:p>
            <a:r>
              <a:rPr lang="en-US" sz="3200" dirty="0" smtClean="0">
                <a:latin typeface="Times New Roman" panose="02020603050405020304" pitchFamily="18" charset="0"/>
                <a:cs typeface="Times New Roman" panose="02020603050405020304" pitchFamily="18" charset="0"/>
              </a:rPr>
              <a:t> Did evil according to the abominations of the nations God dispossessed.   (note 2 Chronicles 33:2,9).</a:t>
            </a:r>
          </a:p>
          <a:p>
            <a:r>
              <a:rPr lang="en-US" sz="3200" dirty="0" smtClean="0">
                <a:latin typeface="Times New Roman" panose="02020603050405020304" pitchFamily="18" charset="0"/>
                <a:cs typeface="Times New Roman" panose="02020603050405020304" pitchFamily="18" charset="0"/>
              </a:rPr>
              <a:t>Rebuilt the high places Hezekiah had broken down.</a:t>
            </a:r>
          </a:p>
          <a:p>
            <a:r>
              <a:rPr lang="en-US" sz="3200" dirty="0" smtClean="0">
                <a:latin typeface="Times New Roman" panose="02020603050405020304" pitchFamily="18" charset="0"/>
                <a:cs typeface="Times New Roman" panose="02020603050405020304" pitchFamily="18" charset="0"/>
              </a:rPr>
              <a:t>Erected altars for the </a:t>
            </a:r>
            <a:r>
              <a:rPr lang="en-US" sz="3200" dirty="0" err="1" smtClean="0">
                <a:latin typeface="Times New Roman" panose="02020603050405020304" pitchFamily="18" charset="0"/>
                <a:cs typeface="Times New Roman" panose="02020603050405020304" pitchFamily="18" charset="0"/>
              </a:rPr>
              <a:t>Baals</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Asherim</a:t>
            </a:r>
            <a:r>
              <a:rPr lang="en-US" sz="3200" dirty="0" smtClean="0">
                <a:latin typeface="Times New Roman" panose="02020603050405020304" pitchFamily="18" charset="0"/>
                <a:cs typeface="Times New Roman" panose="02020603050405020304" pitchFamily="18" charset="0"/>
              </a:rPr>
              <a:t>, all the host of heaven.</a:t>
            </a:r>
          </a:p>
          <a:p>
            <a:r>
              <a:rPr lang="en-US" sz="3200" dirty="0" smtClean="0">
                <a:latin typeface="Times New Roman" panose="02020603050405020304" pitchFamily="18" charset="0"/>
                <a:cs typeface="Times New Roman" panose="02020603050405020304" pitchFamily="18" charset="0"/>
              </a:rPr>
              <a:t>Built altars within the temple itself.</a:t>
            </a:r>
          </a:p>
          <a:p>
            <a:r>
              <a:rPr lang="en-US" sz="3200" dirty="0" smtClean="0">
                <a:latin typeface="Times New Roman" panose="02020603050405020304" pitchFamily="18" charset="0"/>
                <a:cs typeface="Times New Roman" panose="02020603050405020304" pitchFamily="18" charset="0"/>
              </a:rPr>
              <a:t>Made his sons to pass through the fire. </a:t>
            </a:r>
          </a:p>
          <a:p>
            <a:r>
              <a:rPr lang="en-US" sz="3200" dirty="0" smtClean="0">
                <a:latin typeface="Times New Roman" panose="02020603050405020304" pitchFamily="18" charset="0"/>
                <a:cs typeface="Times New Roman" panose="02020603050405020304" pitchFamily="18" charset="0"/>
              </a:rPr>
              <a:t>Practiced witchcraft and divination.</a:t>
            </a:r>
          </a:p>
          <a:p>
            <a:r>
              <a:rPr lang="en-US" sz="3200" dirty="0" smtClean="0">
                <a:latin typeface="Times New Roman" panose="02020603050405020304" pitchFamily="18" charset="0"/>
                <a:cs typeface="Times New Roman" panose="02020603050405020304" pitchFamily="18" charset="0"/>
              </a:rPr>
              <a:t>Set carved image of </a:t>
            </a:r>
            <a:r>
              <a:rPr lang="en-US" sz="3200" dirty="0" err="1" smtClean="0">
                <a:latin typeface="Times New Roman" panose="02020603050405020304" pitchFamily="18" charset="0"/>
                <a:cs typeface="Times New Roman" panose="02020603050405020304" pitchFamily="18" charset="0"/>
              </a:rPr>
              <a:t>Asherah</a:t>
            </a:r>
            <a:r>
              <a:rPr lang="en-US" sz="3200" dirty="0" smtClean="0">
                <a:latin typeface="Times New Roman" panose="02020603050405020304" pitchFamily="18" charset="0"/>
                <a:cs typeface="Times New Roman" panose="02020603050405020304" pitchFamily="18" charset="0"/>
              </a:rPr>
              <a:t> in the temple.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57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1079"/>
          </a:xfrm>
        </p:spPr>
        <p:txBody>
          <a:bodyPr/>
          <a:lstStyle/>
          <a:p>
            <a:pPr algn="ctr"/>
            <a:r>
              <a:rPr lang="en-US" dirty="0" smtClean="0">
                <a:solidFill>
                  <a:srgbClr val="FFC000"/>
                </a:solidFill>
              </a:rPr>
              <a:t>Manasseh Repents</a:t>
            </a:r>
            <a:endParaRPr lang="en-US" dirty="0">
              <a:solidFill>
                <a:srgbClr val="FFC000"/>
              </a:solidFill>
            </a:endParaRPr>
          </a:p>
        </p:txBody>
      </p:sp>
      <p:sp>
        <p:nvSpPr>
          <p:cNvPr id="3" name="Content Placeholder 2"/>
          <p:cNvSpPr>
            <a:spLocks noGrp="1"/>
          </p:cNvSpPr>
          <p:nvPr>
            <p:ph idx="1"/>
          </p:nvPr>
        </p:nvSpPr>
        <p:spPr>
          <a:xfrm>
            <a:off x="798490" y="1403798"/>
            <a:ext cx="9646276" cy="4844602"/>
          </a:xfrm>
        </p:spPr>
        <p:txBody>
          <a:bodyPr>
            <a:normAutofit/>
          </a:bodyPr>
          <a:lstStyle/>
          <a:p>
            <a:r>
              <a:rPr lang="en-US" sz="3200" dirty="0" smtClean="0">
                <a:latin typeface="Times New Roman" panose="02020603050405020304" pitchFamily="18" charset="0"/>
                <a:cs typeface="Times New Roman" panose="02020603050405020304" pitchFamily="18" charset="0"/>
              </a:rPr>
              <a:t> Although the LORD spoke to Manasseh and his people, they paid no attention (2 Chron. 33:10).</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God followed through with punishment (33:11).</a:t>
            </a:r>
          </a:p>
          <a:p>
            <a:r>
              <a:rPr lang="en-US" sz="3200" dirty="0" smtClean="0">
                <a:latin typeface="Times New Roman" panose="02020603050405020304" pitchFamily="18" charset="0"/>
                <a:cs typeface="Times New Roman" panose="02020603050405020304" pitchFamily="18" charset="0"/>
              </a:rPr>
              <a:t>Manasseh entreated the LORD and humbled himself (33:13).</a:t>
            </a:r>
          </a:p>
          <a:p>
            <a:r>
              <a:rPr lang="en-US" sz="3200" dirty="0" smtClean="0">
                <a:latin typeface="Times New Roman" panose="02020603050405020304" pitchFamily="18" charset="0"/>
                <a:cs typeface="Times New Roman" panose="02020603050405020304" pitchFamily="18" charset="0"/>
              </a:rPr>
              <a:t>God responded and brought him back to Jerusalem.</a:t>
            </a:r>
          </a:p>
        </p:txBody>
      </p:sp>
    </p:spTree>
    <p:extLst>
      <p:ext uri="{BB962C8B-B14F-4D97-AF65-F5344CB8AC3E}">
        <p14:creationId xmlns:p14="http://schemas.microsoft.com/office/powerpoint/2010/main" val="252242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1434</TotalTime>
  <Words>212</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 “So the LORD saved Hezekiah and the inhabitants of Jerusalem from the hand of Sennacherib the king of Assyria and from the hand of all others and guided them on every side.  “And many were bringing gifts to the LORD at Jerusalem and choice presents to Hezekiah king of Judah, so that he was exalted in the sight of all nations thereafter”   (2 Chronicles 32:22-23)</vt:lpstr>
      <vt:lpstr>“In those days, Hezekiah became mortally ill…” (2 Chron. 32:24).  “But Hezekiah gave no return for the benefit he received, because his heart was proud; therefore wrath came on him and on Judah and Jerusalem. However, Hezekiah humbled the pride of his heart, both he and the inhabitants of Jerusalem, so that the wrath of God did not come on them in the days of Hezekiah” (2 Chron. 32:25-26).</vt:lpstr>
      <vt:lpstr>“Now Hezekiah had immense riches and honor; and he  made  for  himself  treasuries  for  silver,  gold precious  stones,  spices,  shields  and  all  kinds of valuable articles, storehouses also for the produce  of grain, wine  and  oil, pens for all kinds of  cattle and sheepfolds for the flocks. “He made cities for himself and acquired flocks and herds  in  abundance, for God had given him great  wealth”  (2 Chron. 32:27-29).</vt:lpstr>
      <vt:lpstr>Manasseh </vt:lpstr>
      <vt:lpstr>Manasseh Repents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Rodney Amonett</dc:creator>
  <cp:lastModifiedBy>Rodney Amonett</cp:lastModifiedBy>
  <cp:revision>10</cp:revision>
  <dcterms:created xsi:type="dcterms:W3CDTF">2022-06-11T12:15:49Z</dcterms:created>
  <dcterms:modified xsi:type="dcterms:W3CDTF">2022-06-12T12:10:14Z</dcterms:modified>
</cp:coreProperties>
</file>