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261" r:id="rId3"/>
    <p:sldId id="301" r:id="rId4"/>
    <p:sldId id="287" r:id="rId5"/>
    <p:sldId id="300" r:id="rId6"/>
    <p:sldId id="302" r:id="rId7"/>
    <p:sldId id="263" r:id="rId8"/>
    <p:sldId id="308" r:id="rId9"/>
    <p:sldId id="309" r:id="rId10"/>
    <p:sldId id="310" r:id="rId11"/>
    <p:sldId id="317" r:id="rId12"/>
    <p:sldId id="305" r:id="rId13"/>
    <p:sldId id="306" r:id="rId14"/>
    <p:sldId id="307" r:id="rId15"/>
    <p:sldId id="304" r:id="rId16"/>
    <p:sldId id="315" r:id="rId17"/>
    <p:sldId id="316" r:id="rId18"/>
    <p:sldId id="319" r:id="rId19"/>
    <p:sldId id="313" r:id="rId20"/>
    <p:sldId id="314" r:id="rId21"/>
    <p:sldId id="311" r:id="rId22"/>
    <p:sldId id="312" r:id="rId23"/>
    <p:sldId id="303" r:id="rId24"/>
    <p:sldId id="31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7A64-3906-40A1-BD92-966D9BB50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8D571-3EA4-45B2-90A1-0000C822C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7E5E5-952B-4F4B-8736-CECCF60D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638E2-E92B-428F-B8F9-D2F7A671F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726B6-7735-445E-B4AE-BFC5FED1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6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0102-CE69-4BF1-977E-1315819F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226A6-EC1F-4969-88F0-EFD5D7B53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7773-7309-4B9F-B47A-AC7DC467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B184C-F740-4D73-B596-5A32E8E0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84CA9-DA40-4160-95DF-0E79FBCF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6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5F7D5A-612C-4F45-87F4-B7CB99436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43455-6703-4B85-A097-DA4A3E5E9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FCC7-1252-4E72-BE5F-2AE2F996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7D38E-C8ED-4E18-B3C9-CF39DCFF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75534-4508-42A4-9A64-7F00C692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F602-5CC3-4D77-89F2-231DC82B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6194B-FA1B-4D97-9AA6-7C2818754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299B-FD22-4B06-AB3B-7796B7F6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F91E1-0835-449B-9B87-F962CF97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B77AC-C92F-4916-9A00-021383B7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2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3840-F0FA-4321-BE0A-639AAFA85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175BA-BFA3-45CA-82B3-D96703ACA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67B58-9520-40EF-909E-3A325E87A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135AD-CE40-4E7B-9E32-1A5E9811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C9AC7-C1AA-42E9-8170-A2FC22500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054A-A916-4760-8F94-58C97425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12DA-9F05-4123-A10A-3CF023C13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B36BF-3AC3-43DD-96E2-0284D32B9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07627-ADBB-4090-9256-B0CF6AA1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B96E7-AD0B-4958-9353-6F54C745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07757-32BB-46B3-B85B-6AD030DC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DF59-9C06-4703-89A9-72C28E21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0D73-834E-4A86-919A-C36384A86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EB7C2-5FF0-4C39-8D4B-70BBAE8EE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A1A4AE-4369-4534-9CEF-8961AC082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1A187-A511-4805-8DA5-7968280CF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0920C-8F9A-47C4-9676-23725B79C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98E8D-8C65-447B-83F7-3FD333B31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0E3CD-16F2-463C-B55E-7943442D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3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375D-0C1A-4646-8B79-31A23686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D9445-71D4-496C-B529-4E92FC6A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E712F-9C64-4012-8BE5-10A9E654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A51DBA-8DB1-4453-946E-6ABD0AFD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AD2D1-01CC-4AC5-9EFD-80DF2B49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D885DB-309F-4611-BF90-41741568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8CB98-3DC5-4CA0-9AF0-CC77D8209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0E4EC-3FF9-4335-816A-B69101CE5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A7E7D-281F-48F5-A8DB-CDCE4B83E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5B694-F66C-4892-9C27-BD54CA058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4C3FC-5F13-490A-8114-BEC2D4B4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A122E-E110-425E-8B39-2DE7789C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BEE26-A707-4199-968C-B09E58B0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0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8B78-BC84-4FEB-9875-8D5BF9D9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D06756-7B1A-4B77-8D8B-DB7A73F4B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71CDF-129F-49F7-88D6-3D21E14A5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35AA9-FCA3-4170-82C1-99A99E40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CE552-6FD6-440D-85FE-6B16CD0B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0835A-71EB-40A5-A9F2-E173358B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EDDB62-E3EE-4258-8400-1C67213E0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DB0F7-CF61-475C-80A8-67143F21E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FB66A-F64E-408C-B5DB-190D3C2F9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893D-8424-4DB9-82BB-EC4A0E78320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ECF25-4378-4406-886A-563BD53AC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4190A-4D41-4EE3-BD80-23398582D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34DAC-E639-44C2-A2F6-8C7FE1FA7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7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AE91-B4D6-456A-B281-F16D724351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10DF7-BCA8-45E9-B476-15CD041EF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63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What point is Jesus making when he references the widow of Zarephath (Lk. 4:25-26)?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2806966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925E61E0-967F-4E7B-B4F2-135B56F9A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43787" cy="685936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31F2F6-30F9-4AAD-B96F-7E9EFB0327CF}"/>
              </a:ext>
            </a:extLst>
          </p:cNvPr>
          <p:cNvCxnSpPr/>
          <p:nvPr/>
        </p:nvCxnSpPr>
        <p:spPr>
          <a:xfrm>
            <a:off x="3305262" y="3137483"/>
            <a:ext cx="998290" cy="0"/>
          </a:xfrm>
          <a:prstGeom prst="straightConnector1">
            <a:avLst/>
          </a:prstGeom>
          <a:ln w="79375">
            <a:tailEnd type="triangle"/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016BB3F-CF97-44FB-95C2-290F2FA59A3B}"/>
              </a:ext>
            </a:extLst>
          </p:cNvPr>
          <p:cNvCxnSpPr/>
          <p:nvPr/>
        </p:nvCxnSpPr>
        <p:spPr>
          <a:xfrm flipH="1" flipV="1">
            <a:off x="3116424" y="1455576"/>
            <a:ext cx="1187128" cy="1681907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1C088A-C0E8-462B-B370-D0718C4C2C1C}"/>
              </a:ext>
            </a:extLst>
          </p:cNvPr>
          <p:cNvCxnSpPr>
            <a:cxnSpLocks/>
          </p:cNvCxnSpPr>
          <p:nvPr/>
        </p:nvCxnSpPr>
        <p:spPr>
          <a:xfrm flipH="1">
            <a:off x="2799184" y="1455576"/>
            <a:ext cx="297922" cy="1250302"/>
          </a:xfrm>
          <a:prstGeom prst="straightConnector1">
            <a:avLst/>
          </a:prstGeom>
          <a:ln w="79375">
            <a:tailEnd type="triangle"/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ubtitle 2">
            <a:extLst>
              <a:ext uri="{FF2B5EF4-FFF2-40B4-BE49-F238E27FC236}">
                <a16:creationId xmlns:a16="http://schemas.microsoft.com/office/drawing/2014/main" id="{D22FB3BB-93AB-4B24-A530-C37413F4D039}"/>
              </a:ext>
            </a:extLst>
          </p:cNvPr>
          <p:cNvSpPr txBox="1">
            <a:spLocks/>
          </p:cNvSpPr>
          <p:nvPr/>
        </p:nvSpPr>
        <p:spPr>
          <a:xfrm>
            <a:off x="6096000" y="1035698"/>
            <a:ext cx="4572000" cy="5458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Samaria (Start here)*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Brook Cherith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Zarephath / Sidon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Mt. Carmel</a:t>
            </a:r>
          </a:p>
        </p:txBody>
      </p:sp>
    </p:spTree>
    <p:extLst>
      <p:ext uri="{BB962C8B-B14F-4D97-AF65-F5344CB8AC3E}">
        <p14:creationId xmlns:p14="http://schemas.microsoft.com/office/powerpoint/2010/main" val="111135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	Obadiah is an unsung hero of the Bible.  What had he done and why (I Kings 18:1-16)?  What was he concerned about (I Kings 18:7-16)?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135489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	Who was to blame for the drought (I Kings 18:17-18)?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2974245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	What decision did Elijah ask the people to make (I Kings 18:20-21)?  How did the people respond?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335772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	How long did the prophets of Baal try to get their god to light their sacrifice (I Kings 18:25-29)?  What did they do to appeal to their god?  What were the two results of their efforts (I Kings 18:29)?  If you met one of these prophets of Baal, do you think they would come across as sincere believers of their religion or as two-faced hypocrites?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3483208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	What does Elijah do to show how different God is from Baal (I Kings 18:30-38)?  What was the result of the contest between Elijah and the prophets (I Kings 18:36-40)?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1529883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	What lessons can we learn from the end of the contest when the drought comes to an end (I Kings 18:41-46)?  What lesson does James take from Elijah and the drought (Jam. 5:17-18)?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2294016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A1DB653-A763-429D-9C6E-D73D50F00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035698"/>
            <a:ext cx="4572000" cy="5458408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Samaria (Start here)*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Brook Cherith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Zarephath / Sidon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Mt. Carmel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Jezreel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Beersheba (and wilderness)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Mt. Sinai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925E61E0-967F-4E7B-B4F2-135B56F9A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43787" cy="685936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31F2F6-30F9-4AAD-B96F-7E9EFB0327CF}"/>
              </a:ext>
            </a:extLst>
          </p:cNvPr>
          <p:cNvCxnSpPr/>
          <p:nvPr/>
        </p:nvCxnSpPr>
        <p:spPr>
          <a:xfrm>
            <a:off x="3305262" y="3137483"/>
            <a:ext cx="998290" cy="0"/>
          </a:xfrm>
          <a:prstGeom prst="straightConnector1">
            <a:avLst/>
          </a:prstGeom>
          <a:ln w="79375">
            <a:tailEnd type="triangle"/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016BB3F-CF97-44FB-95C2-290F2FA59A3B}"/>
              </a:ext>
            </a:extLst>
          </p:cNvPr>
          <p:cNvCxnSpPr/>
          <p:nvPr/>
        </p:nvCxnSpPr>
        <p:spPr>
          <a:xfrm flipH="1" flipV="1">
            <a:off x="3116424" y="1455576"/>
            <a:ext cx="1187128" cy="1681907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1C088A-C0E8-462B-B370-D0718C4C2C1C}"/>
              </a:ext>
            </a:extLst>
          </p:cNvPr>
          <p:cNvCxnSpPr>
            <a:cxnSpLocks/>
          </p:cNvCxnSpPr>
          <p:nvPr/>
        </p:nvCxnSpPr>
        <p:spPr>
          <a:xfrm flipH="1">
            <a:off x="2799184" y="1455576"/>
            <a:ext cx="297922" cy="1250302"/>
          </a:xfrm>
          <a:prstGeom prst="straightConnector1">
            <a:avLst/>
          </a:prstGeom>
          <a:ln w="79375">
            <a:tailEnd type="triangle"/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8E4B307-3DEC-4ECB-A827-E23C3BB162A5}"/>
              </a:ext>
            </a:extLst>
          </p:cNvPr>
          <p:cNvCxnSpPr>
            <a:cxnSpLocks/>
          </p:cNvCxnSpPr>
          <p:nvPr/>
        </p:nvCxnSpPr>
        <p:spPr>
          <a:xfrm>
            <a:off x="2894737" y="2705878"/>
            <a:ext cx="410525" cy="92075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B13897-EDBC-49DB-9A00-91F0E5420306}"/>
              </a:ext>
            </a:extLst>
          </p:cNvPr>
          <p:cNvCxnSpPr>
            <a:cxnSpLocks/>
          </p:cNvCxnSpPr>
          <p:nvPr/>
        </p:nvCxnSpPr>
        <p:spPr>
          <a:xfrm flipH="1">
            <a:off x="2671893" y="2855250"/>
            <a:ext cx="559923" cy="2279645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A4C3D8-E12F-4E66-AA59-3681CFE6BE71}"/>
              </a:ext>
            </a:extLst>
          </p:cNvPr>
          <p:cNvCxnSpPr>
            <a:cxnSpLocks/>
          </p:cNvCxnSpPr>
          <p:nvPr/>
        </p:nvCxnSpPr>
        <p:spPr>
          <a:xfrm>
            <a:off x="2652119" y="5191870"/>
            <a:ext cx="370999" cy="2000712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86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	The contest against the prophets of Baal went very well.  Why does Elijah want to die (I Kings 19:1-14)?  In what ways does God respond to Elijah?  What do we learn about God in this chapter?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175243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BC476-7021-4869-8A2B-757DFFD8A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1DB653-A763-429D-9C6E-D73D50F002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925E61E0-967F-4E7B-B4F2-135B56F9A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43787" cy="685936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45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	We end this section with a divine preview of what is to come (I Kings 19:15-21).  What three tasks does God give Elijah to accomplish?  What encouragement does God give Elijah?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3950315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	The final revelation from God before the Years Of Silence involves a prophecy that Elijah would be coming again (Mal. 4:5-6).  What would Elijah do?  How does this compare to the work Elijah did during Ahab’s life?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3857077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	How is Elijah described (II Kings 1:8)?  How is John the Baptist described (Mt. 3:4; Mk. 1:6)?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176057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	Has Elijah already come again (Mt. 17:10-13; Lk. 1:17)?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3562708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	Who appeared with Jesus on the Mount of Transfiguration (Lk. 9:30-31)?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119053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C6AB624-4522-4AA6-819D-DCE6288A9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32" y="4147237"/>
            <a:ext cx="468051" cy="35103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1146059"/>
            <a:ext cx="5157787" cy="5523189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Rehoboam (17 years)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Abijam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 years)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Asa (41 years)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B507F89-FDEB-424F-8704-00BC6F44CB2D}"/>
              </a:ext>
            </a:extLst>
          </p:cNvPr>
          <p:cNvSpPr txBox="1">
            <a:spLocks/>
          </p:cNvSpPr>
          <p:nvPr/>
        </p:nvSpPr>
        <p:spPr>
          <a:xfrm>
            <a:off x="6567651" y="1146059"/>
            <a:ext cx="5157787" cy="5523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Jeroboam (22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Nadab (2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Baasha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(24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Zimri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 days)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Omri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Ahab (22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DB49BEE-2785-4DC7-B458-0CD2019CF32E}"/>
              </a:ext>
            </a:extLst>
          </p:cNvPr>
          <p:cNvCxnSpPr/>
          <p:nvPr/>
        </p:nvCxnSpPr>
        <p:spPr>
          <a:xfrm>
            <a:off x="7021585" y="3162650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F8370C-0C14-4E4D-B428-921B46E8A479}"/>
              </a:ext>
            </a:extLst>
          </p:cNvPr>
          <p:cNvCxnSpPr/>
          <p:nvPr/>
        </p:nvCxnSpPr>
        <p:spPr>
          <a:xfrm>
            <a:off x="7021585" y="4164135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844AD5-C7C4-4F6F-BBE9-2887071FDF14}"/>
              </a:ext>
            </a:extLst>
          </p:cNvPr>
          <p:cNvCxnSpPr/>
          <p:nvPr/>
        </p:nvCxnSpPr>
        <p:spPr>
          <a:xfrm>
            <a:off x="7019934" y="4481376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F2E99CC-92A4-4955-8FAF-C8BE84E81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34" y="2755202"/>
            <a:ext cx="468051" cy="3510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F5CE38-5E87-405C-ABFE-F169618AC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33" y="3796199"/>
            <a:ext cx="468051" cy="351038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B2A2F01-16CF-4897-9C41-5ADF65DDD0F3}"/>
              </a:ext>
            </a:extLst>
          </p:cNvPr>
          <p:cNvCxnSpPr>
            <a:cxnSpLocks/>
          </p:cNvCxnSpPr>
          <p:nvPr/>
        </p:nvCxnSpPr>
        <p:spPr>
          <a:xfrm>
            <a:off x="2956574" y="1499532"/>
            <a:ext cx="0" cy="367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993FC27-1B5C-4812-9943-14CD330749B9}"/>
              </a:ext>
            </a:extLst>
          </p:cNvPr>
          <p:cNvCxnSpPr>
            <a:cxnSpLocks/>
          </p:cNvCxnSpPr>
          <p:nvPr/>
        </p:nvCxnSpPr>
        <p:spPr>
          <a:xfrm>
            <a:off x="2956574" y="2163660"/>
            <a:ext cx="0" cy="367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ED091BA-4E87-49C2-AFBF-7BDEE51C60EF}"/>
              </a:ext>
            </a:extLst>
          </p:cNvPr>
          <p:cNvCxnSpPr>
            <a:cxnSpLocks/>
          </p:cNvCxnSpPr>
          <p:nvPr/>
        </p:nvCxnSpPr>
        <p:spPr>
          <a:xfrm>
            <a:off x="2956574" y="2795451"/>
            <a:ext cx="0" cy="2665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FAD3FC-7841-4BD9-8146-AE64E496488C}"/>
              </a:ext>
            </a:extLst>
          </p:cNvPr>
          <p:cNvCxnSpPr>
            <a:cxnSpLocks/>
          </p:cNvCxnSpPr>
          <p:nvPr/>
        </p:nvCxnSpPr>
        <p:spPr>
          <a:xfrm>
            <a:off x="9113722" y="1499532"/>
            <a:ext cx="0" cy="12959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1F32F1-E409-46AA-9B59-353B67142E24}"/>
              </a:ext>
            </a:extLst>
          </p:cNvPr>
          <p:cNvCxnSpPr>
            <a:cxnSpLocks/>
          </p:cNvCxnSpPr>
          <p:nvPr/>
        </p:nvCxnSpPr>
        <p:spPr>
          <a:xfrm flipH="1">
            <a:off x="9113722" y="3522677"/>
            <a:ext cx="3941" cy="2735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F753B2-9B30-4C82-A9E4-7866EEF23B9C}"/>
              </a:ext>
            </a:extLst>
          </p:cNvPr>
          <p:cNvCxnSpPr>
            <a:cxnSpLocks/>
          </p:cNvCxnSpPr>
          <p:nvPr/>
        </p:nvCxnSpPr>
        <p:spPr>
          <a:xfrm>
            <a:off x="9087702" y="4798617"/>
            <a:ext cx="0" cy="322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71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C6AB624-4522-4AA6-819D-DCE6288A9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32" y="4147237"/>
            <a:ext cx="468051" cy="35103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1146059"/>
            <a:ext cx="5157787" cy="5523189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Rehoboam (17 years)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Abijam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 years)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Asa (41 years)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Jehoshaphat (25 years)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B507F89-FDEB-424F-8704-00BC6F44CB2D}"/>
              </a:ext>
            </a:extLst>
          </p:cNvPr>
          <p:cNvSpPr txBox="1">
            <a:spLocks/>
          </p:cNvSpPr>
          <p:nvPr/>
        </p:nvSpPr>
        <p:spPr>
          <a:xfrm>
            <a:off x="6567651" y="1146059"/>
            <a:ext cx="5157787" cy="5523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Jeroboam (22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Nadab (2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Baasha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(24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Zimri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 days)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Omri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Ahab (22 years)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DB49BEE-2785-4DC7-B458-0CD2019CF32E}"/>
              </a:ext>
            </a:extLst>
          </p:cNvPr>
          <p:cNvCxnSpPr/>
          <p:nvPr/>
        </p:nvCxnSpPr>
        <p:spPr>
          <a:xfrm>
            <a:off x="7021585" y="3162650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F8370C-0C14-4E4D-B428-921B46E8A479}"/>
              </a:ext>
            </a:extLst>
          </p:cNvPr>
          <p:cNvCxnSpPr/>
          <p:nvPr/>
        </p:nvCxnSpPr>
        <p:spPr>
          <a:xfrm>
            <a:off x="7021585" y="4164135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844AD5-C7C4-4F6F-BBE9-2887071FDF14}"/>
              </a:ext>
            </a:extLst>
          </p:cNvPr>
          <p:cNvCxnSpPr/>
          <p:nvPr/>
        </p:nvCxnSpPr>
        <p:spPr>
          <a:xfrm>
            <a:off x="7019934" y="4481376"/>
            <a:ext cx="4253219" cy="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F2E99CC-92A4-4955-8FAF-C8BE84E81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34" y="2755202"/>
            <a:ext cx="468051" cy="3510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F5CE38-5E87-405C-ABFE-F169618AC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33" y="3796199"/>
            <a:ext cx="468051" cy="351038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B2A2F01-16CF-4897-9C41-5ADF65DDD0F3}"/>
              </a:ext>
            </a:extLst>
          </p:cNvPr>
          <p:cNvCxnSpPr>
            <a:cxnSpLocks/>
          </p:cNvCxnSpPr>
          <p:nvPr/>
        </p:nvCxnSpPr>
        <p:spPr>
          <a:xfrm>
            <a:off x="2956574" y="1499532"/>
            <a:ext cx="0" cy="367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993FC27-1B5C-4812-9943-14CD330749B9}"/>
              </a:ext>
            </a:extLst>
          </p:cNvPr>
          <p:cNvCxnSpPr>
            <a:cxnSpLocks/>
          </p:cNvCxnSpPr>
          <p:nvPr/>
        </p:nvCxnSpPr>
        <p:spPr>
          <a:xfrm>
            <a:off x="2956574" y="2163660"/>
            <a:ext cx="0" cy="367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ED091BA-4E87-49C2-AFBF-7BDEE51C60EF}"/>
              </a:ext>
            </a:extLst>
          </p:cNvPr>
          <p:cNvCxnSpPr>
            <a:cxnSpLocks/>
          </p:cNvCxnSpPr>
          <p:nvPr/>
        </p:nvCxnSpPr>
        <p:spPr>
          <a:xfrm>
            <a:off x="2956574" y="2795451"/>
            <a:ext cx="0" cy="2665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FAD3FC-7841-4BD9-8146-AE64E496488C}"/>
              </a:ext>
            </a:extLst>
          </p:cNvPr>
          <p:cNvCxnSpPr>
            <a:cxnSpLocks/>
          </p:cNvCxnSpPr>
          <p:nvPr/>
        </p:nvCxnSpPr>
        <p:spPr>
          <a:xfrm>
            <a:off x="9113722" y="1499532"/>
            <a:ext cx="0" cy="12959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1F32F1-E409-46AA-9B59-353B67142E24}"/>
              </a:ext>
            </a:extLst>
          </p:cNvPr>
          <p:cNvCxnSpPr>
            <a:cxnSpLocks/>
          </p:cNvCxnSpPr>
          <p:nvPr/>
        </p:nvCxnSpPr>
        <p:spPr>
          <a:xfrm flipH="1">
            <a:off x="9113722" y="3522677"/>
            <a:ext cx="3941" cy="2735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F753B2-9B30-4C82-A9E4-7866EEF23B9C}"/>
              </a:ext>
            </a:extLst>
          </p:cNvPr>
          <p:cNvCxnSpPr>
            <a:cxnSpLocks/>
          </p:cNvCxnSpPr>
          <p:nvPr/>
        </p:nvCxnSpPr>
        <p:spPr>
          <a:xfrm>
            <a:off x="9087702" y="4798617"/>
            <a:ext cx="0" cy="322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F11B415-27B1-4483-9BF3-8C8BB7B0E764}"/>
              </a:ext>
            </a:extLst>
          </p:cNvPr>
          <p:cNvSpPr txBox="1"/>
          <p:nvPr/>
        </p:nvSpPr>
        <p:spPr>
          <a:xfrm>
            <a:off x="6567651" y="5635690"/>
            <a:ext cx="5263564" cy="1077218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DOOMS DAY CLOCK </a:t>
            </a:r>
          </a:p>
          <a:p>
            <a:pPr algn="ctr"/>
            <a:r>
              <a:rPr lang="en-US" sz="3200"/>
              <a:t>158 </a:t>
            </a:r>
            <a:r>
              <a:rPr lang="en-US" sz="3200" dirty="0"/>
              <a:t>years*</a:t>
            </a:r>
          </a:p>
        </p:txBody>
      </p:sp>
    </p:spTree>
    <p:extLst>
      <p:ext uri="{BB962C8B-B14F-4D97-AF65-F5344CB8AC3E}">
        <p14:creationId xmlns:p14="http://schemas.microsoft.com/office/powerpoint/2010/main" val="39798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Elijah declares to Ahab that there would be a drought (I Kings 17:1).  What is the point of that drought?  What does it prove?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effectLst>
                  <a:glow rad="38100">
                    <a:srgbClr val="FF0000"/>
                  </a:glow>
                </a:effectLst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250285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How does Elijah initially survive the drought (I Kings 17:2-7)?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284075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925E61E0-967F-4E7B-B4F2-135B56F9A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43787" cy="685936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31F2F6-30F9-4AAD-B96F-7E9EFB0327CF}"/>
              </a:ext>
            </a:extLst>
          </p:cNvPr>
          <p:cNvCxnSpPr/>
          <p:nvPr/>
        </p:nvCxnSpPr>
        <p:spPr>
          <a:xfrm>
            <a:off x="3305262" y="3137483"/>
            <a:ext cx="998290" cy="0"/>
          </a:xfrm>
          <a:prstGeom prst="straightConnector1">
            <a:avLst/>
          </a:prstGeom>
          <a:ln w="79375">
            <a:tailEnd type="triangle"/>
          </a:ln>
          <a:effectLst>
            <a:glow rad="139700">
              <a:schemeClr val="bg1"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016BB3F-CF97-44FB-95C2-290F2FA59A3B}"/>
              </a:ext>
            </a:extLst>
          </p:cNvPr>
          <p:cNvCxnSpPr/>
          <p:nvPr/>
        </p:nvCxnSpPr>
        <p:spPr>
          <a:xfrm flipH="1" flipV="1">
            <a:off x="3116424" y="1455576"/>
            <a:ext cx="1187128" cy="1681907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>
            <a:extLst>
              <a:ext uri="{FF2B5EF4-FFF2-40B4-BE49-F238E27FC236}">
                <a16:creationId xmlns:a16="http://schemas.microsoft.com/office/drawing/2014/main" id="{B2B9D4A0-F4F2-4910-AE80-A6E0B1C9B8F0}"/>
              </a:ext>
            </a:extLst>
          </p:cNvPr>
          <p:cNvSpPr txBox="1">
            <a:spLocks/>
          </p:cNvSpPr>
          <p:nvPr/>
        </p:nvSpPr>
        <p:spPr>
          <a:xfrm>
            <a:off x="6096000" y="1035698"/>
            <a:ext cx="4572000" cy="5458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Samaria (Start here)*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Brook Cherith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Zarephath / Sidon</a:t>
            </a:r>
          </a:p>
        </p:txBody>
      </p:sp>
    </p:spTree>
    <p:extLst>
      <p:ext uri="{BB962C8B-B14F-4D97-AF65-F5344CB8AC3E}">
        <p14:creationId xmlns:p14="http://schemas.microsoft.com/office/powerpoint/2010/main" val="52922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In what way does the widow of Zarephath show faith (I Kings 17:8-16)?  How was she rewarded?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169713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62740-BAC3-4EFF-AC64-A8102DBE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966" y="256381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JUDAH (South)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BE334-15B6-47A1-A9CD-21125CE5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64" y="3102536"/>
            <a:ext cx="5157787" cy="8239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Jehoshaphat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E7D04-C04F-4F11-B9AB-B91F24015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2248" y="322147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ISRAEL (North)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17063-066F-4B4B-8CB3-089173348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7651" y="3072468"/>
            <a:ext cx="5183188" cy="71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AHAB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254A20-59C4-48D3-8185-7DC3C4B6F9E9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33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C83317-B66E-4056-AAF2-D08CF38CBFA1}"/>
              </a:ext>
            </a:extLst>
          </p:cNvPr>
          <p:cNvSpPr/>
          <p:nvPr/>
        </p:nvSpPr>
        <p:spPr>
          <a:xfrm>
            <a:off x="0" y="0"/>
            <a:ext cx="601824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49D36E-EE84-4B08-AB80-3E0E870CF52B}"/>
              </a:ext>
            </a:extLst>
          </p:cNvPr>
          <p:cNvSpPr txBox="1"/>
          <p:nvPr/>
        </p:nvSpPr>
        <p:spPr>
          <a:xfrm>
            <a:off x="317240" y="4293295"/>
            <a:ext cx="1170058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What amazing miracle does Elijah perform (I Kings 17:17-24)?  To our knowledge, how many times has this miracle been performed before?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6EF3F6-AC33-460F-A4A8-5AC11C6F0F8D}"/>
              </a:ext>
            </a:extLst>
          </p:cNvPr>
          <p:cNvSpPr txBox="1"/>
          <p:nvPr/>
        </p:nvSpPr>
        <p:spPr>
          <a:xfrm rot="1115214">
            <a:off x="6690049" y="2271235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38100">
                    <a:srgbClr val="FF000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</a:p>
        </p:txBody>
      </p:sp>
    </p:spTree>
    <p:extLst>
      <p:ext uri="{BB962C8B-B14F-4D97-AF65-F5344CB8AC3E}">
        <p14:creationId xmlns:p14="http://schemas.microsoft.com/office/powerpoint/2010/main" val="307634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888</Words>
  <Application>Microsoft Office PowerPoint</Application>
  <PresentationFormat>Widescreen</PresentationFormat>
  <Paragraphs>174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Derek Phipps</cp:lastModifiedBy>
  <cp:revision>4</cp:revision>
  <dcterms:created xsi:type="dcterms:W3CDTF">2022-02-13T15:06:27Z</dcterms:created>
  <dcterms:modified xsi:type="dcterms:W3CDTF">2022-02-27T16:52:12Z</dcterms:modified>
</cp:coreProperties>
</file>