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</p:sldMasterIdLst>
  <p:notesMasterIdLst>
    <p:notesMasterId r:id="rId66"/>
  </p:notesMasterIdLst>
  <p:sldIdLst>
    <p:sldId id="256" r:id="rId3"/>
    <p:sldId id="257" r:id="rId4"/>
    <p:sldId id="258" r:id="rId5"/>
    <p:sldId id="259" r:id="rId6"/>
    <p:sldId id="266" r:id="rId7"/>
    <p:sldId id="261" r:id="rId8"/>
    <p:sldId id="263" r:id="rId9"/>
    <p:sldId id="275" r:id="rId10"/>
    <p:sldId id="265" r:id="rId11"/>
    <p:sldId id="267" r:id="rId12"/>
    <p:sldId id="270" r:id="rId13"/>
    <p:sldId id="277" r:id="rId14"/>
    <p:sldId id="281" r:id="rId15"/>
    <p:sldId id="280" r:id="rId16"/>
    <p:sldId id="264" r:id="rId17"/>
    <p:sldId id="279" r:id="rId18"/>
    <p:sldId id="262" r:id="rId19"/>
    <p:sldId id="273" r:id="rId20"/>
    <p:sldId id="274" r:id="rId21"/>
    <p:sldId id="285" r:id="rId22"/>
    <p:sldId id="284" r:id="rId23"/>
    <p:sldId id="283" r:id="rId24"/>
    <p:sldId id="282" r:id="rId25"/>
    <p:sldId id="278" r:id="rId26"/>
    <p:sldId id="286" r:id="rId27"/>
    <p:sldId id="272" r:id="rId28"/>
    <p:sldId id="288" r:id="rId29"/>
    <p:sldId id="287" r:id="rId30"/>
    <p:sldId id="289" r:id="rId31"/>
    <p:sldId id="271" r:id="rId32"/>
    <p:sldId id="269" r:id="rId33"/>
    <p:sldId id="290" r:id="rId34"/>
    <p:sldId id="291" r:id="rId35"/>
    <p:sldId id="292" r:id="rId36"/>
    <p:sldId id="293" r:id="rId37"/>
    <p:sldId id="294" r:id="rId38"/>
    <p:sldId id="295" r:id="rId39"/>
    <p:sldId id="300" r:id="rId40"/>
    <p:sldId id="301" r:id="rId41"/>
    <p:sldId id="296" r:id="rId42"/>
    <p:sldId id="299" r:id="rId43"/>
    <p:sldId id="297" r:id="rId44"/>
    <p:sldId id="298" r:id="rId45"/>
    <p:sldId id="302" r:id="rId46"/>
    <p:sldId id="309" r:id="rId47"/>
    <p:sldId id="310" r:id="rId48"/>
    <p:sldId id="311" r:id="rId49"/>
    <p:sldId id="312" r:id="rId50"/>
    <p:sldId id="260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268" r:id="rId59"/>
    <p:sldId id="303" r:id="rId60"/>
    <p:sldId id="304" r:id="rId61"/>
    <p:sldId id="305" r:id="rId62"/>
    <p:sldId id="306" r:id="rId63"/>
    <p:sldId id="307" r:id="rId64"/>
    <p:sldId id="308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33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6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F77C3-17E2-41F9-BFF7-C3C78E7CF0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8D7C6-88C9-4F0E-880D-F0BFEA57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7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5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 descr="A close-up of a skin&#10;&#10;Description automatically generated with low confidence">
            <a:extLst>
              <a:ext uri="{FF2B5EF4-FFF2-40B4-BE49-F238E27FC236}">
                <a16:creationId xmlns:a16="http://schemas.microsoft.com/office/drawing/2014/main" id="{4C10459F-A9BB-45BE-93B8-D7EC08FF7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9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2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12F1-8C87-BB43-B6CF-400B4AD1454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2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81572D-0E7F-7840-89D2-443C8E42C74A}"/>
              </a:ext>
            </a:extLst>
          </p:cNvPr>
          <p:cNvSpPr txBox="1"/>
          <p:nvPr/>
        </p:nvSpPr>
        <p:spPr>
          <a:xfrm>
            <a:off x="2642153" y="1581329"/>
            <a:ext cx="6865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accent2">
                  <a:lumMod val="50000"/>
                </a:schemeClr>
              </a:solidFill>
              <a:latin typeface="Arial Hebrew Scholar" pitchFamily="2" charset="-79"/>
            </a:endParaRPr>
          </a:p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</a:rPr>
              <a:t>Introduction in Studying the Psalms</a:t>
            </a:r>
          </a:p>
        </p:txBody>
      </p:sp>
    </p:spTree>
    <p:extLst>
      <p:ext uri="{BB962C8B-B14F-4D97-AF65-F5344CB8AC3E}">
        <p14:creationId xmlns:p14="http://schemas.microsoft.com/office/powerpoint/2010/main" val="737141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8BAF60-421B-8F4C-9373-BD28D0F6E109}"/>
              </a:ext>
            </a:extLst>
          </p:cNvPr>
          <p:cNvSpPr txBox="1"/>
          <p:nvPr/>
        </p:nvSpPr>
        <p:spPr>
          <a:xfrm>
            <a:off x="2516777" y="117694"/>
            <a:ext cx="79073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Let me ask, how do we do that?  How does one enter and share the spirit of the Psalmist?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Read/Meditate on Gods 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Ask for the Holy Spirit to guide us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pray for wisdom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spend lots of time in Psalms everyday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pray like the Psalmist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look to the Psalms for guidance, encouragement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praise joyfully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open ourselves up fully, we confess everything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study the language, poetry structure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David's life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Israel's history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context regarding Psalms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bring the Psalms into our daily living and conversations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memorize Psalms</a:t>
            </a:r>
          </a:p>
          <a:p>
            <a:endParaRPr lang="en-US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06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1D759F-A900-3541-8E20-D19CEB6A3F4B}"/>
              </a:ext>
            </a:extLst>
          </p:cNvPr>
          <p:cNvSpPr/>
          <p:nvPr/>
        </p:nvSpPr>
        <p:spPr>
          <a:xfrm>
            <a:off x="3004930" y="5019262"/>
            <a:ext cx="6172200" cy="125198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1962268" y="454268"/>
            <a:ext cx="831810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Lifestyle of Worship</a:t>
            </a:r>
          </a:p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from David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requires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total confidence</a:t>
            </a: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 in God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submissive spirit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courageous faith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raw passion</a:t>
            </a: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 of God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contrite heart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endParaRPr lang="en-US" sz="2400" u="sng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“True worship manifests itself in action and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emanates from a heart for God”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                                                                         -</a:t>
            </a:r>
            <a:r>
              <a:rPr lang="en-US" dirty="0" err="1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Wiersbe</a:t>
            </a:r>
            <a:endParaRPr lang="en-US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41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1851991" y="1302026"/>
            <a:ext cx="84875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 Psalm100</a:t>
            </a:r>
          </a:p>
          <a:p>
            <a:pPr algn="ctr"/>
            <a:endParaRPr lang="en-US" sz="4400" dirty="0"/>
          </a:p>
          <a:p>
            <a:pPr algn="ctr"/>
            <a:r>
              <a:rPr lang="en-US" sz="6000" dirty="0"/>
              <a:t>Lord We Come Before Thee Now</a:t>
            </a:r>
          </a:p>
        </p:txBody>
      </p:sp>
    </p:spTree>
    <p:extLst>
      <p:ext uri="{BB962C8B-B14F-4D97-AF65-F5344CB8AC3E}">
        <p14:creationId xmlns:p14="http://schemas.microsoft.com/office/powerpoint/2010/main" val="366969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239618" y="714103"/>
            <a:ext cx="7951305" cy="592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Enter His gates with thanksgiving, and His courts with praise.  Give thanks to Him; bless His name.  For the Lord is good; His lovingkindness is everlasting And His faithfulness to all generations.</a:t>
            </a:r>
          </a:p>
          <a:p>
            <a:pPr algn="r">
              <a:lnSpc>
                <a:spcPct val="150000"/>
              </a:lnSpc>
            </a:pPr>
            <a:endParaRPr lang="en-US" sz="1200" dirty="0">
              <a:latin typeface="Arial Hebrew Scholar" pitchFamily="2" charset="-79"/>
              <a:cs typeface="Arial Hebrew Scholar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 100:4-5</a:t>
            </a:r>
          </a:p>
        </p:txBody>
      </p:sp>
    </p:spTree>
    <p:extLst>
      <p:ext uri="{BB962C8B-B14F-4D97-AF65-F5344CB8AC3E}">
        <p14:creationId xmlns:p14="http://schemas.microsoft.com/office/powerpoint/2010/main" val="127547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F2586-AD72-6E4D-9340-4E19893A442C}"/>
              </a:ext>
            </a:extLst>
          </p:cNvPr>
          <p:cNvSpPr/>
          <p:nvPr/>
        </p:nvSpPr>
        <p:spPr>
          <a:xfrm>
            <a:off x="1981200" y="804741"/>
            <a:ext cx="8229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O Lord, my heart is not proud, nor my eyes haughty; nor do I involve myself in great matters, or in things too difficult for me.  Surely I have composed and quieted my soul; Like a weaned child rests against his mother, My soul is like a weaned child within me.  Oh Israel, hope in the Lord from this time forth and forever.</a:t>
            </a:r>
          </a:p>
          <a:p>
            <a:pPr algn="r"/>
            <a:endParaRPr lang="en-US" sz="10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Psalm 131</a:t>
            </a:r>
          </a:p>
        </p:txBody>
      </p:sp>
    </p:spTree>
    <p:extLst>
      <p:ext uri="{BB962C8B-B14F-4D97-AF65-F5344CB8AC3E}">
        <p14:creationId xmlns:p14="http://schemas.microsoft.com/office/powerpoint/2010/main" val="15539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7F864-87BC-BB48-8849-EA6387F35464}"/>
              </a:ext>
            </a:extLst>
          </p:cNvPr>
          <p:cNvSpPr txBox="1"/>
          <p:nvPr/>
        </p:nvSpPr>
        <p:spPr>
          <a:xfrm>
            <a:off x="2273608" y="391885"/>
            <a:ext cx="7981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Effective Study in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6B18A-359E-5145-ADA8-3C00D1B094D9}"/>
              </a:ext>
            </a:extLst>
          </p:cNvPr>
          <p:cNvSpPr txBox="1"/>
          <p:nvPr/>
        </p:nvSpPr>
        <p:spPr>
          <a:xfrm>
            <a:off x="1898469" y="1148887"/>
            <a:ext cx="86389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Principal 1:</a:t>
            </a:r>
            <a:r>
              <a:rPr lang="en-US" sz="2400" dirty="0"/>
              <a:t>	Determine Who Is Speaking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2:</a:t>
            </a:r>
            <a:r>
              <a:rPr lang="en-US" sz="2400" dirty="0"/>
              <a:t>	Determine if the Psalm is Personal or Corporate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3:</a:t>
            </a:r>
            <a:r>
              <a:rPr lang="en-US" sz="2400" dirty="0"/>
              <a:t>	Determine for What Purpose the Psalm was Written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4:</a:t>
            </a:r>
            <a:r>
              <a:rPr lang="en-US" sz="2400" dirty="0"/>
              <a:t>	Determine the Emotional Orientation of the Psalm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5:</a:t>
            </a:r>
            <a:r>
              <a:rPr lang="en-US" sz="2400" dirty="0"/>
              <a:t>	Determine the Genre of the Psalm if Possible</a:t>
            </a:r>
          </a:p>
          <a:p>
            <a:pPr>
              <a:lnSpc>
                <a:spcPct val="200000"/>
              </a:lnSpc>
            </a:pPr>
            <a:endParaRPr lang="en-US" sz="1200" dirty="0"/>
          </a:p>
          <a:p>
            <a:r>
              <a:rPr lang="en-US" sz="2400" b="1" dirty="0"/>
              <a:t>Principal 6:</a:t>
            </a:r>
            <a:r>
              <a:rPr lang="en-US" sz="2400" dirty="0"/>
              <a:t>	Determine if There is a Refrain or Recurring Words 					and Phrases</a:t>
            </a:r>
          </a:p>
        </p:txBody>
      </p:sp>
    </p:spTree>
    <p:extLst>
      <p:ext uri="{BB962C8B-B14F-4D97-AF65-F5344CB8AC3E}">
        <p14:creationId xmlns:p14="http://schemas.microsoft.com/office/powerpoint/2010/main" val="2010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991139" y="230303"/>
            <a:ext cx="817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5 Books of the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1991140" y="1566953"/>
            <a:ext cx="5456581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					Ps 1-41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II					Ps 42-72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III				Ps 73-89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IV				Ps 90-106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V					Ps 107-150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757F-6AEF-A746-9A6A-B8392F3BA01C}"/>
              </a:ext>
            </a:extLst>
          </p:cNvPr>
          <p:cNvSpPr txBox="1"/>
          <p:nvPr/>
        </p:nvSpPr>
        <p:spPr>
          <a:xfrm>
            <a:off x="7772318" y="1566953"/>
            <a:ext cx="2643672" cy="3694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Genesis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Exodus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Leviticus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Numbers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3126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B03E-B9F4-8E4B-A523-D03113C261FF}"/>
              </a:ext>
            </a:extLst>
          </p:cNvPr>
          <p:cNvSpPr txBox="1"/>
          <p:nvPr/>
        </p:nvSpPr>
        <p:spPr>
          <a:xfrm>
            <a:off x="3458227" y="2333897"/>
            <a:ext cx="495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Authors / Dates</a:t>
            </a:r>
          </a:p>
        </p:txBody>
      </p:sp>
    </p:spTree>
    <p:extLst>
      <p:ext uri="{BB962C8B-B14F-4D97-AF65-F5344CB8AC3E}">
        <p14:creationId xmlns:p14="http://schemas.microsoft.com/office/powerpoint/2010/main" val="407097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60713" y="415419"/>
            <a:ext cx="8278864" cy="602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Authors of Psalms</a:t>
            </a:r>
          </a:p>
          <a:p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2800" dirty="0"/>
              <a:t>David					73 + 2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Asaph					12			(50,73-83)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Sons of Korah		10			(42,44-49,84-85,87-88)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Solomon				2			(72,127)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Ethan					1			(89)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Moses				1			(90)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Heman</a:t>
            </a:r>
            <a:r>
              <a:rPr lang="en-US" sz="2800" dirty="0"/>
              <a:t>				1			(88)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Anonymous			50 			(approximately)</a:t>
            </a:r>
          </a:p>
        </p:txBody>
      </p:sp>
    </p:spTree>
    <p:extLst>
      <p:ext uri="{BB962C8B-B14F-4D97-AF65-F5344CB8AC3E}">
        <p14:creationId xmlns:p14="http://schemas.microsoft.com/office/powerpoint/2010/main" val="356998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60713" y="415419"/>
            <a:ext cx="8278864" cy="560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Dating the Psalms</a:t>
            </a:r>
          </a:p>
          <a:p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3200" dirty="0"/>
              <a:t>Ps 90		Moses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Ps 126	Captivity/Release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Ps 137	Solomon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Earliest – 3,500 years ago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Latest –   2,500 years ago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3200" dirty="0"/>
              <a:t>Time Span of 1,000 years</a:t>
            </a:r>
          </a:p>
        </p:txBody>
      </p:sp>
    </p:spTree>
    <p:extLst>
      <p:ext uri="{BB962C8B-B14F-4D97-AF65-F5344CB8AC3E}">
        <p14:creationId xmlns:p14="http://schemas.microsoft.com/office/powerpoint/2010/main" val="256983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26773A-6F04-344E-86B4-7914E0468B59}"/>
              </a:ext>
            </a:extLst>
          </p:cNvPr>
          <p:cNvSpPr txBox="1"/>
          <p:nvPr/>
        </p:nvSpPr>
        <p:spPr>
          <a:xfrm>
            <a:off x="2264229" y="635725"/>
            <a:ext cx="77245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Come, let us worship and bow down, </a:t>
            </a: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Let us kneel before the </a:t>
            </a:r>
            <a:r>
              <a:rPr lang="en-US" sz="3600" b="1" cap="small" dirty="0">
                <a:latin typeface="Arial Hebrew Scholar" pitchFamily="2" charset="-79"/>
                <a:cs typeface="Arial Hebrew Scholar" pitchFamily="2" charset="-79"/>
              </a:rPr>
              <a:t>Lord</a:t>
            </a:r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 our Maker.</a:t>
            </a: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For He is our God, and we are the people of His pasture and the sheep of His hand. </a:t>
            </a:r>
          </a:p>
          <a:p>
            <a:endParaRPr lang="en-US" b="1" dirty="0"/>
          </a:p>
          <a:p>
            <a:endParaRPr lang="en-US" b="1" dirty="0"/>
          </a:p>
          <a:p>
            <a:pPr algn="r"/>
            <a:r>
              <a:rPr lang="en-US" b="1" dirty="0"/>
              <a:t>Psalms 95:6-7</a:t>
            </a:r>
          </a:p>
        </p:txBody>
      </p:sp>
    </p:spTree>
    <p:extLst>
      <p:ext uri="{BB962C8B-B14F-4D97-AF65-F5344CB8AC3E}">
        <p14:creationId xmlns:p14="http://schemas.microsoft.com/office/powerpoint/2010/main" val="3612597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7"/>
            <a:ext cx="792838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endParaRPr lang="en-US" sz="2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Make me know Your ways, O Lord; Teach me Your paths. Lead me in Your truth and teach me, For You are the God of my salvation; For you I wait all the day.</a:t>
            </a:r>
          </a:p>
          <a:p>
            <a:pPr algn="r"/>
            <a:endParaRPr lang="en-US" sz="16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endParaRPr lang="en-US" sz="16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Psalm 25:4-5</a:t>
            </a:r>
          </a:p>
        </p:txBody>
      </p:sp>
    </p:spTree>
    <p:extLst>
      <p:ext uri="{BB962C8B-B14F-4D97-AF65-F5344CB8AC3E}">
        <p14:creationId xmlns:p14="http://schemas.microsoft.com/office/powerpoint/2010/main" val="136308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7"/>
            <a:ext cx="79283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7200" dirty="0">
                <a:latin typeface="Arial Hebrew Scholar" pitchFamily="2" charset="-79"/>
                <a:cs typeface="Arial Hebrew Scholar" pitchFamily="2" charset="-79"/>
              </a:rPr>
              <a:t>The Lord is my shepherd,</a:t>
            </a:r>
          </a:p>
          <a:p>
            <a:pPr algn="ctr"/>
            <a:r>
              <a:rPr lang="en-US" sz="7200" dirty="0">
                <a:latin typeface="Arial Hebrew Scholar" pitchFamily="2" charset="-79"/>
                <a:cs typeface="Arial Hebrew Scholar" pitchFamily="2" charset="-79"/>
              </a:rPr>
              <a:t>I shall not want.</a:t>
            </a:r>
          </a:p>
          <a:p>
            <a:pPr algn="r"/>
            <a:endParaRPr lang="en-US" sz="4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Psalm 23:1</a:t>
            </a:r>
          </a:p>
        </p:txBody>
      </p:sp>
    </p:spTree>
    <p:extLst>
      <p:ext uri="{BB962C8B-B14F-4D97-AF65-F5344CB8AC3E}">
        <p14:creationId xmlns:p14="http://schemas.microsoft.com/office/powerpoint/2010/main" val="138413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dog herding sheep&#10;&#10;Description automatically generated with low confidence">
            <a:extLst>
              <a:ext uri="{FF2B5EF4-FFF2-40B4-BE49-F238E27FC236}">
                <a16:creationId xmlns:a16="http://schemas.microsoft.com/office/drawing/2014/main" id="{AE89E5AC-75AB-1545-B3F5-D1C5D507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9" r="9501"/>
          <a:stretch/>
        </p:blipFill>
        <p:spPr>
          <a:xfrm>
            <a:off x="2619448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2538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able&#10;&#10;Description automatically generated">
            <a:extLst>
              <a:ext uri="{FF2B5EF4-FFF2-40B4-BE49-F238E27FC236}">
                <a16:creationId xmlns:a16="http://schemas.microsoft.com/office/drawing/2014/main" id="{1407CE49-BE69-D94A-9CCC-2C84EEFE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14" y="645460"/>
            <a:ext cx="8499030" cy="5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6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991139" y="230303"/>
            <a:ext cx="817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627244" y="836275"/>
            <a:ext cx="793142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Bible – God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Psalms By the Day – Alec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Motyer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How to Read the Psalms – Tramper Longman III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Studying the Psalms – Gene Taylor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Psalms – Derek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Kidner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Studies in the Psalms – Essays from Florida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All the Prayers of the Bible – Herbert Lockyer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Give Us a King – Bob and Sandra Waldron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Be Worshipful – Warren E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Wiersbe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Encountering Psalms – C. Hassell Bullock</a:t>
            </a:r>
          </a:p>
        </p:txBody>
      </p:sp>
    </p:spTree>
    <p:extLst>
      <p:ext uri="{BB962C8B-B14F-4D97-AF65-F5344CB8AC3E}">
        <p14:creationId xmlns:p14="http://schemas.microsoft.com/office/powerpoint/2010/main" val="2266068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6"/>
            <a:ext cx="79283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Unless * the LORD builds the house, they labor in vain</a:t>
            </a: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who build it;</a:t>
            </a: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Unless * the LORD guards the city, the watchman keeps awake in vain</a:t>
            </a:r>
          </a:p>
          <a:p>
            <a:pPr algn="r"/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4000" dirty="0">
                <a:latin typeface="Arial Hebrew Scholar" pitchFamily="2" charset="-79"/>
                <a:cs typeface="Arial Hebrew Scholar" pitchFamily="2" charset="-79"/>
              </a:rPr>
              <a:t>Psalm 127:1</a:t>
            </a:r>
          </a:p>
        </p:txBody>
      </p:sp>
    </p:spTree>
    <p:extLst>
      <p:ext uri="{BB962C8B-B14F-4D97-AF65-F5344CB8AC3E}">
        <p14:creationId xmlns:p14="http://schemas.microsoft.com/office/powerpoint/2010/main" val="1518178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3074126" y="714103"/>
            <a:ext cx="5280292" cy="5111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Titles / Superscriptions</a:t>
            </a:r>
          </a:p>
          <a:p>
            <a:endParaRPr lang="en-US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Author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Historical Occasion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Melody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Type/Genre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Instruments</a:t>
            </a:r>
          </a:p>
        </p:txBody>
      </p:sp>
    </p:spTree>
    <p:extLst>
      <p:ext uri="{BB962C8B-B14F-4D97-AF65-F5344CB8AC3E}">
        <p14:creationId xmlns:p14="http://schemas.microsoft.com/office/powerpoint/2010/main" val="401604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165839" y="922825"/>
            <a:ext cx="7904285" cy="494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/>
              <a:t>“Some psalms you </a:t>
            </a:r>
            <a:r>
              <a:rPr lang="en-US" sz="5400" i="1" dirty="0"/>
              <a:t>see,</a:t>
            </a:r>
            <a:endParaRPr lang="en-US" sz="5400" dirty="0"/>
          </a:p>
          <a:p>
            <a:pPr algn="ctr">
              <a:lnSpc>
                <a:spcPct val="150000"/>
              </a:lnSpc>
            </a:pPr>
            <a:r>
              <a:rPr lang="en-US" sz="5400" dirty="0"/>
              <a:t>Some psalms you </a:t>
            </a:r>
            <a:r>
              <a:rPr lang="en-US" sz="5400" i="1" dirty="0"/>
              <a:t>feel,</a:t>
            </a:r>
            <a:endParaRPr lang="en-US" sz="5400" dirty="0"/>
          </a:p>
          <a:p>
            <a:pPr algn="ctr">
              <a:lnSpc>
                <a:spcPct val="150000"/>
              </a:lnSpc>
            </a:pPr>
            <a:r>
              <a:rPr lang="en-US" sz="5400" dirty="0"/>
              <a:t>Some psalms you </a:t>
            </a:r>
            <a:r>
              <a:rPr lang="en-US" sz="5400" i="1" dirty="0"/>
              <a:t>hear</a:t>
            </a:r>
            <a:r>
              <a:rPr lang="en-US" sz="5400" dirty="0"/>
              <a:t>”</a:t>
            </a:r>
          </a:p>
          <a:p>
            <a:pPr algn="r">
              <a:lnSpc>
                <a:spcPct val="150000"/>
              </a:lnSpc>
            </a:pPr>
            <a:r>
              <a:rPr lang="en-US" sz="5400" dirty="0"/>
              <a:t>   </a:t>
            </a:r>
            <a:r>
              <a:rPr lang="en-US" sz="3200" dirty="0" err="1"/>
              <a:t>Wiersbe</a:t>
            </a:r>
            <a:r>
              <a:rPr lang="en-US" sz="54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52611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42747" y="1048211"/>
            <a:ext cx="8317523" cy="414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Psalm </a:t>
            </a:r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2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4 </a:t>
            </a:r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Voices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Conspiracy</a:t>
            </a:r>
            <a:r>
              <a:rPr lang="en-US" sz="3200" dirty="0"/>
              <a:t> – </a:t>
            </a:r>
            <a:r>
              <a:rPr lang="en-US" sz="2800" dirty="0"/>
              <a:t>the Voice of the Nations </a:t>
            </a:r>
            <a:r>
              <a:rPr lang="en-US" sz="2000" dirty="0"/>
              <a:t>(vv.1-3)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Mockery</a:t>
            </a:r>
            <a:r>
              <a:rPr lang="en-US" sz="2800" dirty="0"/>
              <a:t> – the Voice of God the Father </a:t>
            </a:r>
            <a:r>
              <a:rPr lang="en-US" sz="2000" dirty="0"/>
              <a:t>(vv.4-6)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Victory</a:t>
            </a:r>
            <a:r>
              <a:rPr lang="en-US" sz="2800" dirty="0"/>
              <a:t> – the Voice of God the Son </a:t>
            </a:r>
            <a:r>
              <a:rPr lang="en-US" sz="2000" dirty="0"/>
              <a:t>(vv.7-9)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Opportunity </a:t>
            </a:r>
            <a:r>
              <a:rPr lang="en-US" sz="3200" dirty="0"/>
              <a:t>– </a:t>
            </a:r>
            <a:r>
              <a:rPr lang="en-US" sz="2800" dirty="0"/>
              <a:t>the Voice of the Holy Spirit </a:t>
            </a:r>
            <a:r>
              <a:rPr lang="en-US" sz="2000" dirty="0"/>
              <a:t>(vv.10-12)</a:t>
            </a:r>
          </a:p>
        </p:txBody>
      </p:sp>
    </p:spTree>
    <p:extLst>
      <p:ext uri="{BB962C8B-B14F-4D97-AF65-F5344CB8AC3E}">
        <p14:creationId xmlns:p14="http://schemas.microsoft.com/office/powerpoint/2010/main" val="3095319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6370" y="608596"/>
            <a:ext cx="8317523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Messianic Psalms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5</a:t>
            </a:r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 Types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Typical Messianic (34:20; 69:4,9)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Typical Prophetic (22)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Indirectly Messianic (2; 45; 72)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Purely Prophetic (110)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Enthronement (96-99)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7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89A095-9F68-3A4C-B631-C79089013363}"/>
              </a:ext>
            </a:extLst>
          </p:cNvPr>
          <p:cNvSpPr/>
          <p:nvPr/>
        </p:nvSpPr>
        <p:spPr>
          <a:xfrm>
            <a:off x="1869408" y="2105561"/>
            <a:ext cx="8453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What do you know 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about the book of Psalms?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2847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8D83-8406-674C-96F7-56DDF8F29B2A}"/>
              </a:ext>
            </a:extLst>
          </p:cNvPr>
          <p:cNvSpPr txBox="1"/>
          <p:nvPr/>
        </p:nvSpPr>
        <p:spPr>
          <a:xfrm>
            <a:off x="3419626" y="230303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Lament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5CB35-4780-3045-A432-759855D5EA3D}"/>
              </a:ext>
            </a:extLst>
          </p:cNvPr>
          <p:cNvSpPr txBox="1"/>
          <p:nvPr/>
        </p:nvSpPr>
        <p:spPr>
          <a:xfrm>
            <a:off x="2736575" y="1058485"/>
            <a:ext cx="69971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Hebrew Scholar" pitchFamily="2" charset="-79"/>
                <a:cs typeface="Arial Hebrew Scholar" pitchFamily="2" charset="-79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Invocation						(vs 1)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Plea for help						(vs 1,16-19)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Complaints						(vs 1-4,20,21)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Confession						(vs 5-12)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Imprecation						(vs 20-28)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Expression of confidence		(vs 13-15)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Hymn								(vs 30-36)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 algn="ctr"/>
            <a:r>
              <a:rPr lang="en-US" sz="2800" dirty="0"/>
              <a:t>Psalm 69</a:t>
            </a:r>
          </a:p>
          <a:p>
            <a:pPr algn="ctr"/>
            <a:r>
              <a:rPr lang="en-US" sz="2800" dirty="0"/>
              <a:t>Messianic / Imprecatory</a:t>
            </a:r>
          </a:p>
        </p:txBody>
      </p:sp>
    </p:spTree>
    <p:extLst>
      <p:ext uri="{BB962C8B-B14F-4D97-AF65-F5344CB8AC3E}">
        <p14:creationId xmlns:p14="http://schemas.microsoft.com/office/powerpoint/2010/main" val="8459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3419626" y="230303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Lament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1902477" y="1054937"/>
            <a:ext cx="84375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3</a:t>
            </a: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 Types of Complaints</a:t>
            </a:r>
          </a:p>
          <a:p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Psalmist is troubled by his own thoughts and actions</a:t>
            </a:r>
          </a:p>
          <a:p>
            <a:pPr marL="342900" indent="-342900">
              <a:buAutoNum type="arabicPeriod"/>
            </a:pP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He complains about the actions of others against him (enemies)</a:t>
            </a:r>
          </a:p>
          <a:p>
            <a:pPr marL="342900" indent="-342900">
              <a:buAutoNum type="arabicPeriod"/>
            </a:pP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He may be frustrated at God</a:t>
            </a:r>
          </a:p>
          <a:p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Psalms 22, 42, 43</a:t>
            </a:r>
          </a:p>
        </p:txBody>
      </p:sp>
    </p:spTree>
    <p:extLst>
      <p:ext uri="{BB962C8B-B14F-4D97-AF65-F5344CB8AC3E}">
        <p14:creationId xmlns:p14="http://schemas.microsoft.com/office/powerpoint/2010/main" val="34478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3140330" y="443928"/>
            <a:ext cx="64142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Arial Hebrew Scholar" pitchFamily="2" charset="-79"/>
                <a:cs typeface="Arial Hebrew Scholar" pitchFamily="2" charset="-79"/>
              </a:rPr>
              <a:t>10</a:t>
            </a:r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 Different Words</a:t>
            </a:r>
          </a:p>
          <a:p>
            <a:pPr algn="ctr"/>
            <a:r>
              <a:rPr lang="en-US" sz="2800" b="1" dirty="0">
                <a:latin typeface="Arial Hebrew Scholar" pitchFamily="2" charset="-79"/>
                <a:cs typeface="Arial Hebrew Scholar" pitchFamily="2" charset="-79"/>
              </a:rPr>
              <a:t>for the Scriptures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3214099" y="2101299"/>
            <a:ext cx="2693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Law</a:t>
            </a:r>
          </a:p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Testimonies</a:t>
            </a:r>
          </a:p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His ways</a:t>
            </a:r>
          </a:p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Precepts</a:t>
            </a:r>
          </a:p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Statues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848EE-CE16-124C-8671-3316537CD36D}"/>
              </a:ext>
            </a:extLst>
          </p:cNvPr>
          <p:cNvSpPr txBox="1"/>
          <p:nvPr/>
        </p:nvSpPr>
        <p:spPr>
          <a:xfrm>
            <a:off x="6767168" y="2090173"/>
            <a:ext cx="3150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Commandments</a:t>
            </a:r>
          </a:p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Judgements</a:t>
            </a:r>
          </a:p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Ordinances</a:t>
            </a:r>
          </a:p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Your word</a:t>
            </a:r>
          </a:p>
          <a:p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Promise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0E087-67C2-BF49-B426-163245AB1AD0}"/>
              </a:ext>
            </a:extLst>
          </p:cNvPr>
          <p:cNvSpPr txBox="1"/>
          <p:nvPr/>
        </p:nvSpPr>
        <p:spPr>
          <a:xfrm>
            <a:off x="3234159" y="4796251"/>
            <a:ext cx="5723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Each name indicates what the Word is</a:t>
            </a:r>
          </a:p>
          <a:p>
            <a:pPr algn="ctr"/>
            <a:r>
              <a:rPr lang="en-US" sz="2800" dirty="0"/>
              <a:t>and how we should respond to it.</a:t>
            </a:r>
          </a:p>
        </p:txBody>
      </p:sp>
    </p:spTree>
    <p:extLst>
      <p:ext uri="{BB962C8B-B14F-4D97-AF65-F5344CB8AC3E}">
        <p14:creationId xmlns:p14="http://schemas.microsoft.com/office/powerpoint/2010/main" val="1440274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897673" y="432606"/>
            <a:ext cx="8396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Hebrew Scholar" pitchFamily="2" charset="-79"/>
                <a:cs typeface="Arial Hebrew Scholar" pitchFamily="2" charset="-79"/>
              </a:rPr>
              <a:t>Psalm 37</a:t>
            </a:r>
          </a:p>
          <a:p>
            <a:pPr algn="ctr"/>
            <a:r>
              <a:rPr lang="en-US" sz="2800" b="1" dirty="0">
                <a:latin typeface="Arial Hebrew Scholar" pitchFamily="2" charset="-79"/>
                <a:cs typeface="Arial Hebrew Scholar" pitchFamily="2" charset="-79"/>
              </a:rPr>
              <a:t>Security in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3484687" y="2151653"/>
            <a:ext cx="6101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Trust in the Lord			vs 3</a:t>
            </a:r>
          </a:p>
          <a:p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Dwell in the Land			vs 3</a:t>
            </a:r>
          </a:p>
          <a:p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Delight in the Lord		vs 4</a:t>
            </a:r>
          </a:p>
          <a:p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Commit your way			vs 5</a:t>
            </a:r>
          </a:p>
          <a:p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Rest in the Lord			vs 7</a:t>
            </a:r>
          </a:p>
          <a:p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Cease from anger			vs 8</a:t>
            </a:r>
          </a:p>
          <a:p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Do not fret					vs 8</a:t>
            </a:r>
          </a:p>
        </p:txBody>
      </p:sp>
    </p:spTree>
    <p:extLst>
      <p:ext uri="{BB962C8B-B14F-4D97-AF65-F5344CB8AC3E}">
        <p14:creationId xmlns:p14="http://schemas.microsoft.com/office/powerpoint/2010/main" val="2402435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897673" y="432607"/>
            <a:ext cx="839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Hebrew Scholar" pitchFamily="2" charset="-79"/>
                <a:cs typeface="Arial Hebrew Scholar" pitchFamily="2" charset="-79"/>
              </a:rPr>
              <a:t>Revive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442797" y="1940639"/>
            <a:ext cx="7306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To return to life; to recover life.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To recover new life or vigor; to be reanimated after depression.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To recover from a state of neglect, oblivion, obscurity or depression.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To recomfort; to quicken; to refresh with joy or hope.</a:t>
            </a:r>
          </a:p>
        </p:txBody>
      </p:sp>
    </p:spTree>
    <p:extLst>
      <p:ext uri="{BB962C8B-B14F-4D97-AF65-F5344CB8AC3E}">
        <p14:creationId xmlns:p14="http://schemas.microsoft.com/office/powerpoint/2010/main" val="658012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095501" y="1597738"/>
            <a:ext cx="81988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Longest chapter in God’s word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Combines worship, prayer, praise, admonitions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22 sections each containing 8 verses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Acrostic psalm – each section begins with letter of Hebrew alphabet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It has 8-10 synonyms to describe scripture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Yahweh/Jehovah appears 24 times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Author is unknown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Scripture is mentioned 171 out of 176 verses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F1796-9386-B74B-AB4B-9E7F0AF44E7C}"/>
              </a:ext>
            </a:extLst>
          </p:cNvPr>
          <p:cNvSpPr txBox="1"/>
          <p:nvPr/>
        </p:nvSpPr>
        <p:spPr>
          <a:xfrm>
            <a:off x="1897673" y="432607"/>
            <a:ext cx="839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Hebrew Scholar" pitchFamily="2" charset="-79"/>
                <a:cs typeface="Arial Hebrew Scholar" pitchFamily="2" charset="-79"/>
              </a:rPr>
              <a:t>Psalm 119</a:t>
            </a:r>
          </a:p>
        </p:txBody>
      </p:sp>
    </p:spTree>
    <p:extLst>
      <p:ext uri="{BB962C8B-B14F-4D97-AF65-F5344CB8AC3E}">
        <p14:creationId xmlns:p14="http://schemas.microsoft.com/office/powerpoint/2010/main" val="1138745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3405556" y="2380317"/>
            <a:ext cx="5662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  <a:tabLst>
                <a:tab pos="4572000" algn="r"/>
              </a:tabLst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Heart	15 times</a:t>
            </a:r>
          </a:p>
          <a:p>
            <a:pPr marL="514350" indent="-514350">
              <a:buFont typeface="Arial" panose="020B0604020202020204" pitchFamily="34" charset="0"/>
              <a:buChar char="•"/>
              <a:tabLst>
                <a:tab pos="4572000" algn="r"/>
              </a:tabLst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Delight	9 times</a:t>
            </a:r>
          </a:p>
          <a:p>
            <a:pPr marL="514350" indent="-514350">
              <a:buFont typeface="Arial" panose="020B0604020202020204" pitchFamily="34" charset="0"/>
              <a:buChar char="•"/>
              <a:tabLst>
                <a:tab pos="4572000" algn="r"/>
              </a:tabLst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Walk	4 times</a:t>
            </a:r>
          </a:p>
          <a:p>
            <a:pPr marL="514350" indent="-514350">
              <a:buFont typeface="Arial" panose="020B0604020202020204" pitchFamily="34" charset="0"/>
              <a:buChar char="•"/>
              <a:tabLst>
                <a:tab pos="4572000" algn="r"/>
              </a:tabLst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Revive me	9 times</a:t>
            </a:r>
          </a:p>
          <a:p>
            <a:pPr marL="514350" indent="-514350">
              <a:buFont typeface="Arial" panose="020B0604020202020204" pitchFamily="34" charset="0"/>
              <a:buChar char="•"/>
              <a:tabLst>
                <a:tab pos="4572000" algn="r"/>
              </a:tabLst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I love you	9 times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F1796-9386-B74B-AB4B-9E7F0AF44E7C}"/>
              </a:ext>
            </a:extLst>
          </p:cNvPr>
          <p:cNvSpPr txBox="1"/>
          <p:nvPr/>
        </p:nvSpPr>
        <p:spPr>
          <a:xfrm>
            <a:off x="1897673" y="397436"/>
            <a:ext cx="8396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Hebrew Scholar" pitchFamily="2" charset="-79"/>
                <a:cs typeface="Arial Hebrew Scholar" pitchFamily="2" charset="-79"/>
              </a:rPr>
              <a:t>Psalm 119</a:t>
            </a:r>
          </a:p>
          <a:p>
            <a:pPr algn="ctr"/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Key Words/Phrases</a:t>
            </a:r>
          </a:p>
        </p:txBody>
      </p:sp>
    </p:spTree>
    <p:extLst>
      <p:ext uri="{BB962C8B-B14F-4D97-AF65-F5344CB8AC3E}">
        <p14:creationId xmlns:p14="http://schemas.microsoft.com/office/powerpoint/2010/main" val="4218040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710964" y="1747206"/>
            <a:ext cx="6981090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4572000" algn="r"/>
              </a:tabLst>
            </a:pPr>
            <a:r>
              <a:rPr lang="en-US" sz="6000" dirty="0">
                <a:solidFill>
                  <a:schemeClr val="bg2"/>
                </a:solidFill>
                <a:latin typeface="Arial Hebrew Scholar" pitchFamily="2" charset="-79"/>
                <a:cs typeface="Arial Hebrew Scholar" pitchFamily="2" charset="-79"/>
              </a:rPr>
              <a:t>“Your word I have treasured in my heart, that I may not sin against You”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F1796-9386-B74B-AB4B-9E7F0AF44E7C}"/>
              </a:ext>
            </a:extLst>
          </p:cNvPr>
          <p:cNvSpPr txBox="1"/>
          <p:nvPr/>
        </p:nvSpPr>
        <p:spPr>
          <a:xfrm>
            <a:off x="1897673" y="397437"/>
            <a:ext cx="839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Hebrew Scholar" pitchFamily="2" charset="-79"/>
                <a:cs typeface="Arial Hebrew Scholar" pitchFamily="2" charset="-79"/>
              </a:rPr>
              <a:t>Psalm 119:11</a:t>
            </a:r>
          </a:p>
        </p:txBody>
      </p:sp>
    </p:spTree>
    <p:extLst>
      <p:ext uri="{BB962C8B-B14F-4D97-AF65-F5344CB8AC3E}">
        <p14:creationId xmlns:p14="http://schemas.microsoft.com/office/powerpoint/2010/main" val="1004465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6F1796-9386-B74B-AB4B-9E7F0AF44E7C}"/>
              </a:ext>
            </a:extLst>
          </p:cNvPr>
          <p:cNvSpPr txBox="1"/>
          <p:nvPr/>
        </p:nvSpPr>
        <p:spPr>
          <a:xfrm>
            <a:off x="1732284" y="5523116"/>
            <a:ext cx="770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Psalm 19:14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AA104-5209-2744-B7F3-E61EB3D4C93A}"/>
              </a:ext>
            </a:extLst>
          </p:cNvPr>
          <p:cNvSpPr txBox="1"/>
          <p:nvPr/>
        </p:nvSpPr>
        <p:spPr>
          <a:xfrm>
            <a:off x="2024449" y="1013255"/>
            <a:ext cx="80936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Let the words of my mouth and the meditation of my heart be acceptable in Your sight, O Lord, my rock and my Redeemer</a:t>
            </a:r>
          </a:p>
        </p:txBody>
      </p:sp>
    </p:spTree>
    <p:extLst>
      <p:ext uri="{BB962C8B-B14F-4D97-AF65-F5344CB8AC3E}">
        <p14:creationId xmlns:p14="http://schemas.microsoft.com/office/powerpoint/2010/main" val="855780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D6C00A-E10C-A24C-8020-62E3B47C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461" y="670948"/>
            <a:ext cx="4137079" cy="55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7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2220686" y="583475"/>
            <a:ext cx="80728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Purpose of our study in the Psalter</a:t>
            </a:r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It’s in God’s word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II Tim 2:15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II Pet 3:18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To know Him, to please Him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How the Psalter relates to the O.T. and N.T.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Enhance and deepen our prayers and singing</a:t>
            </a:r>
          </a:p>
        </p:txBody>
      </p:sp>
    </p:spTree>
    <p:extLst>
      <p:ext uri="{BB962C8B-B14F-4D97-AF65-F5344CB8AC3E}">
        <p14:creationId xmlns:p14="http://schemas.microsoft.com/office/powerpoint/2010/main" val="3037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095501" y="2274839"/>
            <a:ext cx="8198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In Creation vs 1-6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In Scripture vs 7-11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In our Hearts vs 12-14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F1796-9386-B74B-AB4B-9E7F0AF44E7C}"/>
              </a:ext>
            </a:extLst>
          </p:cNvPr>
          <p:cNvSpPr txBox="1"/>
          <p:nvPr/>
        </p:nvSpPr>
        <p:spPr>
          <a:xfrm>
            <a:off x="1855910" y="555698"/>
            <a:ext cx="8678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How God reveals Himself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Psalm 19</a:t>
            </a:r>
          </a:p>
        </p:txBody>
      </p:sp>
    </p:spTree>
    <p:extLst>
      <p:ext uri="{BB962C8B-B14F-4D97-AF65-F5344CB8AC3E}">
        <p14:creationId xmlns:p14="http://schemas.microsoft.com/office/powerpoint/2010/main" val="34379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6F1796-9386-B74B-AB4B-9E7F0AF44E7C}"/>
              </a:ext>
            </a:extLst>
          </p:cNvPr>
          <p:cNvSpPr txBox="1"/>
          <p:nvPr/>
        </p:nvSpPr>
        <p:spPr>
          <a:xfrm>
            <a:off x="1855910" y="555699"/>
            <a:ext cx="8678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Characteristics/Values/Uses</a:t>
            </a:r>
          </a:p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Psalm 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F1AF-2264-B744-AE27-E378841C9EFF}"/>
              </a:ext>
            </a:extLst>
          </p:cNvPr>
          <p:cNvSpPr txBox="1"/>
          <p:nvPr/>
        </p:nvSpPr>
        <p:spPr>
          <a:xfrm>
            <a:off x="2193106" y="1743209"/>
            <a:ext cx="83408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3883025" algn="ctr"/>
                <a:tab pos="6446838" algn="ctr"/>
              </a:tabLst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Law	Perfect	Restores</a:t>
            </a:r>
          </a:p>
          <a:p>
            <a:pPr>
              <a:lnSpc>
                <a:spcPct val="150000"/>
              </a:lnSpc>
              <a:tabLst>
                <a:tab pos="3883025" algn="ctr"/>
                <a:tab pos="6446838" algn="ctr"/>
              </a:tabLst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Testimony	Sure	Making</a:t>
            </a:r>
          </a:p>
          <a:p>
            <a:pPr>
              <a:lnSpc>
                <a:spcPct val="150000"/>
              </a:lnSpc>
              <a:tabLst>
                <a:tab pos="3883025" algn="ctr"/>
                <a:tab pos="6446838" algn="ctr"/>
              </a:tabLst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Precepts	Right	Rejoicing</a:t>
            </a:r>
          </a:p>
          <a:p>
            <a:pPr>
              <a:lnSpc>
                <a:spcPct val="150000"/>
              </a:lnSpc>
              <a:tabLst>
                <a:tab pos="3883025" algn="ctr"/>
                <a:tab pos="6446838" algn="ctr"/>
              </a:tabLst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Commandment	Pure	Enlightening</a:t>
            </a:r>
          </a:p>
          <a:p>
            <a:pPr>
              <a:lnSpc>
                <a:spcPct val="150000"/>
              </a:lnSpc>
              <a:tabLst>
                <a:tab pos="3883025" algn="ctr"/>
                <a:tab pos="6446838" algn="ctr"/>
              </a:tabLst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Reverence	Clean	Enduring</a:t>
            </a:r>
          </a:p>
          <a:p>
            <a:pPr>
              <a:lnSpc>
                <a:spcPct val="150000"/>
              </a:lnSpc>
              <a:tabLst>
                <a:tab pos="3883025" algn="ctr"/>
                <a:tab pos="6446838" algn="ctr"/>
              </a:tabLst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Judgements	True	Righteous</a:t>
            </a:r>
          </a:p>
        </p:txBody>
      </p:sp>
    </p:spTree>
    <p:extLst>
      <p:ext uri="{BB962C8B-B14F-4D97-AF65-F5344CB8AC3E}">
        <p14:creationId xmlns:p14="http://schemas.microsoft.com/office/powerpoint/2010/main" val="5126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439882" y="2234272"/>
            <a:ext cx="75100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in Worship 	(vs 1-5)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in Creation 	(vs 6-9)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in History 		(vs 10-17)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in Life 				(vs 18-22)</a:t>
            </a:r>
          </a:p>
          <a:p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-</a:t>
            </a:r>
            <a:r>
              <a:rPr lang="en-US" sz="2800" dirty="0" err="1">
                <a:latin typeface="Arial Hebrew Scholar" pitchFamily="2" charset="-79"/>
                <a:cs typeface="Arial Hebrew Scholar" pitchFamily="2" charset="-79"/>
              </a:rPr>
              <a:t>Wiersbe</a:t>
            </a: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F1796-9386-B74B-AB4B-9E7F0AF44E7C}"/>
              </a:ext>
            </a:extLst>
          </p:cNvPr>
          <p:cNvSpPr txBox="1"/>
          <p:nvPr/>
        </p:nvSpPr>
        <p:spPr>
          <a:xfrm>
            <a:off x="1855909" y="432131"/>
            <a:ext cx="8678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rial Hebrew Scholar" pitchFamily="2" charset="-79"/>
                <a:cs typeface="Arial Hebrew Scholar" pitchFamily="2" charset="-79"/>
              </a:rPr>
              <a:t>God’s Word…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Psalm 33</a:t>
            </a:r>
          </a:p>
        </p:txBody>
      </p:sp>
    </p:spTree>
    <p:extLst>
      <p:ext uri="{BB962C8B-B14F-4D97-AF65-F5344CB8AC3E}">
        <p14:creationId xmlns:p14="http://schemas.microsoft.com/office/powerpoint/2010/main" val="20237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335090" y="2701385"/>
            <a:ext cx="8198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Our soul waits for the Lord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Our heart rejoices in Him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We trust in His holy name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We have hope in 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F1796-9386-B74B-AB4B-9E7F0AF44E7C}"/>
              </a:ext>
            </a:extLst>
          </p:cNvPr>
          <p:cNvSpPr txBox="1"/>
          <p:nvPr/>
        </p:nvSpPr>
        <p:spPr>
          <a:xfrm>
            <a:off x="1855910" y="555698"/>
            <a:ext cx="86780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Ways the Lord is our help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and our shield</a:t>
            </a:r>
          </a:p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Psalm 33</a:t>
            </a:r>
          </a:p>
        </p:txBody>
      </p:sp>
    </p:spTree>
    <p:extLst>
      <p:ext uri="{BB962C8B-B14F-4D97-AF65-F5344CB8AC3E}">
        <p14:creationId xmlns:p14="http://schemas.microsoft.com/office/powerpoint/2010/main" val="33456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329070" y="859065"/>
            <a:ext cx="77724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Hebrew Scholar" pitchFamily="2" charset="-79"/>
                <a:cs typeface="Arial Hebrew Scholar" pitchFamily="2" charset="-79"/>
              </a:rPr>
              <a:t>Create in me a clean heart O God and renew a steadfast spirit within me.</a:t>
            </a:r>
          </a:p>
          <a:p>
            <a:endParaRPr lang="en-US" sz="4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Ps 51:10</a:t>
            </a:r>
          </a:p>
        </p:txBody>
      </p:sp>
    </p:spTree>
    <p:extLst>
      <p:ext uri="{BB962C8B-B14F-4D97-AF65-F5344CB8AC3E}">
        <p14:creationId xmlns:p14="http://schemas.microsoft.com/office/powerpoint/2010/main" val="2291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2220686" y="583476"/>
            <a:ext cx="807284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Class Goals/Outcomes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What is a Psalm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Types of Psalms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Characteristics of Psalter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Authors, Dates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Arrangement – Division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Insights to David (a man after Gods own heart)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Share favorite Psalms/Verses – (tell why)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Study – Apply – Teach (Ezra 7:10)</a:t>
            </a:r>
          </a:p>
        </p:txBody>
      </p:sp>
    </p:spTree>
    <p:extLst>
      <p:ext uri="{BB962C8B-B14F-4D97-AF65-F5344CB8AC3E}">
        <p14:creationId xmlns:p14="http://schemas.microsoft.com/office/powerpoint/2010/main" val="5616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Verse 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501 - Psalm 51 - 4.3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329070" y="859065"/>
            <a:ext cx="77724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Hebrew Scholar" pitchFamily="2" charset="-79"/>
                <a:cs typeface="Arial Hebrew Scholar" pitchFamily="2" charset="-79"/>
              </a:rPr>
              <a:t>Repentance/Penitent</a:t>
            </a:r>
          </a:p>
          <a:p>
            <a:pPr algn="ctr"/>
            <a:r>
              <a:rPr lang="en-US" sz="6000" dirty="0">
                <a:latin typeface="Arial Hebrew Scholar" pitchFamily="2" charset="-79"/>
                <a:cs typeface="Arial Hebrew Scholar" pitchFamily="2" charset="-79"/>
              </a:rPr>
              <a:t>Psalms</a:t>
            </a:r>
          </a:p>
          <a:p>
            <a:pPr algn="ctr"/>
            <a:endParaRPr lang="en-US" sz="6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6, 32, 38, 51, 102, 130, 143</a:t>
            </a:r>
          </a:p>
          <a:p>
            <a:endParaRPr lang="en-US" sz="4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19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329070" y="859066"/>
            <a:ext cx="77724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Hebrew Scholar" pitchFamily="2" charset="-79"/>
                <a:cs typeface="Arial Hebrew Scholar" pitchFamily="2" charset="-79"/>
              </a:rPr>
              <a:t>Pining?</a:t>
            </a:r>
          </a:p>
          <a:p>
            <a:pPr algn="ctr"/>
            <a:endParaRPr lang="en-US" sz="4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Suffering with or longing for someone or something; failing gradually in health from grief, regret or longing</a:t>
            </a:r>
          </a:p>
          <a:p>
            <a:pPr algn="ctr"/>
            <a:endParaRPr lang="en-US" sz="40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25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455C1-11A8-D548-B285-21EE91F95C5B}"/>
              </a:ext>
            </a:extLst>
          </p:cNvPr>
          <p:cNvSpPr txBox="1"/>
          <p:nvPr/>
        </p:nvSpPr>
        <p:spPr>
          <a:xfrm>
            <a:off x="3458226" y="2333897"/>
            <a:ext cx="5570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What is a Psalm?</a:t>
            </a:r>
          </a:p>
        </p:txBody>
      </p:sp>
    </p:spTree>
    <p:extLst>
      <p:ext uri="{BB962C8B-B14F-4D97-AF65-F5344CB8AC3E}">
        <p14:creationId xmlns:p14="http://schemas.microsoft.com/office/powerpoint/2010/main" val="25232638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209800" y="489735"/>
            <a:ext cx="77724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Hebrew Scholar" pitchFamily="2" charset="-79"/>
                <a:cs typeface="Arial Hebrew Scholar" pitchFamily="2" charset="-79"/>
              </a:rPr>
              <a:t>Psalm 6</a:t>
            </a:r>
          </a:p>
          <a:p>
            <a:pPr algn="ctr"/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How is David suffering?</a:t>
            </a:r>
          </a:p>
          <a:p>
            <a:pPr>
              <a:tabLst>
                <a:tab pos="6338888" algn="l"/>
              </a:tabLst>
            </a:pP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742950" indent="-742950">
              <a:buFont typeface="+mj-lt"/>
              <a:buAutoNum type="alphaLcParenR"/>
              <a:tabLst>
                <a:tab pos="6565900" algn="l"/>
              </a:tabLst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pining away	v2</a:t>
            </a:r>
          </a:p>
          <a:p>
            <a:pPr marL="742950" indent="-742950">
              <a:buFont typeface="+mj-lt"/>
              <a:buAutoNum type="alphaLcParenR"/>
              <a:tabLst>
                <a:tab pos="6565900" algn="l"/>
              </a:tabLst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bones dismayed	v2</a:t>
            </a:r>
          </a:p>
          <a:p>
            <a:pPr marL="742950" indent="-742950">
              <a:buFont typeface="+mj-lt"/>
              <a:buAutoNum type="alphaLcParenR"/>
              <a:tabLst>
                <a:tab pos="6565900" algn="l"/>
              </a:tabLst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soul is greatly dismayed	v3</a:t>
            </a:r>
          </a:p>
          <a:p>
            <a:pPr marL="742950" indent="-742950">
              <a:buFont typeface="+mj-lt"/>
              <a:buAutoNum type="alphaLcParenR"/>
              <a:tabLst>
                <a:tab pos="6565900" algn="l"/>
              </a:tabLst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weary with sighing	v6</a:t>
            </a:r>
          </a:p>
          <a:p>
            <a:pPr marL="742950" indent="-742950">
              <a:buFont typeface="+mj-lt"/>
              <a:buAutoNum type="alphaLcParenR"/>
              <a:tabLst>
                <a:tab pos="6565900" algn="l"/>
              </a:tabLst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every night crying	v6</a:t>
            </a:r>
          </a:p>
          <a:p>
            <a:pPr marL="742950" indent="-742950">
              <a:buFont typeface="+mj-lt"/>
              <a:buAutoNum type="alphaLcParenR"/>
              <a:tabLst>
                <a:tab pos="6565900" algn="l"/>
              </a:tabLst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eye wasted away with grief	v7</a:t>
            </a:r>
          </a:p>
          <a:p>
            <a:pPr algn="ctr"/>
            <a:endParaRPr lang="en-US" sz="40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09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209800" y="489735"/>
            <a:ext cx="777240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 Hebrew Scholar" pitchFamily="2" charset="-79"/>
                <a:cs typeface="Arial Hebrew Scholar" pitchFamily="2" charset="-79"/>
              </a:rPr>
              <a:t>Question:</a:t>
            </a:r>
          </a:p>
          <a:p>
            <a:pPr algn="ctr"/>
            <a:endParaRPr lang="en-US" sz="48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6000" dirty="0">
                <a:latin typeface="Arial Hebrew Scholar" pitchFamily="2" charset="-79"/>
                <a:cs typeface="Arial Hebrew Scholar" pitchFamily="2" charset="-79"/>
              </a:rPr>
              <a:t>How does sin/sinning negatively affect a believer?</a:t>
            </a:r>
          </a:p>
          <a:p>
            <a:pPr algn="ctr"/>
            <a:endParaRPr lang="en-US" sz="40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29502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1970315" y="489734"/>
            <a:ext cx="82840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sz="6600" dirty="0">
                <a:latin typeface="Arial Hebrew Scholar" pitchFamily="2" charset="-79"/>
                <a:cs typeface="Arial Hebrew Scholar" pitchFamily="2" charset="-79"/>
              </a:rPr>
              <a:t>Psalm 32</a:t>
            </a:r>
          </a:p>
          <a:p>
            <a:pPr algn="ctr">
              <a:tabLst>
                <a:tab pos="3657600" algn="l"/>
              </a:tabLst>
            </a:pPr>
            <a:endParaRPr lang="en-US" sz="36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  <a:tabLst>
                <a:tab pos="7705725" algn="r"/>
              </a:tabLst>
            </a:pPr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Sin and Silence	1-3</a:t>
            </a:r>
          </a:p>
          <a:p>
            <a:pPr>
              <a:lnSpc>
                <a:spcPct val="150000"/>
              </a:lnSpc>
              <a:tabLst>
                <a:tab pos="7705725" algn="r"/>
              </a:tabLst>
            </a:pPr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Contrition and Confession	4-6</a:t>
            </a:r>
          </a:p>
          <a:p>
            <a:pPr>
              <a:lnSpc>
                <a:spcPct val="150000"/>
              </a:lnSpc>
              <a:tabLst>
                <a:tab pos="7705725" algn="r"/>
              </a:tabLst>
            </a:pPr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Pardon and Peace	7-11</a:t>
            </a:r>
          </a:p>
          <a:p>
            <a:pPr algn="ctr">
              <a:tabLst>
                <a:tab pos="3657600" algn="l"/>
              </a:tabLst>
            </a:pPr>
            <a:endParaRPr lang="en-US" sz="4000" dirty="0">
              <a:latin typeface="Arial Hebrew Scholar" pitchFamily="2" charset="-79"/>
              <a:cs typeface="Arial Hebrew Scholar" pitchFamily="2" charset="-79"/>
            </a:endParaRPr>
          </a:p>
          <a:p>
            <a:pPr algn="r">
              <a:tabLst>
                <a:tab pos="3657600" algn="l"/>
              </a:tabLst>
            </a:pP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06114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155371" y="489734"/>
            <a:ext cx="80989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sz="6600" dirty="0">
                <a:latin typeface="Arial Hebrew Scholar" pitchFamily="2" charset="-79"/>
                <a:cs typeface="Arial Hebrew Scholar" pitchFamily="2" charset="-79"/>
              </a:rPr>
              <a:t>Psalm 51</a:t>
            </a:r>
          </a:p>
          <a:p>
            <a:pPr algn="ctr">
              <a:tabLst>
                <a:tab pos="3657600" algn="l"/>
              </a:tabLst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Prayer of a Broken Heart</a:t>
            </a:r>
          </a:p>
          <a:p>
            <a:pPr algn="ctr">
              <a:tabLst>
                <a:tab pos="3657600" algn="l"/>
              </a:tabLst>
            </a:pPr>
            <a:endParaRPr lang="en-US" sz="36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  <a:tabLst>
                <a:tab pos="7705725" algn="r"/>
              </a:tabLst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Prayer of Forgiveness	1-9</a:t>
            </a:r>
          </a:p>
          <a:p>
            <a:pPr>
              <a:lnSpc>
                <a:spcPct val="150000"/>
              </a:lnSpc>
              <a:tabLst>
                <a:tab pos="7705725" algn="r"/>
              </a:tabLst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Prayer for Renewal	10-12</a:t>
            </a:r>
          </a:p>
          <a:p>
            <a:pPr>
              <a:lnSpc>
                <a:spcPct val="150000"/>
              </a:lnSpc>
              <a:tabLst>
                <a:tab pos="7705725" algn="r"/>
              </a:tabLst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Prayer and Offering for Service	13-17</a:t>
            </a:r>
          </a:p>
          <a:p>
            <a:pPr algn="r">
              <a:tabLst>
                <a:tab pos="3657600" algn="l"/>
              </a:tabLst>
            </a:pP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787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8D83-8406-674C-96F7-56DDF8F29B2A}"/>
              </a:ext>
            </a:extLst>
          </p:cNvPr>
          <p:cNvSpPr txBox="1"/>
          <p:nvPr/>
        </p:nvSpPr>
        <p:spPr>
          <a:xfrm>
            <a:off x="3429565" y="339633"/>
            <a:ext cx="5596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Types of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5CB35-4780-3045-A432-759855D5EA3D}"/>
              </a:ext>
            </a:extLst>
          </p:cNvPr>
          <p:cNvSpPr txBox="1"/>
          <p:nvPr/>
        </p:nvSpPr>
        <p:spPr>
          <a:xfrm>
            <a:off x="2259010" y="1065409"/>
            <a:ext cx="6062397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Hebrew Scholar" pitchFamily="2" charset="-79"/>
                <a:cs typeface="Arial Hebrew Scholar" pitchFamily="2" charset="-79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Praise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Guidance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Messianic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Instructional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Nature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Repentance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Kingship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Imprecatory</a:t>
            </a:r>
          </a:p>
        </p:txBody>
      </p:sp>
    </p:spTree>
    <p:extLst>
      <p:ext uri="{BB962C8B-B14F-4D97-AF65-F5344CB8AC3E}">
        <p14:creationId xmlns:p14="http://schemas.microsoft.com/office/powerpoint/2010/main" val="313187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80591" y="753350"/>
            <a:ext cx="827886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Hebrew Scholar" pitchFamily="2" charset="-79"/>
                <a:cs typeface="Arial Hebrew Scholar" pitchFamily="2" charset="-79"/>
              </a:rPr>
              <a:t>I will give thanks to You, for I am fearfully and wonderfully made; Wonderful are Your works, and my soul knows it very well</a:t>
            </a:r>
          </a:p>
          <a:p>
            <a:pPr algn="ctr"/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Psalms 139:14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9747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7B223-39B1-744D-A3B1-91CDA03673E2}"/>
              </a:ext>
            </a:extLst>
          </p:cNvPr>
          <p:cNvSpPr txBox="1"/>
          <p:nvPr/>
        </p:nvSpPr>
        <p:spPr>
          <a:xfrm>
            <a:off x="2185853" y="1550125"/>
            <a:ext cx="74458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“to appreciate the Psalms, one must enter into and share the spirit of the Psalmist”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dirty="0">
                <a:latin typeface="Arial Hebrew Scholar" pitchFamily="2" charset="-79"/>
                <a:cs typeface="Arial Hebrew Scholar" pitchFamily="2" charset="-79"/>
              </a:rPr>
              <a:t>--Homer Hailey</a:t>
            </a:r>
          </a:p>
        </p:txBody>
      </p:sp>
    </p:spTree>
    <p:extLst>
      <p:ext uri="{BB962C8B-B14F-4D97-AF65-F5344CB8AC3E}">
        <p14:creationId xmlns:p14="http://schemas.microsoft.com/office/powerpoint/2010/main" val="273493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1850</Words>
  <Application>Microsoft Office PowerPoint</Application>
  <PresentationFormat>Widescreen</PresentationFormat>
  <Paragraphs>334</Paragraphs>
  <Slides>63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Arial Hebrew Scholar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501 - Psalm 51 - Title</vt:lpstr>
      <vt:lpstr>501 - Psalm 51 - 1.1</vt:lpstr>
      <vt:lpstr>501 - Psalm 51 - 1.2</vt:lpstr>
      <vt:lpstr>501 - Psalm 51 - 1.3</vt:lpstr>
      <vt:lpstr>501 - Psalm 51 - 2.1</vt:lpstr>
      <vt:lpstr>501 - Psalm 51 - 2.2</vt:lpstr>
      <vt:lpstr>501 - Psalm 51 - 2.3</vt:lpstr>
      <vt:lpstr>501 - Psalm 51 - 3.1</vt:lpstr>
      <vt:lpstr>501 - Psalm 51 - 3.2</vt:lpstr>
      <vt:lpstr>501 - Psalm 51 - 3.3</vt:lpstr>
      <vt:lpstr>501 - Psalm 51 - 4.1</vt:lpstr>
      <vt:lpstr>501 - Psalm 51 - 4.2</vt:lpstr>
      <vt:lpstr>501 - Psalm 51 - 4.3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Taylor</dc:creator>
  <cp:lastModifiedBy>Derek Phipps</cp:lastModifiedBy>
  <cp:revision>37</cp:revision>
  <cp:lastPrinted>2022-01-05T17:55:40Z</cp:lastPrinted>
  <dcterms:created xsi:type="dcterms:W3CDTF">2021-10-27T17:29:40Z</dcterms:created>
  <dcterms:modified xsi:type="dcterms:W3CDTF">2022-01-13T03:19:43Z</dcterms:modified>
</cp:coreProperties>
</file>