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307" r:id="rId4"/>
    <p:sldId id="328" r:id="rId5"/>
    <p:sldId id="345" r:id="rId6"/>
    <p:sldId id="346" r:id="rId7"/>
    <p:sldId id="347" r:id="rId8"/>
    <p:sldId id="353" r:id="rId9"/>
    <p:sldId id="349" r:id="rId10"/>
    <p:sldId id="350" r:id="rId11"/>
    <p:sldId id="351" r:id="rId12"/>
    <p:sldId id="352" r:id="rId13"/>
    <p:sldId id="354" r:id="rId14"/>
    <p:sldId id="355" r:id="rId15"/>
    <p:sldId id="32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F0B3"/>
    <a:srgbClr val="A43336"/>
    <a:srgbClr val="FF7E79"/>
    <a:srgbClr val="7FC9C8"/>
    <a:srgbClr val="DB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45"/>
    <p:restoredTop sz="91340"/>
  </p:normalViewPr>
  <p:slideViewPr>
    <p:cSldViewPr snapToGrid="0" snapToObjects="1">
      <p:cViewPr varScale="1">
        <p:scale>
          <a:sx n="80" d="100"/>
          <a:sy n="80" d="100"/>
        </p:scale>
        <p:origin x="208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26234-FD06-B745-972A-33B36C42872B}" type="datetimeFigureOut">
              <a:rPr lang="en-US" smtClean="0"/>
              <a:t>1/9/22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7819A-5975-2C42-9428-942A7671B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0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7819A-5975-2C42-9428-942A7671B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718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= the same thing that will happen on the Day of Pentecost, albeit even more powerful an event then!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7819A-5975-2C42-9428-942A7671B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092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easy to confuse Solomon’s </a:t>
            </a:r>
            <a:r>
              <a:rPr lang="en-US" u="sng" dirty="0"/>
              <a:t>wisdom</a:t>
            </a:r>
            <a:r>
              <a:rPr lang="en-US" u="none" dirty="0"/>
              <a:t> with good moral behavior and faithfulness of heart… They’re not the same thing.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7819A-5975-2C42-9428-942A7671B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441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7819A-5975-2C42-9428-942A7671B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57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Emergency political move = very clever maneuvering. Adonijah is feasting within earshot of where David commands the coronation to take place.</a:t>
            </a:r>
          </a:p>
          <a:p>
            <a:endParaRPr lang="en-US" dirty="0"/>
          </a:p>
          <a:p>
            <a:r>
              <a:rPr lang="en-US" dirty="0"/>
              <a:t>Re: “…to establish ‘the house for David’s name’” —&gt; you can tell from the rest of the long chapter that’s what this about.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7819A-5975-2C42-9428-942A7671B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02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7819A-5975-2C42-9428-942A7671B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704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The wisdom re: the decision between the two prostitutes is profound —&gt; shows deep understanding of human nature, shows the value of human life, shows an almost-divine ability to predict human behavior without entirely predestining it.</a:t>
            </a:r>
          </a:p>
          <a:p>
            <a:pPr marL="628650" lvl="1" indent="-171450">
              <a:buFontTx/>
              <a:buChar char="-"/>
            </a:pPr>
            <a:r>
              <a:rPr lang="en-US" i="1" dirty="0"/>
              <a:t>justice </a:t>
            </a:r>
            <a:r>
              <a:rPr lang="en-US" dirty="0"/>
              <a:t>— a concept that every people aspires to, but which YHWH God is particularly attached to (because it is an extension of his own nature). Solomon's ruling here is not just a lesser-of-two-evils kind of thing — it's a matter of life-preserving-good-and-evil.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7819A-5975-2C42-9428-942A7671B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56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7819A-5975-2C42-9428-942A7671B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787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7819A-5975-2C42-9428-942A7671B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930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7819A-5975-2C42-9428-942A7671B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013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7819A-5975-2C42-9428-942A7671B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912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36AE9-B3CC-884E-9894-CA15796F6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F47A0-4379-B443-8040-692D51D05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8DDEE-9C67-EC41-A1E9-645C40714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DD0F-B3E5-D541-980E-9142B56ECB72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768BA-E5A6-AC48-AE81-5DBD180F4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16764-CDCE-9846-BCE2-6928FDD5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70745-FA85-7A40-827A-EEFCC1DB4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2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7B828-47E6-4F46-99B7-6F9E0697B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112824-06BC-1446-82D9-8311C3ED4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60D24-AA27-454D-A06D-F819F262C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DD0F-B3E5-D541-980E-9142B56ECB72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84C09-F7A8-2441-8D63-C7CD42906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BE49C-2B30-744E-978B-9A2CE287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70745-FA85-7A40-827A-EEFCC1DB4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3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8F8B5B-4B8E-0848-9AB7-0284233CB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163E40-E0DE-014D-A327-74761C62B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B03CA-41A6-3A4F-AF99-15767A7F4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DD0F-B3E5-D541-980E-9142B56ECB72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5889F-280A-2542-8EEF-BA3FB131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81958-0355-F64D-A782-ABF6D0B1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70745-FA85-7A40-827A-EEFCC1DB4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2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E8D07-E9DC-E540-A51B-D23CA1EB7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BBC838-3165-EA4F-865B-EF81EAFB7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D2418-5B23-9C4C-86FD-7E33C6020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6898-C3E4-9A4A-B59F-BEDD638A00A8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BB36E-7198-B844-874E-6B9727C11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757EE-FE56-8A41-B3E1-AEB31EDA0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ADE8-0679-CC42-8BA3-E956F1C43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8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9B67E-7C3B-A64C-99BA-3707952D1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14EF4-F3BF-1E4C-8D41-B1AB8D2BF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5B021-E0C1-3A4A-9B3D-874807F58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6898-C3E4-9A4A-B59F-BEDD638A00A8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1A491-54BD-1A4E-9411-B7D9C2120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9470C-3D98-6643-82FB-839495EC5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ADE8-0679-CC42-8BA3-E956F1C43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D1B9E-4988-2645-AFCD-808A52DDA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408F5B-7795-F04A-9145-7F4DAD8D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A1C7F-C63C-D34A-B716-270C3C36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6898-C3E4-9A4A-B59F-BEDD638A00A8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FABEE-5D13-834E-A005-28394DCD4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57C10-5C90-CC48-819F-53D2C4989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ADE8-0679-CC42-8BA3-E956F1C43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9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A0FB7-F22D-DB46-8291-7984519C6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267C5-7C4D-8945-A4BD-88265D8148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7A6879-C5CE-9A45-8EDF-B557E0BDD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F4B5E-6BEB-EC49-AB42-B1BD53FD6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6898-C3E4-9A4A-B59F-BEDD638A00A8}" type="datetimeFigureOut">
              <a:rPr lang="en-US" smtClean="0"/>
              <a:t>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EE090-0F1E-B142-A7C6-A2061A436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E31EF-7CA8-EC43-945C-0CCC1702D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ADE8-0679-CC42-8BA3-E956F1C43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8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268E1-D2CE-7244-B612-8099384BD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785A1-D553-A84E-8C2E-2F005E7DD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77420-FE19-CD41-B424-3A92A839A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BE7D9C-6E73-4C4D-B22F-5753D8B13F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8A41A7-49F2-CF4C-A4DE-E686BBD953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A8B083-91FB-7E48-890E-8DD3250A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6898-C3E4-9A4A-B59F-BEDD638A00A8}" type="datetimeFigureOut">
              <a:rPr lang="en-US" smtClean="0"/>
              <a:t>1/9/22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5F1337-9DE3-434D-8464-56B82B2A0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15991B-DDDB-824B-97E3-0D09FCD57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ADE8-0679-CC42-8BA3-E956F1C43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98BAA-65D2-E144-8F05-C33EAC36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98140E-A172-6346-9009-EAAFBAB7B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6898-C3E4-9A4A-B59F-BEDD638A00A8}" type="datetimeFigureOut">
              <a:rPr lang="en-US" smtClean="0"/>
              <a:t>1/9/22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77F76-2317-A14D-8D5D-ABE9B957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00A29-B221-4C4E-BF48-F8AE72C3C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ADE8-0679-CC42-8BA3-E956F1C43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8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88052B-68C7-1C4A-A22B-C28A0E29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6898-C3E4-9A4A-B59F-BEDD638A00A8}" type="datetimeFigureOut">
              <a:rPr lang="en-US" smtClean="0"/>
              <a:t>1/9/22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911BBD-920C-3E45-B4FF-19460C81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52875-895B-BB4D-9515-21CAAFEF4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ADE8-0679-CC42-8BA3-E956F1C43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93C36-4DE9-FC4A-B7DB-5896F643F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BC44C-23A2-0D48-A558-90A059F52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E2273F-7795-5043-ACA3-49EBDBE5E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7BBDB5-A92B-C849-A568-F402353F9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6898-C3E4-9A4A-B59F-BEDD638A00A8}" type="datetimeFigureOut">
              <a:rPr lang="en-US" smtClean="0"/>
              <a:t>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E8BA73-5BCC-0D46-9707-8C90E04B6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16D4D-FEAB-E741-A0E2-46C043B6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ADE8-0679-CC42-8BA3-E956F1C43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6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B689E-9DDC-A14D-A83A-C80F08439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B4C41-9B06-0447-95DC-350915DE9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F1B2D-97E7-4948-8431-0C82A3B2C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DD0F-B3E5-D541-980E-9142B56ECB72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7CB53-4345-D040-A92B-7CEBE798A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331C7-66FD-5D44-BE6F-DB7081408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70745-FA85-7A40-827A-EEFCC1DB4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BFA33-0500-F842-98D5-FD13911B7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E80BB8-76DC-5444-87C2-3C5798E9B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BED86-DC32-5B40-A91A-812778795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F57E64-2A3A-0F4C-A7A3-2B2E090E8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6898-C3E4-9A4A-B59F-BEDD638A00A8}" type="datetimeFigureOut">
              <a:rPr lang="en-US" smtClean="0"/>
              <a:t>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A10571-4EFF-614C-AB8E-4E98588B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7320E8-C384-A64C-BF73-49D9EB7E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ADE8-0679-CC42-8BA3-E956F1C43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AD8B9-A6C7-F645-B028-B9FDA160D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D78E69-7E82-AF40-9046-FA499B8B2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1681A-8B98-3E4C-A4A3-CA749D1C1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6898-C3E4-9A4A-B59F-BEDD638A00A8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3F331-2F7A-6D49-B6A8-FEBCE4876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16EB5-DBBD-A845-8730-49E836284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ADE8-0679-CC42-8BA3-E956F1C43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2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89495A-C73A-FD45-95C3-8BD7B952E7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CFA86-4C36-B342-AA9F-9804777C7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9CEE1-A188-A049-B2D2-C465C9813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6898-C3E4-9A4A-B59F-BEDD638A00A8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9B76C-8BAB-8048-AA6D-F8B09D526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01301-E031-8148-9AB1-DC70F9ABA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ADE8-0679-CC42-8BA3-E956F1C43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5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CD21-08A0-744F-9F9F-873B18CEA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D82C11-B311-244C-BB08-347D1B022F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AF395-7E98-9E43-9287-4690F9A84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38CF-F90C-CC44-8E0E-878DAE7C3804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5782-6C29-FD44-9FCD-CC52CD542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5A9BC-3261-624F-8FAC-DD246ED2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BC61-9376-5D49-98DD-56F3CF315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2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CAD48-74CA-9F4F-957B-B79163F10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9C0-3408-BB41-AA92-80A1ADA34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2A286-C53C-3444-B48A-05E488CF8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38CF-F90C-CC44-8E0E-878DAE7C3804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11B89-6975-BD4D-9D7B-C30A810F3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88EFB-D5AA-D047-B6CA-1AD9FA1C9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BC61-9376-5D49-98DD-56F3CF315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9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14C96-16F9-9249-99DE-5F94F468F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549548-FF61-4440-BA5B-F04FFDA45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FD054-4E1F-9246-B2DA-5E35932EC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38CF-F90C-CC44-8E0E-878DAE7C3804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E0E66-8716-3048-8241-9AEF68E5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01D1B-F2C1-054A-B19B-87D684C37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BC61-9376-5D49-98DD-56F3CF315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3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D7D13-78B5-994F-972C-9F9433129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3B131-752C-BD40-A2D3-AD0CEC30C6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87F46C-37D4-C44A-893B-130E190E8A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28D8F2-85D6-554F-8AB1-F4807844E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38CF-F90C-CC44-8E0E-878DAE7C3804}" type="datetimeFigureOut">
              <a:rPr lang="en-US" smtClean="0"/>
              <a:t>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A38D7-C3C6-894B-BE3F-1E0D8D53A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B937AE-9C2F-9348-A91F-B3E1A498B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BC61-9376-5D49-98DD-56F3CF315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4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9AA39-F1F2-4A45-9DA9-23F9B1CE6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3C523-6BD5-9E44-9C8A-75106F4A9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6DC814-C282-9640-8A23-94E46E15C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F0AC57-D21B-2143-B264-806C6BC080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594C13-54F1-7447-B0DB-A386D81999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456D57-35BF-E248-9FEC-7F842C83B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38CF-F90C-CC44-8E0E-878DAE7C3804}" type="datetimeFigureOut">
              <a:rPr lang="en-US" smtClean="0"/>
              <a:t>1/9/22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4908F4-4F76-D04A-8B81-06CD19962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7418B4-CF36-7C4C-9094-AAF9E7CB5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BC61-9376-5D49-98DD-56F3CF315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4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CA7B8-A521-E54B-8FA4-5DB63147C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860D0B-C194-5F4B-8058-94483A06E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38CF-F90C-CC44-8E0E-878DAE7C3804}" type="datetimeFigureOut">
              <a:rPr lang="en-US" smtClean="0"/>
              <a:t>1/9/22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ADAE9-D22D-8B43-93B9-A2915E2B9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7AA07E-7B54-994C-8578-9F7A8AC8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BC61-9376-5D49-98DD-56F3CF315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4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C38E24-A835-7B44-8EA2-DFF3E4F4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38CF-F90C-CC44-8E0E-878DAE7C3804}" type="datetimeFigureOut">
              <a:rPr lang="en-US" smtClean="0"/>
              <a:t>1/9/22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45AEB2-569E-9445-B822-6775DB597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92B12-3D0B-DA4A-A553-24A41FEA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BC61-9376-5D49-98DD-56F3CF315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6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3B931-42C0-7A4D-9C03-35FF8C5E7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D6D07-9767-D84D-8614-E94CCEF11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B11DB-3933-CE45-996A-AD735D701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DD0F-B3E5-D541-980E-9142B56ECB72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2901E-5577-6F49-A3B7-6CF832949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8CAF6-FADE-0045-8F9E-DDDD6A67F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70745-FA85-7A40-827A-EEFCC1DB4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E165F-14F4-4B4F-A8F9-E20C7F955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4B812-9C8E-3345-AD21-8575AEB4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53498-CEB4-3549-9259-B401468489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597FDB-B18F-FC44-AE71-11C0A894C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38CF-F90C-CC44-8E0E-878DAE7C3804}" type="datetimeFigureOut">
              <a:rPr lang="en-US" smtClean="0"/>
              <a:t>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5EC8EE-C46A-CF4E-A80E-62C0F8ACB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C04EA-AC4C-F849-B875-3E78BE75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BC61-9376-5D49-98DD-56F3CF315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1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857FE-F74C-C141-980F-BEA09A61C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0BCD82-07F1-974B-8546-FF3B6FFAC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535CCE-611B-CD40-B4B9-4F460D869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056407-DD63-844A-BCD6-41799C527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38CF-F90C-CC44-8E0E-878DAE7C3804}" type="datetimeFigureOut">
              <a:rPr lang="en-US" smtClean="0"/>
              <a:t>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99D222-2BBD-284D-B0C2-CC1F972BE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C5F075-1D07-6B45-BE11-A2D54F673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BC61-9376-5D49-98DD-56F3CF315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637BC-BA6D-C442-9DC9-B1ACADC1A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7390EF-3636-7C4B-B13B-3D416C2C6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28A09-27B0-0942-BE33-C95CC6189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38CF-F90C-CC44-8E0E-878DAE7C3804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AE505-E9B6-5142-96AF-33738FD0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6A355-D636-0F43-84B4-05CC084FF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BC61-9376-5D49-98DD-56F3CF315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7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D19EA5-C09B-D149-B895-B751A7FD5B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4A19FC-3061-F542-831F-39016F34E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EE5FE-23A0-004B-B79D-EB34480B2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38CF-F90C-CC44-8E0E-878DAE7C3804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7552C-ABD8-E141-B57F-936BB876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80D42-0FBB-9142-B665-153BC9C54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BC61-9376-5D49-98DD-56F3CF315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AFF9B-94DC-0F4F-8F97-4577DAB9A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9377B-4CE0-9344-AD55-8688BD4B4A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8C781-53DE-E348-B8A1-EB2701D31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8B759-8559-234C-8A14-A20252650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DD0F-B3E5-D541-980E-9142B56ECB72}" type="datetimeFigureOut">
              <a:rPr lang="en-US" smtClean="0"/>
              <a:t>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62CA10-A82B-4745-B061-3B750BE52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254B-1F6F-594C-91E6-9BB955555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70745-FA85-7A40-827A-EEFCC1DB4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4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E3D47-CE88-1345-A67E-F1A0EF275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D7DCA3-43FC-8647-B7CC-0EC73782F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7E3CCB-2114-8D40-9BFA-D13E01FB9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15C75-1B77-3F46-A357-A3D93CD06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76ADE6-AB60-FF49-97B2-C0C820951D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8572C4-DD45-FA47-AFD1-170D880EE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DD0F-B3E5-D541-980E-9142B56ECB72}" type="datetimeFigureOut">
              <a:rPr lang="en-US" smtClean="0"/>
              <a:t>1/9/22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D08786-45B2-BF42-BCEC-9C70A70F3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CF19C9-1D86-B642-A369-D2CBB879B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70745-FA85-7A40-827A-EEFCC1DB4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6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C9620-5DD6-8948-B92B-A87DB904F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E94C57-F31A-084D-9CF4-C4F06BFA5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DD0F-B3E5-D541-980E-9142B56ECB72}" type="datetimeFigureOut">
              <a:rPr lang="en-US" smtClean="0"/>
              <a:t>1/9/22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B234B-3DD8-1446-8CE4-C2F8951E9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FECA7-F1EB-284C-9067-A7EBDB453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70745-FA85-7A40-827A-EEFCC1DB4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5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9349EB-4509-914C-A9C4-7F44A1AFD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DD0F-B3E5-D541-980E-9142B56ECB72}" type="datetimeFigureOut">
              <a:rPr lang="en-US" smtClean="0"/>
              <a:t>1/9/22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26C179-3DAC-714B-855D-2A90A0D37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F2B1D-0CC6-EF4A-B2F1-FCA6906D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70745-FA85-7A40-827A-EEFCC1DB4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4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536A8-D7A5-AB49-9ED5-8FD21D13B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FA631-5E79-2F4E-9F83-515F48E24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AEAF57-9D42-E24D-B94A-1463304A40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4C50B2-DCFE-9B4F-BC72-3D7F01DF9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DD0F-B3E5-D541-980E-9142B56ECB72}" type="datetimeFigureOut">
              <a:rPr lang="en-US" smtClean="0"/>
              <a:t>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05672-1483-3E41-92B7-4089E7062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E4C2A-2117-F744-A2FD-4F0053A1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70745-FA85-7A40-827A-EEFCC1DB4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3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0251F-AF63-0948-9237-E0BAD6AEB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E71D75-02B9-8F4B-B96A-86AA544912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88CDA-A579-AC4F-817E-870830596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A71E8C-7C66-7E4B-B276-73615BD83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DD0F-B3E5-D541-980E-9142B56ECB72}" type="datetimeFigureOut">
              <a:rPr lang="en-US" smtClean="0"/>
              <a:t>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327C6-7188-6144-8C87-E9B890D1E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43942-C9B1-D14E-86A9-A21A1058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70745-FA85-7A40-827A-EEFCC1DB4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C5013C-D0DD-1C4D-8C63-267D35D0B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B5B30-0DA3-F447-A1C3-63F16DD0B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7EAA8-56D7-8049-A320-F1BD8F4489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9DD0F-B3E5-D541-980E-9142B56ECB72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CD770-CD17-894F-AD2D-CA0F90FBDF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8F72D-C46B-F948-8208-726E2D993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70745-FA85-7A40-827A-EEFCC1DB4C5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Logo, arrow&#10;&#10;Description automatically generated with medium confidence">
            <a:extLst>
              <a:ext uri="{FF2B5EF4-FFF2-40B4-BE49-F238E27FC236}">
                <a16:creationId xmlns:a16="http://schemas.microsoft.com/office/drawing/2014/main" id="{81D9C2EE-B5CB-5E4C-B38C-4963E93868D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11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F5D143-15A9-7245-ADE3-8E49909C3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F1A97-0715-C549-8A3B-401BE1A14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A830-AF29-4540-8CFF-F4C1B3DC12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F6898-C3E4-9A4A-B59F-BEDD638A00A8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B4BBB-4A26-8F4B-8F12-F7515A9C6B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89D86-BA2E-7B4F-AC62-584BA038A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9ADE8-0679-CC42-8BA3-E956F1C43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sign on a wall&#10;&#10;Description automatically generated with low confidence">
            <a:extLst>
              <a:ext uri="{FF2B5EF4-FFF2-40B4-BE49-F238E27FC236}">
                <a16:creationId xmlns:a16="http://schemas.microsoft.com/office/drawing/2014/main" id="{864CC104-0E20-4540-8646-48878CEA71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1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F72B02-D3CD-0148-9998-F8D72AE82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55F1C-158C-7442-BFF8-2D8C6C87F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10BB8-7BF1-F549-AE38-62F58AE8D0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B38CF-F90C-CC44-8E0E-878DAE7C3804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95893-2054-FF4E-9462-C783B3975C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D5424-21C3-414B-94A5-BC7A4FB3C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ABC61-9376-5D49-98DD-56F3CF31597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dark&#10;&#10;Description automatically generated">
            <a:extLst>
              <a:ext uri="{FF2B5EF4-FFF2-40B4-BE49-F238E27FC236}">
                <a16:creationId xmlns:a16="http://schemas.microsoft.com/office/drawing/2014/main" id="{BCD67243-B4E0-5247-A038-F0A3571706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169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6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33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39715DD-91A1-9448-B3A1-338E8FC1B6D0}"/>
              </a:ext>
            </a:extLst>
          </p:cNvPr>
          <p:cNvSpPr txBox="1"/>
          <p:nvPr/>
        </p:nvSpPr>
        <p:spPr>
          <a:xfrm>
            <a:off x="1395663" y="2410225"/>
            <a:ext cx="1041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Precious stones &amp; abundant gold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010852-AB84-9C4F-A908-92EAFF8DD6F8}"/>
              </a:ext>
            </a:extLst>
          </p:cNvPr>
          <p:cNvSpPr txBox="1"/>
          <p:nvPr/>
        </p:nvSpPr>
        <p:spPr>
          <a:xfrm>
            <a:off x="381000" y="309283"/>
            <a:ext cx="1143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Solomon</a:t>
            </a:r>
            <a:r>
              <a:rPr kumimoji="0" lang="en-US" sz="4400" b="1" i="0" strike="noStrike" kern="1200" cap="small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Becomes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Great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lang="en-US" sz="4400" b="1" u="sng" cap="small" dirty="0">
                <a:solidFill>
                  <a:prstClr val="white">
                    <a:lumMod val="95000"/>
                  </a:prstClr>
                </a:solidFill>
                <a:latin typeface="Book Antiqua" panose="02040602050305030304" pitchFamily="18" charset="0"/>
              </a:rPr>
              <a:t>K</a:t>
            </a:r>
            <a:r>
              <a:rPr kumimoji="0" lang="en-US" sz="4400" b="1" i="0" u="sng" strike="noStrike" kern="1200" cap="small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ing</a:t>
            </a:r>
            <a:endParaRPr kumimoji="0" lang="en-US" b="1" i="0" strike="noStrike" kern="1200" cap="sm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3D279-15EF-5744-9EC8-8199E7E2D786}"/>
              </a:ext>
            </a:extLst>
          </p:cNvPr>
          <p:cNvSpPr txBox="1"/>
          <p:nvPr/>
        </p:nvSpPr>
        <p:spPr>
          <a:xfrm>
            <a:off x="381000" y="1302230"/>
            <a:ext cx="1143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7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Solomon’s wealth and prominence, in theological terms: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FCF654-B431-CF44-897A-710DC376E894}"/>
              </a:ext>
            </a:extLst>
          </p:cNvPr>
          <p:cNvSpPr txBox="1"/>
          <p:nvPr/>
        </p:nvSpPr>
        <p:spPr>
          <a:xfrm>
            <a:off x="862642" y="1887005"/>
            <a:ext cx="11329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Descriptors of his greatness:</a:t>
            </a:r>
            <a:endParaRPr kumimoji="0" lang="en-US" sz="2800" b="0" i="0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BF8E93-A4DC-A24A-82CF-A659A57DF87B}"/>
              </a:ext>
            </a:extLst>
          </p:cNvPr>
          <p:cNvSpPr txBox="1"/>
          <p:nvPr/>
        </p:nvSpPr>
        <p:spPr>
          <a:xfrm>
            <a:off x="1395663" y="2933445"/>
            <a:ext cx="1041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Wood, f</a:t>
            </a:r>
            <a:r>
              <a:rPr lang="en-US" sz="2800" cap="small" spc="70" noProof="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ruit</a:t>
            </a: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spices from many kinds of trees &amp; plants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79E4EE-45E8-264B-9473-2EBCAFB1CF28}"/>
              </a:ext>
            </a:extLst>
          </p:cNvPr>
          <p:cNvSpPr txBox="1"/>
          <p:nvPr/>
        </p:nvSpPr>
        <p:spPr>
          <a:xfrm>
            <a:off x="1395662" y="3456665"/>
            <a:ext cx="1041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Solomon &amp; his people eat from lavish abundance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861DC6-D6A1-F348-BBFF-8178B63741C0}"/>
              </a:ext>
            </a:extLst>
          </p:cNvPr>
          <p:cNvSpPr txBox="1"/>
          <p:nvPr/>
        </p:nvSpPr>
        <p:spPr>
          <a:xfrm>
            <a:off x="1395662" y="3979885"/>
            <a:ext cx="1041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Solomon exercises dominion over land, beast, and man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2A19B8-56DD-8348-AFE8-F3B563048B80}"/>
              </a:ext>
            </a:extLst>
          </p:cNvPr>
          <p:cNvSpPr txBox="1"/>
          <p:nvPr/>
        </p:nvSpPr>
        <p:spPr>
          <a:xfrm>
            <a:off x="1395662" y="4503105"/>
            <a:ext cx="1041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Solomon cares about (tends) the plants around him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466858-BB31-4940-8151-7FAA0A071A9B}"/>
              </a:ext>
            </a:extLst>
          </p:cNvPr>
          <p:cNvSpPr txBox="1"/>
          <p:nvPr/>
        </p:nvSpPr>
        <p:spPr>
          <a:xfrm>
            <a:off x="1395662" y="5026325"/>
            <a:ext cx="1041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Animals of all types brought into Solomon’s presence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0DE7BE-5C9F-DA4B-B5BA-69A73B8D4112}"/>
              </a:ext>
            </a:extLst>
          </p:cNvPr>
          <p:cNvSpPr txBox="1"/>
          <p:nvPr/>
        </p:nvSpPr>
        <p:spPr>
          <a:xfrm>
            <a:off x="1395662" y="5549545"/>
            <a:ext cx="1041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cap="small" spc="7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dwell in the presence of YHWH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CDBCB0-D94C-2543-AC25-E69EB9CD39FA}"/>
              </a:ext>
            </a:extLst>
          </p:cNvPr>
          <p:cNvSpPr txBox="1"/>
          <p:nvPr/>
        </p:nvSpPr>
        <p:spPr>
          <a:xfrm>
            <a:off x="1395661" y="6072765"/>
            <a:ext cx="1061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Solomon knows good &amp; evil better than any other creature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2A67D7-D62F-D442-8772-FDE708200D6B}"/>
              </a:ext>
            </a:extLst>
          </p:cNvPr>
          <p:cNvSpPr txBox="1"/>
          <p:nvPr/>
        </p:nvSpPr>
        <p:spPr>
          <a:xfrm>
            <a:off x="405440" y="2650855"/>
            <a:ext cx="8658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cap="small" spc="70" noProof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EDEN</a:t>
            </a:r>
            <a:endParaRPr kumimoji="0" lang="en-US" sz="6000" b="0" i="0" strike="noStrike" kern="1200" cap="small" spc="7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705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6" grpId="0"/>
      <p:bldP spid="17" grpId="0"/>
      <p:bldP spid="10" grpId="0"/>
      <p:bldP spid="11" grpId="0"/>
      <p:bldP spid="12" grpId="0"/>
      <p:bldP spid="13" grpId="0"/>
      <p:bldP spid="1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10852-AB84-9C4F-A908-92EAFF8DD6F8}"/>
              </a:ext>
            </a:extLst>
          </p:cNvPr>
          <p:cNvSpPr txBox="1"/>
          <p:nvPr/>
        </p:nvSpPr>
        <p:spPr>
          <a:xfrm>
            <a:off x="381000" y="309283"/>
            <a:ext cx="1143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Solomon</a:t>
            </a:r>
            <a:r>
              <a:rPr kumimoji="0" lang="en-US" sz="4400" b="1" i="0" strike="noStrike" kern="1200" cap="small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Becomes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Great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lang="en-US" sz="4400" b="1" u="sng" cap="small" dirty="0">
                <a:solidFill>
                  <a:prstClr val="white">
                    <a:lumMod val="95000"/>
                  </a:prstClr>
                </a:solidFill>
                <a:latin typeface="Book Antiqua" panose="02040602050305030304" pitchFamily="18" charset="0"/>
              </a:rPr>
              <a:t>K</a:t>
            </a:r>
            <a:r>
              <a:rPr kumimoji="0" lang="en-US" sz="4400" b="1" i="0" u="sng" strike="noStrike" kern="1200" cap="small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ing</a:t>
            </a:r>
            <a:endParaRPr kumimoji="0" lang="en-US" b="1" i="0" strike="noStrike" kern="1200" cap="sm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3D279-15EF-5744-9EC8-8199E7E2D786}"/>
              </a:ext>
            </a:extLst>
          </p:cNvPr>
          <p:cNvSpPr txBox="1"/>
          <p:nvPr/>
        </p:nvSpPr>
        <p:spPr>
          <a:xfrm>
            <a:off x="381000" y="1302230"/>
            <a:ext cx="1143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7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Solomon’s wealth and prominence, in theological terms: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FCF654-B431-CF44-897A-710DC376E894}"/>
              </a:ext>
            </a:extLst>
          </p:cNvPr>
          <p:cNvSpPr txBox="1"/>
          <p:nvPr/>
        </p:nvSpPr>
        <p:spPr>
          <a:xfrm>
            <a:off x="862642" y="1887005"/>
            <a:ext cx="1094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presence of so many Gentiles in the story – Good or bad?</a:t>
            </a:r>
            <a:endParaRPr kumimoji="0" lang="en-US" sz="2800" b="0" i="0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83B50F-B0D8-FF47-8A74-226114A0366E}"/>
              </a:ext>
            </a:extLst>
          </p:cNvPr>
          <p:cNvSpPr txBox="1"/>
          <p:nvPr/>
        </p:nvSpPr>
        <p:spPr>
          <a:xfrm>
            <a:off x="1411704" y="2410225"/>
            <a:ext cx="10399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Good! Beginning to reverse the disaster at the Tower of Babylon (Babel)</a:t>
            </a:r>
            <a:endParaRPr kumimoji="0" lang="en-US" sz="2800" b="0" i="0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LS Fertile Crescent Map 2020 | Ancient History - Quizizz">
            <a:extLst>
              <a:ext uri="{FF2B5EF4-FFF2-40B4-BE49-F238E27FC236}">
                <a16:creationId xmlns:a16="http://schemas.microsoft.com/office/drawing/2014/main" id="{0406EB36-A7DB-2F48-94C0-EBADF5E6C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5677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rows, enlarge, expand, extend, increase, outward, resize icon - Download  on Iconfinder">
            <a:extLst>
              <a:ext uri="{FF2B5EF4-FFF2-40B4-BE49-F238E27FC236}">
                <a16:creationId xmlns:a16="http://schemas.microsoft.com/office/drawing/2014/main" id="{2AD9D8FB-762F-1A45-8B05-587CC841D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274" y="2471780"/>
            <a:ext cx="2958432" cy="295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row, arrow pointing, four arrow, inward, midpoint, shrink icon - Download  on Iconfinder">
            <a:extLst>
              <a:ext uri="{FF2B5EF4-FFF2-40B4-BE49-F238E27FC236}">
                <a16:creationId xmlns:a16="http://schemas.microsoft.com/office/drawing/2014/main" id="{36CCEFCB-5731-6046-B878-93FB5DC37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29" y="3834235"/>
            <a:ext cx="2265113" cy="2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16922B-0253-0F47-878B-F9DD81813BDC}"/>
              </a:ext>
            </a:extLst>
          </p:cNvPr>
          <p:cNvSpPr txBox="1"/>
          <p:nvPr/>
        </p:nvSpPr>
        <p:spPr>
          <a:xfrm>
            <a:off x="1411704" y="3372229"/>
            <a:ext cx="10399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God’s people are the influence on the Gentiles, it’s good for them to be in proximity.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4F88F6-3E04-B54E-B47B-0FD99B266C84}"/>
              </a:ext>
            </a:extLst>
          </p:cNvPr>
          <p:cNvSpPr txBox="1"/>
          <p:nvPr/>
        </p:nvSpPr>
        <p:spPr>
          <a:xfrm>
            <a:off x="2133599" y="4334233"/>
            <a:ext cx="9677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all falls apart when the influence is allowed to flow in the other direction.</a:t>
            </a:r>
          </a:p>
        </p:txBody>
      </p:sp>
    </p:spTree>
    <p:extLst>
      <p:ext uri="{BB962C8B-B14F-4D97-AF65-F5344CB8AC3E}">
        <p14:creationId xmlns:p14="http://schemas.microsoft.com/office/powerpoint/2010/main" val="233869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10852-AB84-9C4F-A908-92EAFF8DD6F8}"/>
              </a:ext>
            </a:extLst>
          </p:cNvPr>
          <p:cNvSpPr txBox="1"/>
          <p:nvPr/>
        </p:nvSpPr>
        <p:spPr>
          <a:xfrm>
            <a:off x="381000" y="309283"/>
            <a:ext cx="1143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Solomon</a:t>
            </a:r>
            <a:r>
              <a:rPr kumimoji="0" lang="en-US" sz="4400" b="1" i="0" strike="noStrike" kern="1200" cap="small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Becomes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Great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lang="en-US" sz="4400" b="1" u="sng" cap="small" dirty="0">
                <a:solidFill>
                  <a:prstClr val="white">
                    <a:lumMod val="95000"/>
                  </a:prstClr>
                </a:solidFill>
                <a:latin typeface="Book Antiqua" panose="02040602050305030304" pitchFamily="18" charset="0"/>
              </a:rPr>
              <a:t>K</a:t>
            </a:r>
            <a:r>
              <a:rPr kumimoji="0" lang="en-US" sz="4400" b="1" i="0" u="sng" strike="noStrike" kern="1200" cap="small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ing</a:t>
            </a:r>
            <a:endParaRPr kumimoji="0" lang="en-US" b="1" i="0" strike="noStrike" kern="1200" cap="sm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3D279-15EF-5744-9EC8-8199E7E2D786}"/>
              </a:ext>
            </a:extLst>
          </p:cNvPr>
          <p:cNvSpPr txBox="1"/>
          <p:nvPr/>
        </p:nvSpPr>
        <p:spPr>
          <a:xfrm>
            <a:off x="381000" y="1302230"/>
            <a:ext cx="1143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7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Solomon’s wealth and prominence, in theological terms: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FCF654-B431-CF44-897A-710DC376E894}"/>
              </a:ext>
            </a:extLst>
          </p:cNvPr>
          <p:cNvSpPr txBox="1"/>
          <p:nvPr/>
        </p:nvSpPr>
        <p:spPr>
          <a:xfrm>
            <a:off x="862642" y="1887005"/>
            <a:ext cx="1094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presence of so many Gentiles in the story – Good or bad?</a:t>
            </a:r>
            <a:endParaRPr kumimoji="0" lang="en-US" sz="2800" b="0" i="0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83B50F-B0D8-FF47-8A74-226114A0366E}"/>
              </a:ext>
            </a:extLst>
          </p:cNvPr>
          <p:cNvSpPr txBox="1"/>
          <p:nvPr/>
        </p:nvSpPr>
        <p:spPr>
          <a:xfrm>
            <a:off x="1411704" y="2410225"/>
            <a:ext cx="10399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Good! Beginning to reverse the disaster at the Tower of Babylon (Babel)</a:t>
            </a:r>
            <a:endParaRPr kumimoji="0" lang="en-US" sz="2800" b="0" i="0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7070A1-36A1-9640-8075-DF26D376961F}"/>
              </a:ext>
            </a:extLst>
          </p:cNvPr>
          <p:cNvSpPr txBox="1"/>
          <p:nvPr/>
        </p:nvSpPr>
        <p:spPr>
          <a:xfrm>
            <a:off x="862641" y="3739868"/>
            <a:ext cx="1094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God blessing Solomon because he’s morally perfect?</a:t>
            </a:r>
            <a:endParaRPr kumimoji="0" lang="en-US" sz="2800" b="0" i="0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BA555F-835F-C741-AE44-EB84F76F7A43}"/>
              </a:ext>
            </a:extLst>
          </p:cNvPr>
          <p:cNvSpPr txBox="1"/>
          <p:nvPr/>
        </p:nvSpPr>
        <p:spPr>
          <a:xfrm>
            <a:off x="1411703" y="4263088"/>
            <a:ext cx="10399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No. Marriage to Pharaoh’s daughter is forbidden, and so are the multitude of chariots and horses (cf. Dt. 17:14-20).</a:t>
            </a:r>
            <a:endParaRPr kumimoji="0" lang="en-US" sz="2800" b="0" i="0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C7F5D0-8D14-4548-B9F1-E8D58B0473E1}"/>
              </a:ext>
            </a:extLst>
          </p:cNvPr>
          <p:cNvSpPr txBox="1"/>
          <p:nvPr/>
        </p:nvSpPr>
        <p:spPr>
          <a:xfrm>
            <a:off x="1411702" y="5217195"/>
            <a:ext cx="1039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he is devoted to YHWH </a:t>
            </a:r>
            <a:r>
              <a:rPr lang="en-US" sz="2800" i="1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alone</a:t>
            </a: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38F24C-5604-DD4B-97F5-A0CAB6DCBE66}"/>
              </a:ext>
            </a:extLst>
          </p:cNvPr>
          <p:cNvSpPr txBox="1"/>
          <p:nvPr/>
        </p:nvSpPr>
        <p:spPr>
          <a:xfrm>
            <a:off x="1411701" y="5740415"/>
            <a:ext cx="1039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Doesn’t serve God perfectly, but serves Him exclusively.</a:t>
            </a:r>
            <a:endParaRPr kumimoji="0" lang="en-US" sz="2800" b="0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281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1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10852-AB84-9C4F-A908-92EAFF8DD6F8}"/>
              </a:ext>
            </a:extLst>
          </p:cNvPr>
          <p:cNvSpPr txBox="1"/>
          <p:nvPr/>
        </p:nvSpPr>
        <p:spPr>
          <a:xfrm>
            <a:off x="381000" y="309283"/>
            <a:ext cx="1143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Previously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,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on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“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House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For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My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Name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”</a:t>
            </a:r>
            <a:endParaRPr kumimoji="0" lang="en-US" sz="2800" b="1" i="0" strike="noStrike" kern="1200" cap="sm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3D279-15EF-5744-9EC8-8199E7E2D786}"/>
              </a:ext>
            </a:extLst>
          </p:cNvPr>
          <p:cNvSpPr txBox="1"/>
          <p:nvPr/>
        </p:nvSpPr>
        <p:spPr>
          <a:xfrm>
            <a:off x="381000" y="1302230"/>
            <a:ext cx="1143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7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Solomon</a:t>
            </a:r>
            <a:r>
              <a:rPr kumimoji="0" lang="en-US" sz="3200" b="0" i="0" u="none" strike="noStrike" kern="1200" cap="small" spc="7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became king &amp; built the temple</a:t>
            </a:r>
            <a:endParaRPr kumimoji="0" lang="en-US" sz="32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FCF654-B431-CF44-897A-710DC376E894}"/>
              </a:ext>
            </a:extLst>
          </p:cNvPr>
          <p:cNvSpPr txBox="1"/>
          <p:nvPr/>
        </p:nvSpPr>
        <p:spPr>
          <a:xfrm>
            <a:off x="862642" y="1887005"/>
            <a:ext cx="1094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small" spc="7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Uninterrupted, untainted</a:t>
            </a:r>
            <a:r>
              <a:rPr kumimoji="0" lang="en-US" sz="2800" b="0" i="0" u="none" strike="noStrike" kern="1200" cap="small" spc="7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rise to power &amp; honor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D4FC72-DBD7-8F41-BAB2-5EDD7E72DF22}"/>
              </a:ext>
            </a:extLst>
          </p:cNvPr>
          <p:cNvSpPr txBox="1"/>
          <p:nvPr/>
        </p:nvSpPr>
        <p:spPr>
          <a:xfrm>
            <a:off x="862642" y="2410225"/>
            <a:ext cx="1094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small" spc="7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Uninterrupted, untainted</a:t>
            </a:r>
            <a:r>
              <a:rPr kumimoji="0" lang="en-US" sz="2800" b="0" i="0" u="none" strike="noStrike" kern="1200" cap="small" spc="7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connection between God &amp; Solomon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C7224C-906A-F047-BAD9-96667349CDAC}"/>
              </a:ext>
            </a:extLst>
          </p:cNvPr>
          <p:cNvSpPr txBox="1"/>
          <p:nvPr/>
        </p:nvSpPr>
        <p:spPr>
          <a:xfrm>
            <a:off x="862642" y="2933445"/>
            <a:ext cx="10948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small" spc="7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God’s glorious presence</a:t>
            </a:r>
            <a:r>
              <a:rPr kumimoji="0" lang="en-US" sz="2800" b="0" i="0" u="none" strike="noStrike" kern="1200" cap="small" spc="7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dwells among his people like </a:t>
            </a:r>
            <a:br>
              <a:rPr kumimoji="0" lang="en-US" sz="2800" b="0" i="0" u="none" strike="noStrike" kern="1200" cap="small" spc="7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small" spc="7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never before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5FA8C-9125-3F44-8FA2-D7A11D59F604}"/>
              </a:ext>
            </a:extLst>
          </p:cNvPr>
          <p:cNvSpPr txBox="1"/>
          <p:nvPr/>
        </p:nvSpPr>
        <p:spPr>
          <a:xfrm>
            <a:off x="2681206" y="4108894"/>
            <a:ext cx="9129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7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Adding</a:t>
            </a:r>
            <a:r>
              <a:rPr kumimoji="0" lang="en-US" sz="3200" b="0" i="0" u="none" strike="noStrike" kern="1200" cap="small" spc="7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layers to the story:</a:t>
            </a:r>
            <a:endParaRPr kumimoji="0" lang="en-US" sz="32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5B74D1-C08B-7E44-8FA7-02CE52222CCC}"/>
              </a:ext>
            </a:extLst>
          </p:cNvPr>
          <p:cNvSpPr txBox="1"/>
          <p:nvPr/>
        </p:nvSpPr>
        <p:spPr>
          <a:xfrm>
            <a:off x="3065922" y="4693669"/>
            <a:ext cx="8745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small" spc="7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Complications in Solomon’s early days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8BA19B-DB24-174F-B6DE-0B017CA459A2}"/>
              </a:ext>
            </a:extLst>
          </p:cNvPr>
          <p:cNvSpPr txBox="1"/>
          <p:nvPr/>
        </p:nvSpPr>
        <p:spPr>
          <a:xfrm>
            <a:off x="3065921" y="5216889"/>
            <a:ext cx="8745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Amassing w</a:t>
            </a:r>
            <a:r>
              <a:rPr kumimoji="0" lang="en-US" sz="2800" b="0" i="0" u="none" strike="noStrike" kern="1200" cap="small" spc="7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ealth</a:t>
            </a:r>
            <a:r>
              <a:rPr kumimoji="0" lang="en-US" sz="2800" b="0" i="0" u="none" strike="noStrike" kern="1200" cap="small" spc="7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honor from other nations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E9E3C-58C6-0D46-B679-76FAA4AA35E1}"/>
              </a:ext>
            </a:extLst>
          </p:cNvPr>
          <p:cNvSpPr txBox="1"/>
          <p:nvPr/>
        </p:nvSpPr>
        <p:spPr>
          <a:xfrm>
            <a:off x="3065921" y="5740109"/>
            <a:ext cx="8745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4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Deepening connections around the world &amp; with it</a:t>
            </a:r>
            <a:endParaRPr kumimoji="0" lang="en-US" sz="2800" b="0" i="0" u="none" strike="noStrike" kern="1200" cap="small" spc="40" normalizeH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2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4" grpId="0"/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10852-AB84-9C4F-A908-92EAFF8DD6F8}"/>
              </a:ext>
            </a:extLst>
          </p:cNvPr>
          <p:cNvSpPr txBox="1"/>
          <p:nvPr/>
        </p:nvSpPr>
        <p:spPr>
          <a:xfrm>
            <a:off x="381000" y="309283"/>
            <a:ext cx="1143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cap="small" dirty="0">
                <a:solidFill>
                  <a:prstClr val="white">
                    <a:lumMod val="95000"/>
                  </a:prstClr>
                </a:solidFill>
                <a:latin typeface="Book Antiqua" panose="02040602050305030304" pitchFamily="18" charset="0"/>
              </a:rPr>
              <a:t>Reading</a:t>
            </a:r>
            <a:r>
              <a:rPr lang="en-US" sz="4400" b="1" cap="small" dirty="0">
                <a:solidFill>
                  <a:prstClr val="white">
                    <a:lumMod val="95000"/>
                  </a:prstClr>
                </a:solidFill>
                <a:latin typeface="Book Antiqua" panose="02040602050305030304" pitchFamily="18" charset="0"/>
              </a:rPr>
              <a:t> </a:t>
            </a:r>
            <a:r>
              <a:rPr lang="en-US" sz="4400" b="1" u="sng" cap="small" dirty="0">
                <a:solidFill>
                  <a:prstClr val="white">
                    <a:lumMod val="95000"/>
                  </a:prstClr>
                </a:solidFill>
                <a:latin typeface="Book Antiqua" panose="02040602050305030304" pitchFamily="18" charset="0"/>
              </a:rPr>
              <a:t>Kings</a:t>
            </a:r>
            <a:r>
              <a:rPr lang="en-US" sz="4400" b="1" cap="small" dirty="0">
                <a:solidFill>
                  <a:prstClr val="white">
                    <a:lumMod val="95000"/>
                  </a:prstClr>
                </a:solidFill>
                <a:latin typeface="Book Antiqua" panose="02040602050305030304" pitchFamily="18" charset="0"/>
              </a:rPr>
              <a:t> </a:t>
            </a:r>
            <a:r>
              <a:rPr lang="en-US" sz="4400" b="1" u="sng" cap="small" dirty="0">
                <a:solidFill>
                  <a:prstClr val="white">
                    <a:lumMod val="95000"/>
                  </a:prstClr>
                </a:solidFill>
                <a:latin typeface="Book Antiqua" panose="02040602050305030304" pitchFamily="18" charset="0"/>
              </a:rPr>
              <a:t>&amp;</a:t>
            </a:r>
            <a:r>
              <a:rPr lang="en-US" sz="4400" b="1" cap="small" dirty="0">
                <a:solidFill>
                  <a:prstClr val="white">
                    <a:lumMod val="95000"/>
                  </a:prstClr>
                </a:solidFill>
                <a:latin typeface="Book Antiqua" panose="02040602050305030304" pitchFamily="18" charset="0"/>
              </a:rPr>
              <a:t> </a:t>
            </a:r>
            <a:r>
              <a:rPr lang="en-US" sz="4400" b="1" u="sng" cap="small" dirty="0">
                <a:solidFill>
                  <a:prstClr val="white">
                    <a:lumMod val="95000"/>
                  </a:prstClr>
                </a:solidFill>
                <a:latin typeface="Book Antiqua" panose="02040602050305030304" pitchFamily="18" charset="0"/>
              </a:rPr>
              <a:t>Chronicles</a:t>
            </a:r>
            <a:endParaRPr kumimoji="0" lang="en-US" b="1" i="0" strike="noStrike" kern="1200" cap="sm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3D279-15EF-5744-9EC8-8199E7E2D786}"/>
              </a:ext>
            </a:extLst>
          </p:cNvPr>
          <p:cNvSpPr txBox="1"/>
          <p:nvPr/>
        </p:nvSpPr>
        <p:spPr>
          <a:xfrm>
            <a:off x="381000" y="1302230"/>
            <a:ext cx="1143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7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Two books; two different purposes: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FCF654-B431-CF44-897A-710DC376E894}"/>
              </a:ext>
            </a:extLst>
          </p:cNvPr>
          <p:cNvSpPr txBox="1"/>
          <p:nvPr/>
        </p:nvSpPr>
        <p:spPr>
          <a:xfrm>
            <a:off x="862642" y="1887005"/>
            <a:ext cx="10948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 </a:t>
            </a:r>
            <a:r>
              <a:rPr kumimoji="0" lang="en-US" sz="2800" b="0" i="0" u="none" strike="noStrike" kern="1200" cap="small" spc="7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Kings</a:t>
            </a:r>
            <a:r>
              <a:rPr kumimoji="0" lang="en-US" sz="2800" b="0" i="0" u="none" strike="noStrike" kern="1200" cap="small" spc="7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recounts from Solomon to captivity. Royal failures abound. Desire for a Messiah who will heal the nation.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D4FC72-DBD7-8F41-BAB2-5EDD7E72DF22}"/>
              </a:ext>
            </a:extLst>
          </p:cNvPr>
          <p:cNvSpPr txBox="1"/>
          <p:nvPr/>
        </p:nvSpPr>
        <p:spPr>
          <a:xfrm>
            <a:off x="862642" y="2841112"/>
            <a:ext cx="109483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small" spc="7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1-2 Chron. recounts</a:t>
            </a:r>
            <a:r>
              <a:rPr kumimoji="0" lang="en-US" sz="2800" b="0" i="0" u="none" strike="noStrike" kern="1200" cap="small" spc="7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story of David’s Kingdom from </a:t>
            </a:r>
            <a:r>
              <a:rPr lang="en-US" sz="2800" cap="small" spc="7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Abrahamic </a:t>
            </a:r>
            <a:r>
              <a:rPr kumimoji="0" lang="en-US" sz="2800" b="0" i="0" u="none" strike="noStrike" kern="1200" cap="small" spc="7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genealogy to return from captivity. Royal failures exist, but are overcome by God’s unstoppable grace </a:t>
            </a:r>
            <a:br>
              <a:rPr kumimoji="0" lang="en-US" sz="2800" b="0" i="0" u="none" strike="noStrike" kern="1200" cap="small" spc="7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small" spc="7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shown toward his people over the centuries.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72A40-6695-1D46-B90E-5682A632FA3F}"/>
              </a:ext>
            </a:extLst>
          </p:cNvPr>
          <p:cNvSpPr txBox="1"/>
          <p:nvPr/>
        </p:nvSpPr>
        <p:spPr>
          <a:xfrm>
            <a:off x="2789695" y="5072492"/>
            <a:ext cx="9021305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small" spc="7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Solomon’s story is </a:t>
            </a:r>
            <a:r>
              <a:rPr kumimoji="0" lang="en-US" sz="3200" b="0" i="1" u="none" strike="noStrike" kern="1200" cap="small" spc="7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wonderful and tragic, </a:t>
            </a:r>
            <a:r>
              <a:rPr lang="en-US" sz="3200" i="1" cap="small" spc="7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that even he leaves us wishing for a Messiah.</a:t>
            </a:r>
            <a:endParaRPr kumimoji="0" lang="en-US" sz="3200" b="0" i="1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602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4" grpId="0"/>
      <p:bldP spid="5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10852-AB84-9C4F-A908-92EAFF8DD6F8}"/>
              </a:ext>
            </a:extLst>
          </p:cNvPr>
          <p:cNvSpPr txBox="1"/>
          <p:nvPr/>
        </p:nvSpPr>
        <p:spPr>
          <a:xfrm>
            <a:off x="381000" y="309283"/>
            <a:ext cx="1143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Solomon</a:t>
            </a:r>
            <a:r>
              <a:rPr kumimoji="0" lang="en-US" sz="4400" b="1" i="0" strike="noStrike" kern="1200" cap="small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Becomes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lang="en-US" sz="4400" b="1" u="sng" cap="small" dirty="0">
                <a:solidFill>
                  <a:prstClr val="white">
                    <a:lumMod val="95000"/>
                  </a:prstClr>
                </a:solidFill>
                <a:latin typeface="Book Antiqua" panose="02040602050305030304" pitchFamily="18" charset="0"/>
              </a:rPr>
              <a:t>K</a:t>
            </a:r>
            <a:r>
              <a:rPr kumimoji="0" lang="en-US" sz="4400" b="1" i="0" u="sng" strike="noStrike" kern="1200" cap="small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ing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32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</a:t>
            </a:r>
            <a:r>
              <a:rPr kumimoji="0" lang="en-US" sz="32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1 Kings version</a:t>
            </a:r>
            <a:r>
              <a:rPr kumimoji="0" lang="en-US" sz="32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)</a:t>
            </a:r>
            <a:endParaRPr kumimoji="0" lang="en-US" b="1" i="0" strike="noStrike" kern="1200" cap="sm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3D279-15EF-5744-9EC8-8199E7E2D786}"/>
              </a:ext>
            </a:extLst>
          </p:cNvPr>
          <p:cNvSpPr txBox="1"/>
          <p:nvPr/>
        </p:nvSpPr>
        <p:spPr>
          <a:xfrm>
            <a:off x="381000" y="1302230"/>
            <a:ext cx="1143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7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Kings 1 –</a:t>
            </a:r>
            <a:r>
              <a:rPr kumimoji="0" lang="en-US" sz="3200" b="0" i="0" u="none" strike="noStrike" kern="1200" cap="small" spc="7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David’s strength is gone.</a:t>
            </a:r>
            <a:endParaRPr kumimoji="0" lang="en-US" sz="32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FCF654-B431-CF44-897A-710DC376E894}"/>
              </a:ext>
            </a:extLst>
          </p:cNvPr>
          <p:cNvSpPr txBox="1"/>
          <p:nvPr/>
        </p:nvSpPr>
        <p:spPr>
          <a:xfrm>
            <a:off x="862642" y="1887005"/>
            <a:ext cx="11329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Another household rebellion requires someone else’s attention.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9715DD-91A1-9448-B3A1-338E8FC1B6D0}"/>
              </a:ext>
            </a:extLst>
          </p:cNvPr>
          <p:cNvSpPr txBox="1"/>
          <p:nvPr/>
        </p:nvSpPr>
        <p:spPr>
          <a:xfrm>
            <a:off x="862642" y="2410225"/>
            <a:ext cx="1094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Bathsheba &amp; Nathan bring about Solomon’s anointing.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91D487-923A-AD43-8AB8-8FD52C6C55E7}"/>
              </a:ext>
            </a:extLst>
          </p:cNvPr>
          <p:cNvSpPr txBox="1"/>
          <p:nvPr/>
        </p:nvSpPr>
        <p:spPr>
          <a:xfrm>
            <a:off x="1443788" y="2933445"/>
            <a:ext cx="10367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Starts off as an emergency political move.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E33016-7A02-B243-95C7-9775F484B9C4}"/>
              </a:ext>
            </a:extLst>
          </p:cNvPr>
          <p:cNvSpPr txBox="1"/>
          <p:nvPr/>
        </p:nvSpPr>
        <p:spPr>
          <a:xfrm>
            <a:off x="1443787" y="3429000"/>
            <a:ext cx="10367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Solomon’s first gracious act: let the insurrectionist live.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087227-EB06-E546-8D52-030EB56E1FD4}"/>
              </a:ext>
            </a:extLst>
          </p:cNvPr>
          <p:cNvSpPr txBox="1"/>
          <p:nvPr/>
        </p:nvSpPr>
        <p:spPr>
          <a:xfrm>
            <a:off x="380998" y="4011009"/>
            <a:ext cx="1143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cap="small" spc="7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Passing the baton </a:t>
            </a:r>
            <a:r>
              <a:rPr lang="en-US" sz="2400" cap="small" spc="7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Kings 2:1-12)</a:t>
            </a:r>
            <a:endParaRPr kumimoji="0" lang="en-US" sz="32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20962B-80EB-6146-A1EE-5016FD9C8BB5}"/>
              </a:ext>
            </a:extLst>
          </p:cNvPr>
          <p:cNvSpPr txBox="1"/>
          <p:nvPr/>
        </p:nvSpPr>
        <p:spPr>
          <a:xfrm>
            <a:off x="862642" y="4595784"/>
            <a:ext cx="1094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David’s main instruction: Walk faithfully with God (vv. </a:t>
            </a:r>
            <a:r>
              <a:rPr lang="en-US" sz="2800" cap="small" spc="7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-4)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CC352C-E6D6-124A-A555-F4B20E260B53}"/>
              </a:ext>
            </a:extLst>
          </p:cNvPr>
          <p:cNvSpPr txBox="1"/>
          <p:nvPr/>
        </p:nvSpPr>
        <p:spPr>
          <a:xfrm>
            <a:off x="862642" y="5122116"/>
            <a:ext cx="1094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instruction: Tie up loose ends from Absalom story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106715-4ECC-AB46-95EE-D77EF8B901B3}"/>
              </a:ext>
            </a:extLst>
          </p:cNvPr>
          <p:cNvSpPr txBox="1"/>
          <p:nvPr/>
        </p:nvSpPr>
        <p:spPr>
          <a:xfrm>
            <a:off x="1443787" y="5645336"/>
            <a:ext cx="10367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Why?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93EE37-6146-AA43-9A93-15FD7A736AC3}"/>
              </a:ext>
            </a:extLst>
          </p:cNvPr>
          <p:cNvSpPr txBox="1"/>
          <p:nvPr/>
        </p:nvSpPr>
        <p:spPr>
          <a:xfrm>
            <a:off x="2550695" y="5657145"/>
            <a:ext cx="92603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a</a:t>
            </a:r>
            <a:r>
              <a:rPr lang="en-US" sz="2800" cap="small" spc="70" noProof="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cts</a:t>
            </a: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divine blessing or divine vengeance to establish the “house for [David’s] name.”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7B84D4-1A78-D54D-A8B0-9AFE07A118F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AB465B-E714-264B-8697-25A30B533941}"/>
              </a:ext>
            </a:extLst>
          </p:cNvPr>
          <p:cNvSpPr txBox="1"/>
          <p:nvPr/>
        </p:nvSpPr>
        <p:spPr>
          <a:xfrm rot="247143">
            <a:off x="3842185" y="2614167"/>
            <a:ext cx="7743446" cy="270843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glow rad="373062">
              <a:schemeClr val="accent1">
                <a:lumMod val="40000"/>
                <a:lumOff val="60000"/>
                <a:alpha val="22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u="sng" cap="small" spc="7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Literary bookends:</a:t>
            </a:r>
            <a:endParaRPr lang="en-US" sz="2800" b="1" cap="small" spc="7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en-US" sz="2800" cap="small" spc="7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“his kingdom was firmly established” (2:12)</a:t>
            </a:r>
          </a:p>
          <a:p>
            <a:pPr algn="ctr">
              <a:spcAft>
                <a:spcPts val="1200"/>
              </a:spcAft>
            </a:pPr>
            <a:r>
              <a:rPr lang="en-US" sz="2800" cap="small" spc="7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-and-</a:t>
            </a:r>
          </a:p>
          <a:p>
            <a:pPr algn="ctr">
              <a:spcAft>
                <a:spcPts val="1200"/>
              </a:spcAft>
            </a:pPr>
            <a:r>
              <a:rPr lang="en-US" sz="2800" cap="small" spc="7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kingdom was established in the </a:t>
            </a:r>
            <a:br>
              <a:rPr lang="en-US" sz="2800" cap="small" spc="7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cap="small" spc="7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 of Solomon.” (2:46)</a:t>
            </a:r>
          </a:p>
        </p:txBody>
      </p:sp>
    </p:spTree>
    <p:extLst>
      <p:ext uri="{BB962C8B-B14F-4D97-AF65-F5344CB8AC3E}">
        <p14:creationId xmlns:p14="http://schemas.microsoft.com/office/powerpoint/2010/main" val="306381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4" grpId="0"/>
      <p:bldP spid="8" grpId="0"/>
      <p:bldP spid="10" grpId="0"/>
      <p:bldP spid="11" grpId="0"/>
      <p:bldP spid="15" grpId="0"/>
      <p:bldP spid="16" grpId="0"/>
      <p:bldP spid="17" grpId="0"/>
      <p:bldP spid="18" grpId="0"/>
      <p:bldP spid="20" grpId="0"/>
      <p:bldP spid="2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10852-AB84-9C4F-A908-92EAFF8DD6F8}"/>
              </a:ext>
            </a:extLst>
          </p:cNvPr>
          <p:cNvSpPr txBox="1"/>
          <p:nvPr/>
        </p:nvSpPr>
        <p:spPr>
          <a:xfrm>
            <a:off x="381000" y="309283"/>
            <a:ext cx="1143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Solomon</a:t>
            </a:r>
            <a:r>
              <a:rPr kumimoji="0" lang="en-US" sz="4400" b="1" i="0" strike="noStrike" kern="1200" cap="small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Becomes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lang="en-US" sz="4400" b="1" u="sng" cap="small" dirty="0">
                <a:solidFill>
                  <a:prstClr val="white">
                    <a:lumMod val="95000"/>
                  </a:prstClr>
                </a:solidFill>
                <a:latin typeface="Book Antiqua" panose="02040602050305030304" pitchFamily="18" charset="0"/>
              </a:rPr>
              <a:t>K</a:t>
            </a:r>
            <a:r>
              <a:rPr kumimoji="0" lang="en-US" sz="4400" b="1" i="0" u="sng" strike="noStrike" kern="1200" cap="small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ing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32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</a:t>
            </a:r>
            <a:r>
              <a:rPr kumimoji="0" lang="en-US" sz="32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1 Kings version</a:t>
            </a:r>
            <a:r>
              <a:rPr kumimoji="0" lang="en-US" sz="32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)</a:t>
            </a:r>
            <a:endParaRPr kumimoji="0" lang="en-US" b="1" i="0" strike="noStrike" kern="1200" cap="sm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3D279-15EF-5744-9EC8-8199E7E2D786}"/>
              </a:ext>
            </a:extLst>
          </p:cNvPr>
          <p:cNvSpPr txBox="1"/>
          <p:nvPr/>
        </p:nvSpPr>
        <p:spPr>
          <a:xfrm>
            <a:off x="381000" y="1302230"/>
            <a:ext cx="1143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7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Solidifying Solomon’s reign: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FCF654-B431-CF44-897A-710DC376E894}"/>
              </a:ext>
            </a:extLst>
          </p:cNvPr>
          <p:cNvSpPr txBox="1"/>
          <p:nvPr/>
        </p:nvSpPr>
        <p:spPr>
          <a:xfrm>
            <a:off x="862642" y="1887005"/>
            <a:ext cx="1094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Solomon’s rebellious brother… killed.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36BEA8-60B2-B84A-ABA9-0C118CDD18B1}"/>
              </a:ext>
            </a:extLst>
          </p:cNvPr>
          <p:cNvSpPr txBox="1"/>
          <p:nvPr/>
        </p:nvSpPr>
        <p:spPr>
          <a:xfrm>
            <a:off x="862642" y="2410225"/>
            <a:ext cx="1094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previous unfaithful high priest… deposed, then exiled.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27F924-BC5E-D94B-AA86-2B8B3E31C5C0}"/>
              </a:ext>
            </a:extLst>
          </p:cNvPr>
          <p:cNvSpPr txBox="1"/>
          <p:nvPr/>
        </p:nvSpPr>
        <p:spPr>
          <a:xfrm>
            <a:off x="862642" y="2933445"/>
            <a:ext cx="1094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David’s rebellious general… killed.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9097B1-6DE3-3049-B758-F7D95187703A}"/>
              </a:ext>
            </a:extLst>
          </p:cNvPr>
          <p:cNvSpPr txBox="1"/>
          <p:nvPr/>
        </p:nvSpPr>
        <p:spPr>
          <a:xfrm>
            <a:off x="862642" y="3429000"/>
            <a:ext cx="10948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David’s enemy who cursed him when he was down… given a chance to live, </a:t>
            </a:r>
            <a:r>
              <a:rPr lang="en-US" sz="2800" cap="small" spc="70" noProof="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2800" cap="small" spc="7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he squanders it and is killed.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155AB5-6CA7-714D-9080-9B9E6572F8A3}"/>
              </a:ext>
            </a:extLst>
          </p:cNvPr>
          <p:cNvSpPr txBox="1"/>
          <p:nvPr/>
        </p:nvSpPr>
        <p:spPr>
          <a:xfrm>
            <a:off x="2224277" y="1298017"/>
            <a:ext cx="7743446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glow rad="373062">
              <a:schemeClr val="accent1">
                <a:lumMod val="40000"/>
                <a:lumOff val="60000"/>
                <a:alpha val="22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cap="small" spc="7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“his kingdom was firmly established” (2:12)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D2CB6D-D1B9-DA4D-B397-E97388153310}"/>
              </a:ext>
            </a:extLst>
          </p:cNvPr>
          <p:cNvSpPr txBox="1"/>
          <p:nvPr/>
        </p:nvSpPr>
        <p:spPr>
          <a:xfrm>
            <a:off x="2224277" y="4601663"/>
            <a:ext cx="7743446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glow rad="373062">
              <a:schemeClr val="accent1">
                <a:lumMod val="40000"/>
                <a:lumOff val="60000"/>
                <a:alpha val="22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cap="small" spc="7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kingdom was established in the </a:t>
            </a:r>
            <a:br>
              <a:rPr lang="en-US" sz="2800" cap="small" spc="7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cap="small" spc="7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 of Solomon.” (2:46)</a:t>
            </a:r>
          </a:p>
        </p:txBody>
      </p:sp>
      <p:sp>
        <p:nvSpPr>
          <p:cNvPr id="4" name="Up-Down Arrow 3">
            <a:extLst>
              <a:ext uri="{FF2B5EF4-FFF2-40B4-BE49-F238E27FC236}">
                <a16:creationId xmlns:a16="http://schemas.microsoft.com/office/drawing/2014/main" id="{D8A3ED3D-FC08-5146-B601-C8899A9ED101}"/>
              </a:ext>
            </a:extLst>
          </p:cNvPr>
          <p:cNvSpPr/>
          <p:nvPr/>
        </p:nvSpPr>
        <p:spPr>
          <a:xfrm>
            <a:off x="5743073" y="2077809"/>
            <a:ext cx="705853" cy="2234492"/>
          </a:xfrm>
          <a:prstGeom prst="up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96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9" grpId="0"/>
      <p:bldP spid="22" grpId="0"/>
      <p:bldP spid="23" grpId="0"/>
      <p:bldP spid="24" grpId="0" animBg="1"/>
      <p:bldP spid="25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10852-AB84-9C4F-A908-92EAFF8DD6F8}"/>
              </a:ext>
            </a:extLst>
          </p:cNvPr>
          <p:cNvSpPr txBox="1"/>
          <p:nvPr/>
        </p:nvSpPr>
        <p:spPr>
          <a:xfrm>
            <a:off x="381000" y="309283"/>
            <a:ext cx="1143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Solomon</a:t>
            </a:r>
            <a:r>
              <a:rPr kumimoji="0" lang="en-US" sz="4400" b="1" i="0" strike="noStrike" kern="1200" cap="small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Becomes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Great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lang="en-US" sz="4400" b="1" u="sng" cap="small" dirty="0">
                <a:solidFill>
                  <a:prstClr val="white">
                    <a:lumMod val="95000"/>
                  </a:prstClr>
                </a:solidFill>
                <a:latin typeface="Book Antiqua" panose="02040602050305030304" pitchFamily="18" charset="0"/>
              </a:rPr>
              <a:t>K</a:t>
            </a:r>
            <a:r>
              <a:rPr kumimoji="0" lang="en-US" sz="4400" b="1" i="0" u="sng" strike="noStrike" kern="1200" cap="small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ing</a:t>
            </a:r>
            <a:endParaRPr kumimoji="0" lang="en-US" b="1" i="0" strike="noStrike" kern="1200" cap="sm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3D279-15EF-5744-9EC8-8199E7E2D786}"/>
              </a:ext>
            </a:extLst>
          </p:cNvPr>
          <p:cNvSpPr txBox="1"/>
          <p:nvPr/>
        </p:nvSpPr>
        <p:spPr>
          <a:xfrm>
            <a:off x="381000" y="1302230"/>
            <a:ext cx="1143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7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Solomon’s ascent to greatness: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FCF654-B431-CF44-897A-710DC376E894}"/>
              </a:ext>
            </a:extLst>
          </p:cNvPr>
          <p:cNvSpPr txBox="1"/>
          <p:nvPr/>
        </p:nvSpPr>
        <p:spPr>
          <a:xfrm>
            <a:off x="862642" y="1887005"/>
            <a:ext cx="11329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Wisdom that surpasses all others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9715DD-91A1-9448-B3A1-338E8FC1B6D0}"/>
              </a:ext>
            </a:extLst>
          </p:cNvPr>
          <p:cNvSpPr txBox="1"/>
          <p:nvPr/>
        </p:nvSpPr>
        <p:spPr>
          <a:xfrm>
            <a:off x="1443786" y="2410225"/>
            <a:ext cx="1036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gift of divine origin and therefore superhuman ability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91D487-923A-AD43-8AB8-8FD52C6C55E7}"/>
              </a:ext>
            </a:extLst>
          </p:cNvPr>
          <p:cNvSpPr txBox="1"/>
          <p:nvPr/>
        </p:nvSpPr>
        <p:spPr>
          <a:xfrm>
            <a:off x="1443788" y="2933445"/>
            <a:ext cx="10367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Solidified by the </a:t>
            </a:r>
            <a:r>
              <a:rPr lang="en-US" sz="2800" cap="small" spc="70" noProof="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rulin</a:t>
            </a:r>
            <a:r>
              <a:rPr lang="en-US" sz="2800" cap="small" spc="7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between two prostitutes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E33016-7A02-B243-95C7-9775F484B9C4}"/>
              </a:ext>
            </a:extLst>
          </p:cNvPr>
          <p:cNvSpPr txBox="1"/>
          <p:nvPr/>
        </p:nvSpPr>
        <p:spPr>
          <a:xfrm>
            <a:off x="2759242" y="3429000"/>
            <a:ext cx="905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Wisdom that is awe-inspiring.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1CE594-C97D-0B4D-9E86-BE60870581F9}"/>
              </a:ext>
            </a:extLst>
          </p:cNvPr>
          <p:cNvSpPr txBox="1"/>
          <p:nvPr/>
        </p:nvSpPr>
        <p:spPr>
          <a:xfrm>
            <a:off x="2759242" y="3950879"/>
            <a:ext cx="905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Wisdom that is popular.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E7433D-595A-524C-BF74-A8447C737CD9}"/>
              </a:ext>
            </a:extLst>
          </p:cNvPr>
          <p:cNvSpPr txBox="1"/>
          <p:nvPr/>
        </p:nvSpPr>
        <p:spPr>
          <a:xfrm>
            <a:off x="2759242" y="4446434"/>
            <a:ext cx="905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Wisdom that gives </a:t>
            </a:r>
            <a:r>
              <a:rPr lang="en-US" sz="2800" i="1" cap="small" spc="7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justice</a:t>
            </a:r>
            <a:r>
              <a:rPr lang="en-US" sz="2800" cap="small" spc="7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F341E0-905F-CE4B-95A1-99A40568DEE3}"/>
              </a:ext>
            </a:extLst>
          </p:cNvPr>
          <p:cNvSpPr txBox="1"/>
          <p:nvPr/>
        </p:nvSpPr>
        <p:spPr>
          <a:xfrm>
            <a:off x="3497179" y="4968313"/>
            <a:ext cx="831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cap="small" spc="7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…to the mother, to the infant, and to the liar.</a:t>
            </a:r>
            <a:endParaRPr kumimoji="0" lang="en-US" sz="2800" b="0" i="1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69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4" grpId="0"/>
      <p:bldP spid="8" grpId="0"/>
      <p:bldP spid="10" grpId="0"/>
      <p:bldP spid="11" grpId="0"/>
      <p:bldP spid="19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10852-AB84-9C4F-A908-92EAFF8DD6F8}"/>
              </a:ext>
            </a:extLst>
          </p:cNvPr>
          <p:cNvSpPr txBox="1"/>
          <p:nvPr/>
        </p:nvSpPr>
        <p:spPr>
          <a:xfrm>
            <a:off x="381000" y="309283"/>
            <a:ext cx="1143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Solomon</a:t>
            </a:r>
            <a:r>
              <a:rPr kumimoji="0" lang="en-US" sz="4400" b="1" i="0" strike="noStrike" kern="1200" cap="small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Becomes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Great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lang="en-US" sz="4400" b="1" u="sng" cap="small" dirty="0">
                <a:solidFill>
                  <a:prstClr val="white">
                    <a:lumMod val="95000"/>
                  </a:prstClr>
                </a:solidFill>
                <a:latin typeface="Book Antiqua" panose="02040602050305030304" pitchFamily="18" charset="0"/>
              </a:rPr>
              <a:t>K</a:t>
            </a:r>
            <a:r>
              <a:rPr kumimoji="0" lang="en-US" sz="4400" b="1" i="0" u="sng" strike="noStrike" kern="1200" cap="small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ing</a:t>
            </a:r>
            <a:endParaRPr kumimoji="0" lang="en-US" b="1" i="0" strike="noStrike" kern="1200" cap="sm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3D279-15EF-5744-9EC8-8199E7E2D786}"/>
              </a:ext>
            </a:extLst>
          </p:cNvPr>
          <p:cNvSpPr txBox="1"/>
          <p:nvPr/>
        </p:nvSpPr>
        <p:spPr>
          <a:xfrm>
            <a:off x="381000" y="1302230"/>
            <a:ext cx="1143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7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Solomon’s ascent to greatness: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FCF654-B431-CF44-897A-710DC376E894}"/>
              </a:ext>
            </a:extLst>
          </p:cNvPr>
          <p:cNvSpPr txBox="1"/>
          <p:nvPr/>
        </p:nvSpPr>
        <p:spPr>
          <a:xfrm>
            <a:off x="862642" y="1887005"/>
            <a:ext cx="11329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Israel’s borders expand in Solomon’s reign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923DA7EC-D807-CE4B-ACD5-3AC3C5A8C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254" y="163097"/>
            <a:ext cx="4269204" cy="65022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9715DD-91A1-9448-B3A1-338E8FC1B6D0}"/>
              </a:ext>
            </a:extLst>
          </p:cNvPr>
          <p:cNvSpPr txBox="1"/>
          <p:nvPr/>
        </p:nvSpPr>
        <p:spPr>
          <a:xfrm>
            <a:off x="862642" y="2410225"/>
            <a:ext cx="11122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happiness of Solomon’s people repeated (4:20, 10:8, 2Chr 9:7)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91D487-923A-AD43-8AB8-8FD52C6C55E7}"/>
              </a:ext>
            </a:extLst>
          </p:cNvPr>
          <p:cNvSpPr txBox="1"/>
          <p:nvPr/>
        </p:nvSpPr>
        <p:spPr>
          <a:xfrm>
            <a:off x="862644" y="2933445"/>
            <a:ext cx="10948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Language of fulfilled promises: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C22811-7622-1948-814D-37E49CA11C8C}"/>
              </a:ext>
            </a:extLst>
          </p:cNvPr>
          <p:cNvSpPr txBox="1"/>
          <p:nvPr/>
        </p:nvSpPr>
        <p:spPr>
          <a:xfrm>
            <a:off x="1395663" y="3456665"/>
            <a:ext cx="10415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“as many as the sand by the sea” (4:20), </a:t>
            </a:r>
            <a:r>
              <a:rPr lang="en-US" sz="2800" cap="small" spc="70" noProof="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7E78CB-0DCF-1747-9661-0141CFB94440}"/>
              </a:ext>
            </a:extLst>
          </p:cNvPr>
          <p:cNvSpPr txBox="1"/>
          <p:nvPr/>
        </p:nvSpPr>
        <p:spPr>
          <a:xfrm>
            <a:off x="862642" y="3985167"/>
            <a:ext cx="10948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Solomon’s intellect spans vastly varied disciplines: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D6C468-A52B-3C41-89C9-D41F7C613E46}"/>
              </a:ext>
            </a:extLst>
          </p:cNvPr>
          <p:cNvSpPr txBox="1"/>
          <p:nvPr/>
        </p:nvSpPr>
        <p:spPr>
          <a:xfrm>
            <a:off x="2646947" y="4508387"/>
            <a:ext cx="3882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 &amp; psychology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275E0D-8275-6849-927A-47BF69B09227}"/>
              </a:ext>
            </a:extLst>
          </p:cNvPr>
          <p:cNvSpPr txBox="1"/>
          <p:nvPr/>
        </p:nvSpPr>
        <p:spPr>
          <a:xfrm>
            <a:off x="2646947" y="5031607"/>
            <a:ext cx="3882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Proverbs &amp; poetry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7552C2-7EDC-3B40-A269-E75FFD089BCF}"/>
              </a:ext>
            </a:extLst>
          </p:cNvPr>
          <p:cNvSpPr txBox="1"/>
          <p:nvPr/>
        </p:nvSpPr>
        <p:spPr>
          <a:xfrm>
            <a:off x="6841957" y="4508387"/>
            <a:ext cx="4969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Horticulture &amp; biology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6CEB67-09F0-4541-BDC5-A762B35B773F}"/>
              </a:ext>
            </a:extLst>
          </p:cNvPr>
          <p:cNvSpPr txBox="1"/>
          <p:nvPr/>
        </p:nvSpPr>
        <p:spPr>
          <a:xfrm>
            <a:off x="6841957" y="5031607"/>
            <a:ext cx="4969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Politics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05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10" grpId="0"/>
      <p:bldP spid="13" grpId="0"/>
      <p:bldP spid="16" grpId="0"/>
      <p:bldP spid="17" grpId="0"/>
      <p:bldP spid="18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39715DD-91A1-9448-B3A1-338E8FC1B6D0}"/>
              </a:ext>
            </a:extLst>
          </p:cNvPr>
          <p:cNvSpPr txBox="1"/>
          <p:nvPr/>
        </p:nvSpPr>
        <p:spPr>
          <a:xfrm>
            <a:off x="862642" y="2410225"/>
            <a:ext cx="11122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Gentiles learn from him, bring him abundant gifts.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010852-AB84-9C4F-A908-92EAFF8DD6F8}"/>
              </a:ext>
            </a:extLst>
          </p:cNvPr>
          <p:cNvSpPr txBox="1"/>
          <p:nvPr/>
        </p:nvSpPr>
        <p:spPr>
          <a:xfrm>
            <a:off x="381000" y="309283"/>
            <a:ext cx="1143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Solomon</a:t>
            </a:r>
            <a:r>
              <a:rPr kumimoji="0" lang="en-US" sz="4400" b="1" i="0" strike="noStrike" kern="1200" cap="small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Becomes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Great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lang="en-US" sz="4400" b="1" u="sng" cap="small" dirty="0">
                <a:solidFill>
                  <a:prstClr val="white">
                    <a:lumMod val="95000"/>
                  </a:prstClr>
                </a:solidFill>
                <a:latin typeface="Book Antiqua" panose="02040602050305030304" pitchFamily="18" charset="0"/>
              </a:rPr>
              <a:t>K</a:t>
            </a:r>
            <a:r>
              <a:rPr kumimoji="0" lang="en-US" sz="4400" b="1" i="0" u="sng" strike="noStrike" kern="1200" cap="small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ing</a:t>
            </a:r>
            <a:endParaRPr kumimoji="0" lang="en-US" b="1" i="0" strike="noStrike" kern="1200" cap="sm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3D279-15EF-5744-9EC8-8199E7E2D786}"/>
              </a:ext>
            </a:extLst>
          </p:cNvPr>
          <p:cNvSpPr txBox="1"/>
          <p:nvPr/>
        </p:nvSpPr>
        <p:spPr>
          <a:xfrm>
            <a:off x="381000" y="1302230"/>
            <a:ext cx="1143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7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Solomon’s ascent to greatness: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FCF654-B431-CF44-897A-710DC376E894}"/>
              </a:ext>
            </a:extLst>
          </p:cNvPr>
          <p:cNvSpPr txBox="1"/>
          <p:nvPr/>
        </p:nvSpPr>
        <p:spPr>
          <a:xfrm>
            <a:off x="862642" y="1887005"/>
            <a:ext cx="11329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Israel’s prominence increases during his reign.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91D487-923A-AD43-8AB8-8FD52C6C55E7}"/>
              </a:ext>
            </a:extLst>
          </p:cNvPr>
          <p:cNvSpPr txBox="1"/>
          <p:nvPr/>
        </p:nvSpPr>
        <p:spPr>
          <a:xfrm>
            <a:off x="862644" y="2933445"/>
            <a:ext cx="10948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land is filled with wealth: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C22811-7622-1948-814D-37E49CA11C8C}"/>
              </a:ext>
            </a:extLst>
          </p:cNvPr>
          <p:cNvSpPr txBox="1"/>
          <p:nvPr/>
        </p:nvSpPr>
        <p:spPr>
          <a:xfrm>
            <a:off x="1395663" y="3456665"/>
            <a:ext cx="10415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Silver so common it is devalued.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1CBCF3-E3F4-C94A-9BFD-E4E5EF1DCEFC}"/>
              </a:ext>
            </a:extLst>
          </p:cNvPr>
          <p:cNvSpPr txBox="1"/>
          <p:nvPr/>
        </p:nvSpPr>
        <p:spPr>
          <a:xfrm>
            <a:off x="1925053" y="3979885"/>
            <a:ext cx="9885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Mind-boggling amounts of gold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C858AF-D26C-1D4A-9ED0-CFE233735A40}"/>
              </a:ext>
            </a:extLst>
          </p:cNvPr>
          <p:cNvSpPr txBox="1"/>
          <p:nvPr/>
        </p:nvSpPr>
        <p:spPr>
          <a:xfrm>
            <a:off x="2582779" y="4503105"/>
            <a:ext cx="9228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Precious stones used in the palace foundations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FFA4A0-B27A-4241-AFCD-3688BECAF87E}"/>
              </a:ext>
            </a:extLst>
          </p:cNvPr>
          <p:cNvSpPr txBox="1"/>
          <p:nvPr/>
        </p:nvSpPr>
        <p:spPr>
          <a:xfrm>
            <a:off x="3240505" y="5026325"/>
            <a:ext cx="8570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Spices, gold, and </a:t>
            </a:r>
            <a:r>
              <a:rPr lang="en-US" sz="2800" cap="small" spc="70" noProof="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exotice</a:t>
            </a: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animals all </a:t>
            </a:r>
            <a:r>
              <a:rPr lang="en-US" sz="2800" cap="small" spc="70" noProof="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cap="small" spc="7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way from India and Indonesia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C6DDA7F-DB7D-B94E-BDD8-71823B116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27" y="0"/>
            <a:ext cx="11813146" cy="68580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FC5E1485-3D4E-BD4A-A314-A91AE31CA5C3}"/>
              </a:ext>
            </a:extLst>
          </p:cNvPr>
          <p:cNvSpPr/>
          <p:nvPr/>
        </p:nvSpPr>
        <p:spPr>
          <a:xfrm>
            <a:off x="2390274" y="1796716"/>
            <a:ext cx="7459579" cy="3946358"/>
          </a:xfrm>
          <a:custGeom>
            <a:avLst/>
            <a:gdLst>
              <a:gd name="connsiteX0" fmla="*/ 64168 w 7459579"/>
              <a:gd name="connsiteY0" fmla="*/ 0 h 3946358"/>
              <a:gd name="connsiteX1" fmla="*/ 0 w 7459579"/>
              <a:gd name="connsiteY1" fmla="*/ 737937 h 3946358"/>
              <a:gd name="connsiteX2" fmla="*/ 224589 w 7459579"/>
              <a:gd name="connsiteY2" fmla="*/ 1700463 h 3946358"/>
              <a:gd name="connsiteX3" fmla="*/ 689810 w 7459579"/>
              <a:gd name="connsiteY3" fmla="*/ 2951747 h 3946358"/>
              <a:gd name="connsiteX4" fmla="*/ 1106905 w 7459579"/>
              <a:gd name="connsiteY4" fmla="*/ 3112168 h 3946358"/>
              <a:gd name="connsiteX5" fmla="*/ 2470484 w 7459579"/>
              <a:gd name="connsiteY5" fmla="*/ 2759242 h 3946358"/>
              <a:gd name="connsiteX6" fmla="*/ 4828673 w 7459579"/>
              <a:gd name="connsiteY6" fmla="*/ 2342147 h 3946358"/>
              <a:gd name="connsiteX7" fmla="*/ 5486400 w 7459579"/>
              <a:gd name="connsiteY7" fmla="*/ 3946358 h 3946358"/>
              <a:gd name="connsiteX8" fmla="*/ 5983705 w 7459579"/>
              <a:gd name="connsiteY8" fmla="*/ 3930316 h 3946358"/>
              <a:gd name="connsiteX9" fmla="*/ 6962273 w 7459579"/>
              <a:gd name="connsiteY9" fmla="*/ 3304673 h 3946358"/>
              <a:gd name="connsiteX10" fmla="*/ 7459579 w 7459579"/>
              <a:gd name="connsiteY10" fmla="*/ 3208421 h 394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59579" h="3946358">
                <a:moveTo>
                  <a:pt x="64168" y="0"/>
                </a:moveTo>
                <a:lnTo>
                  <a:pt x="0" y="737937"/>
                </a:lnTo>
                <a:lnTo>
                  <a:pt x="224589" y="1700463"/>
                </a:lnTo>
                <a:lnTo>
                  <a:pt x="689810" y="2951747"/>
                </a:lnTo>
                <a:lnTo>
                  <a:pt x="1106905" y="3112168"/>
                </a:lnTo>
                <a:lnTo>
                  <a:pt x="2470484" y="2759242"/>
                </a:lnTo>
                <a:lnTo>
                  <a:pt x="4828673" y="2342147"/>
                </a:lnTo>
                <a:lnTo>
                  <a:pt x="5486400" y="3946358"/>
                </a:lnTo>
                <a:lnTo>
                  <a:pt x="5983705" y="3930316"/>
                </a:lnTo>
                <a:lnTo>
                  <a:pt x="6962273" y="3304673"/>
                </a:lnTo>
                <a:lnTo>
                  <a:pt x="7459579" y="3208421"/>
                </a:lnTo>
              </a:path>
            </a:pathLst>
          </a:custGeom>
          <a:noFill/>
          <a:ln w="76200"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47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0" grpId="0"/>
      <p:bldP spid="13" grpId="0"/>
      <p:bldP spid="15" grpId="0"/>
      <p:bldP spid="19" grpId="0"/>
      <p:bldP spid="2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39715DD-91A1-9448-B3A1-338E8FC1B6D0}"/>
              </a:ext>
            </a:extLst>
          </p:cNvPr>
          <p:cNvSpPr txBox="1"/>
          <p:nvPr/>
        </p:nvSpPr>
        <p:spPr>
          <a:xfrm>
            <a:off x="1395663" y="2410225"/>
            <a:ext cx="1041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Sought his wisdom – found it all as she’d been told.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010852-AB84-9C4F-A908-92EAFF8DD6F8}"/>
              </a:ext>
            </a:extLst>
          </p:cNvPr>
          <p:cNvSpPr txBox="1"/>
          <p:nvPr/>
        </p:nvSpPr>
        <p:spPr>
          <a:xfrm>
            <a:off x="381000" y="309283"/>
            <a:ext cx="1143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Solomon</a:t>
            </a:r>
            <a:r>
              <a:rPr kumimoji="0" lang="en-US" sz="4400" b="1" i="0" strike="noStrike" kern="1200" cap="small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Becomes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Great</a:t>
            </a:r>
            <a:r>
              <a:rPr kumimoji="0" lang="en-US" sz="4400" b="1" i="0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lang="en-US" sz="4400" b="1" u="sng" cap="small" dirty="0">
                <a:solidFill>
                  <a:prstClr val="white">
                    <a:lumMod val="95000"/>
                  </a:prstClr>
                </a:solidFill>
                <a:latin typeface="Book Antiqua" panose="02040602050305030304" pitchFamily="18" charset="0"/>
              </a:rPr>
              <a:t>K</a:t>
            </a:r>
            <a:r>
              <a:rPr kumimoji="0" lang="en-US" sz="4400" b="1" i="0" u="sng" strike="noStrike" kern="1200" cap="small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ing</a:t>
            </a:r>
            <a:endParaRPr kumimoji="0" lang="en-US" b="1" i="0" strike="noStrike" kern="1200" cap="sm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3D279-15EF-5744-9EC8-8199E7E2D786}"/>
              </a:ext>
            </a:extLst>
          </p:cNvPr>
          <p:cNvSpPr txBox="1"/>
          <p:nvPr/>
        </p:nvSpPr>
        <p:spPr>
          <a:xfrm>
            <a:off x="381000" y="1302230"/>
            <a:ext cx="1143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7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Solomon’s ascent to greatness: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FCF654-B431-CF44-897A-710DC376E894}"/>
              </a:ext>
            </a:extLst>
          </p:cNvPr>
          <p:cNvSpPr txBox="1"/>
          <p:nvPr/>
        </p:nvSpPr>
        <p:spPr>
          <a:xfrm>
            <a:off x="862642" y="1887005"/>
            <a:ext cx="11329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u="sng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visit from Queen of the South:</a:t>
            </a:r>
            <a:endParaRPr kumimoji="0" lang="en-US" sz="2800" b="0" i="0" u="sng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BF8E93-A4DC-A24A-82CF-A659A57DF87B}"/>
              </a:ext>
            </a:extLst>
          </p:cNvPr>
          <p:cNvSpPr txBox="1"/>
          <p:nvPr/>
        </p:nvSpPr>
        <p:spPr>
          <a:xfrm>
            <a:off x="1395663" y="2933445"/>
            <a:ext cx="1041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 with her own wealthy, powerful status… amazed by King Solomon’s status.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79E4EE-45E8-264B-9473-2EBCAFB1CF28}"/>
              </a:ext>
            </a:extLst>
          </p:cNvPr>
          <p:cNvSpPr txBox="1"/>
          <p:nvPr/>
        </p:nvSpPr>
        <p:spPr>
          <a:xfrm>
            <a:off x="1395663" y="3887552"/>
            <a:ext cx="1041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spc="70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 did not believe the reports, but what they described was less than half the truth of all this greatness!”</a:t>
            </a:r>
            <a:endParaRPr kumimoji="0" lang="en-US" sz="2800" b="0" i="0" u="none" strike="noStrike" kern="1200" cap="small" spc="7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197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6592</TotalTime>
  <Words>1094</Words>
  <Application>Microsoft Macintosh PowerPoint</Application>
  <PresentationFormat>Widescreen</PresentationFormat>
  <Paragraphs>116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Book Antiqua</vt:lpstr>
      <vt:lpstr>Calibri</vt:lpstr>
      <vt:lpstr>Calibri Light</vt:lpstr>
      <vt:lpstr>Times New Roman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Lankford</dc:creator>
  <cp:lastModifiedBy>Dan Lankford</cp:lastModifiedBy>
  <cp:revision>376</cp:revision>
  <dcterms:created xsi:type="dcterms:W3CDTF">2021-11-04T16:51:27Z</dcterms:created>
  <dcterms:modified xsi:type="dcterms:W3CDTF">2022-01-09T15:58:11Z</dcterms:modified>
</cp:coreProperties>
</file>