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307" r:id="rId4"/>
    <p:sldId id="313" r:id="rId5"/>
    <p:sldId id="328" r:id="rId6"/>
    <p:sldId id="329" r:id="rId7"/>
    <p:sldId id="337" r:id="rId8"/>
    <p:sldId id="338" r:id="rId9"/>
    <p:sldId id="331" r:id="rId10"/>
    <p:sldId id="333" r:id="rId11"/>
    <p:sldId id="336" r:id="rId12"/>
    <p:sldId id="334" r:id="rId13"/>
    <p:sldId id="335" r:id="rId14"/>
    <p:sldId id="32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A293"/>
    <a:srgbClr val="CCC1B6"/>
    <a:srgbClr val="CBF0B3"/>
    <a:srgbClr val="A43336"/>
    <a:srgbClr val="FF7E79"/>
    <a:srgbClr val="7FC9C8"/>
    <a:srgbClr val="DB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61"/>
    <p:restoredTop sz="91340"/>
  </p:normalViewPr>
  <p:slideViewPr>
    <p:cSldViewPr snapToGrid="0" snapToObjects="1">
      <p:cViewPr varScale="1">
        <p:scale>
          <a:sx n="84" d="100"/>
          <a:sy n="84" d="100"/>
        </p:scale>
        <p:origin x="20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5T20:48:57.92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4171 0 24575,'-24'0'0,"-3"0"0,14 0 0,-4 0 0,6 0 0,0 0 0,-1 0 0,0 0 0,1 0 0,-1 0 0,0 0 0,0 0 0,1 0 0,-1 0 0,1 0 0,-1 0 0,1 0 0,-1 0 0,1 0 0,0 0 0,0 0 0,-1 0 0,1 0 0,0 0 0,0 0 0,-1 0 0,1 0 0,0 0 0,0 5 0,0-3 0,0 7 0,0-8 0,5 9 0,-5-9 0,5 4 0,-5 0 0,0-4 0,4 9 0,-3-9 0,4 4 0,-6 0 0,1-3 0,4 8 0,-3-9 0,4 5 0,-1-1 0,-3-4 0,9 9 0,-9-9 0,3 9 0,-4-9 0,5 9 0,-4-8 0,4 8 0,-1-4 0,-3 0 0,9 4 0,-10-9 0,5 9 0,0-4 0,-5 0 0,5 4 0,-5-4 0,0 5 0,5 0 0,-5-5 0,10 5 0,-10-5 0,10 6 0,-9-1 0,3 1 0,1-1 0,-4 1 0,8-1 0,-8-4 0,8 3 0,-8-4 0,9 6 0,-9-6 0,8 5 0,-3-5 0,0 6 0,4-1 0,-10-4 0,10 3 0,-10-4 0,10 6 0,-10-1 0,10 0 0,-10 1 0,10-1 0,-9 1 0,9-1 0,-9 0 0,8 1 0,-8-1 0,3 1 0,1 0 0,-5-1 0,10 1 0,-9 0 0,8-1 0,-3 1 0,0 0 0,3-1 0,-3 1 0,5-1 0,0 1 0,0-1 0,-5 1 0,4 0 0,-5-1 0,6 1 0,0-1 0,0 1 0,0 0 0,0-1 0,-5 1 0,4 0 0,-4-1 0,5 7 0,0-5 0,0 5 0,0-7 0,0 1 0,0 0 0,0-1 0,0 1 0,0 0 0,0-1 0,0 1 0,-6 0 0,5-1 0,-4 1 0,0-1 0,3 1 0,-8-5 0,9 3 0,-5-4 0,1 6 0,4 0 0,-5-1 0,6 1 0,-5-1 0,4 0 0,-4 1 0,5-1 0,-5 0 0,4 0 0,-10 1 0,10-1 0,-4 1 0,5-1 0,-6 1 0,5 0 0,-4-1 0,-1 7 0,5-5 0,-5 5 0,6 0 0,-6-5 0,5 5 0,-4-6 0,0 0 0,3-1 0,-8 1 0,8 0 0,-3-1 0,0 1 0,4 0 0,-5-1 0,6 1 0,0 0 0,-5-1 0,4 1 0,-5 0 0,6-1 0,0 1 0,0 0 0,0-1 0,0 1 0,-5-6 0,4 4 0,-4-3 0,5 5 0,0-1 0,0 1 0,0-1 0,0 1 0,0-1 0,0 1 0,0-1 0,0 1 0,0-1 0,0 1 0,-6-1 0,5 1 0,-4 0 0,5-1 0,0 1 0,0 0 0,0-1 0,0 1 0,0 0 0,0-1 0,0 1 0,0-1 0,0 0 0,0 1 0,0 0 0,0-1 0,0 1 0,0 0 0,0 0 0,0-1 0,0 1 0,0 0 0,0-1 0,0 1 0,0 0 0,0-1 0,0 1 0,0-1 0,0 1 0,0-1 0,0 1 0,0 0 0,0 0 0,0-1 0,0 1 0,0 0 0,0-1 0,0 1 0,0 0 0,0-1 0,0 1 0,0 0 0,5 0 0,-4-1 0,5 1 0,-6-1 0,0 1 0,5 0 0,-4-1 0,4 1 0,-5 0 0,0-1 0,5-4 0,-3 3 0,3-4 0,-5 6 0,5-1 0,-4 0 0,10 1 0,-10-1 0,4 0 0,0 1 0,-3-1 0,3 1 0,-5-1 0,5 1 0,-4-1 0,4 0 0,-5 1 0,5-1 0,-4 1 0,5 0 0,-6-1 0,5 1 0,-4 0 0,4-1 0,-5 1 0,0-1 0,0 1 0,0-1 0,0 0 0,0 0 0,0 0 0,0 0 0,0 0 0,0 1 0,0 0 0,0-1 0,0 1 0,0-1 0,0 0 0,0 0 0,0 0 0,0 0 0,0 1 0,0-1 0,0 1 0,0-1 0,0 1 0,0 0 0,0-1 0,0 0 0,0 1 0,0-1 0,0 0 0,0 1 0,0-1 0,0 0 0,0 0 0,0 0 0,0 0 0,0 0 0,0 0 0,0 1 0,0-1 0,0 1 0,0-1 0,0 1 0,0-1 0,0 0 0,0 1 0,0-2 0,5-4 0,1-1 0,5 0 0,0-4 0,0 4 0,0-5 0,0 0 0,1 0 0,-6 5 0,5-3 0,-5 3 0,6-5 0,-1 0 0,0 0 0,0 5 0,1-4 0,-1 4 0,-5 0 0,3-4 0,-7 9 0,2-4 0,-4 6 0,0-1 0,0 1 0,5-1 0,-3 1 0,7-1 0,-7 0 0,3 0 0,-5 1 0,0-1 0,0 0 0,5-5 0,-4 4 0,4-3 0,1-1 0,-5 4 0,4-3 0,0 4 0,-4 0 0,4 0 0,-5 1 0,0-1 0,5 0 0,-4 1 0,5-1 0,-6 1 0,0-1 0,0 1 0,5-1 0,-4 1 0,4 0 0,-5-1 0,0 0 0,0 0 0,6-5 0,-5 4 0,4-4 0,-5 6 0,5-1 0,-3 0 0,8 1 0,-9-1 0,9 1 0,-8-1 0,2 1 0,2-6 0,-5 5 0,9-5 0,-8 6 0,8 0 0,-9-1 0,10 1 0,-10 0 0,9-1 0,-8 1 0,3 0 0,0-1 0,-4 1 0,10 0 0,-10 0 0,4-1 0,1 1 0,0-1 0,0 1 0,4-1 0,-3 1 0,4-1 0,-5 1 0,4-1 0,-4 0 0,5 0 0,0 0 0,-5 0 0,4-5 0,-8 4 0,8-3 0,-9 4 0,9-5 0,-9 4 0,4-4 0,0 0 0,-4 4 0,4-4 0,-5 5 0,0 0 0,0 0 0,0 0 0,0 0 0,-6-5 0,5 4 0,-9-4 0,4 0 0,-5 4 0,0-9 0,-1 4 0,6 0 0,-5-4 0,5 4 0,-6-5 0,0 0 0,0 6 0,1-5 0,-1 4 0,1-5 0,0 0 0,-1 0 0,1 0 0,0 0 0,0 0 0,-1 0 0,1 0 0,0 0 0,0 0 0,-1 0 0,1 0 0,0 0 0,-1 0 0,1 0 0,-1 0 0,1 0 0,0 0 0,0 0 0,-1 0 0,0 0 0,1 0 0,-1-5 0,1 3 0,-1-3 0,0 5 0,0-5 0,1 4 0,-1-10 0,0 10 0,1-10 0,-1 10 0,1-9 0,-1 9 0,0-4 0,1 0 0,0 3 0,-1-3 0,0 0 0,1 4 0,-1-5 0,5 1 0,-4 4 0,5-4 0,-6 5 0,6-6 0,-5 5 0,4-4 0,1 0 0,-5 3 0,5-8 0,-6 8 0,0-8 0,1 4 0,-1-1 0,1 2 0,5 0 0,-5 4 0,5-5 0,0 1 0,-5 4 0,5-5 0,-5 6 0,0 0 0,0 0 0,-1 0 0,1 0 0,0 0 0,-1 0 0,1 0 0,-1 0 0,0 0 0,1 0 0,-1 0 0,0 0 0,1 0 0,-1 0 0,0 0 0,0 0 0,0 0 0,0 0 0,0 0 0,0 0 0,1 0 0,-1 0 0,0 0 0,1 0 0,-1 0 0,0 0 0,0 0 0,1 0 0,-1 0 0,0 0 0,1 0 0,-1 0 0,0 0 0,0 0 0,0 0 0,1 0 0,-1 0 0,1 0 0,-1 0 0,1 0 0,-1 0 0,0 0 0,1 0 0,-1 0 0,0 0 0,1 0 0,-1 0 0,0 0 0,1 0 0,-1 0 0,6-5 0,-4 4 0,3-10 0,-4 5 0,-1-1 0,0-3 0,0 9 0,6-10 0,-5 10 0,5-4 0,-1 0 0,-3 3 0,3-3 0,-4 5 0,-1 0 0,1-5 0,-1 3 0,1-8 0,0 4 0,0-5 0,-1 5 0,1-4 0,-1 9 0,6-10 0,-5 5 0,5-1 0,-6-3 0,0 3 0,1 1 0,-1-4 0,0 3 0,1 1 0,-1 1 0,6 0 0,-4 4 0,4-4 0,-5 5 0,0 0 0,0 0 0,-1 0 0,1 0 0,-1 0 0,1 5 0,0-4 0,5 9 0,-4-4 0,3 5 0,1 0 0,-4-4 0,8 3 0,-8-4 0,3 6 0,1 0 0,-5-1 0,5 1 0,-1 0 0,-4-1 0,10 1 0,-9 0 0,8-1 0,-8 1 0,9 0 0,-10-6 0,10 5 0,-5-5 0,1 0 0,4 5 0,-10-10 0,10 10 0,-4-5 0,0 0 0,4 4 0,-9-3 0,3 4 0,-5 1 0,0-5 0,6 3 0,-5-4 0,5 6 0,-6-1 0,0 1 0,1-6 0,-1 5 0,0-10 0,6 9 0,-5-9 0,4 5 0,-4-1 0,-1-4 0,0 4 0,0 0 0,1-3 0,-1 3 0,0-5 0,0 0 0,0 5 0,1-4 0,-1 5 0,0-6 0,0 0 0,0 0 0,1 0 0,-1 0 0,1 5 0,-1-4 0,0 4 0,0-5 0,0 0 0,1 0 0,-1 5 0,0-4 0,1 4 0,-1-5 0,0 0 0,0 0 0,0 0 0,0 0 0,0 0 0,1 0 0,-1 0 0,0 0 0,1 0 0,0 0 0,0 0 0,0 0 0,0 5 0,-1-4 0,-6 4 0,5-5 0,-6 0 0,8 6 0,-1-5 0,0 4 0,0-5 0,0 0 0,1 0 0,-1 0 0,1 0 0,-1 0 0,6 5 0,-4-4 0,4 4 0,-6-5 0,1 0 0,-1 5 0,0-4 0,0 4 0,0-5 0,1 0 0,-1 5 0,0-4 0,1 4 0,-1-5 0,6 6 0,-5-5 0,5 4 0,-5-5 0,5 5 0,-4-3 0,3 3 0,-4-5 0,4 5 0,-3-4 0,3 4 0,-5-5 0,0 6 0,0-5 0,0 4 0,1-5 0,-1 5 0,0-3 0,0 3 0,0 0 0,0-4 0,0 4 0,1-5 0,4 6 0,-3-5 0,3 4 0,1 0 0,-4-4 0,4 4 0,-6-5 0,1 5 0,-1-4 0,0 5 0,0-6 0,0 0 0,1 5 0,-1-4 0,0 4 0,0-5 0,0 0 0,6 5 0,-4-4 0,4 4 0,-6-5 0,1 0 0,-1 0 0,1 5 0,-1-3 0,0 3 0,0-5 0,0 0 0,-6 5 0,5-3 0,-5 4 0,6-6 0,1 0 0,0 0 0,0 0 0,-1 0 0,0 0 0,1 0 0,-1 0 0,0 0 0,0 0 0,0 0 0,1 5 0,0-4 0,5 8 0,1-3 0,-1 0 0,5 4 0,-9-9 0,8 9 0,-8-9 0,9 9 0,-4-9 0,5 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26234-FD06-B745-972A-33B36C42872B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7819A-5975-2C42-9428-942A7671B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0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7819A-5975-2C42-9428-942A7671B2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36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7819A-5975-2C42-9428-942A7671B2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9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7819A-5975-2C42-9428-942A7671B2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88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“innocent blood” – a reference to Abel’s blood “crying to me from the ground.” (Gen. 4:10)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7819A-5975-2C42-9428-942A7671B2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38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7819A-5975-2C42-9428-942A7671B2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66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7819A-5975-2C42-9428-942A7671B2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97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7819A-5975-2C42-9428-942A7671B2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93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7819A-5975-2C42-9428-942A7671B2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70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7819A-5975-2C42-9428-942A7671B2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12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7819A-5975-2C42-9428-942A7671B2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3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36AE9-B3CC-884E-9894-CA15796F6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F47A0-4379-B443-8040-692D51D05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8DDEE-9C67-EC41-A1E9-645C40714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DD0F-B3E5-D541-980E-9142B56ECB72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768BA-E5A6-AC48-AE81-5DBD180F4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16764-CDCE-9846-BCE2-6928FDD5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745-FA85-7A40-827A-EEFCC1DB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2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7B828-47E6-4F46-99B7-6F9E0697B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112824-06BC-1446-82D9-8311C3ED4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60D24-AA27-454D-A06D-F819F262C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DD0F-B3E5-D541-980E-9142B56ECB72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84C09-F7A8-2441-8D63-C7CD42906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BE49C-2B30-744E-978B-9A2CE287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745-FA85-7A40-827A-EEFCC1DB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3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8F8B5B-4B8E-0848-9AB7-0284233CBD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163E40-E0DE-014D-A327-74761C62B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B03CA-41A6-3A4F-AF99-15767A7F4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DD0F-B3E5-D541-980E-9142B56ECB72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5889F-280A-2542-8EEF-BA3FB131D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81958-0355-F64D-A782-ABF6D0B1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745-FA85-7A40-827A-EEFCC1DB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2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E8D07-E9DC-E540-A51B-D23CA1EB7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BBC838-3165-EA4F-865B-EF81EAFB7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D2418-5B23-9C4C-86FD-7E33C6020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6898-C3E4-9A4A-B59F-BEDD638A00A8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BB36E-7198-B844-874E-6B9727C11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757EE-FE56-8A41-B3E1-AEB31EDA0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ADE8-0679-CC42-8BA3-E956F1C4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8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9B67E-7C3B-A64C-99BA-3707952D1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14EF4-F3BF-1E4C-8D41-B1AB8D2BF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5B021-E0C1-3A4A-9B3D-874807F58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6898-C3E4-9A4A-B59F-BEDD638A00A8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1A491-54BD-1A4E-9411-B7D9C2120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9470C-3D98-6643-82FB-839495EC5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ADE8-0679-CC42-8BA3-E956F1C4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D1B9E-4988-2645-AFCD-808A52DDA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08F5B-7795-F04A-9145-7F4DAD8D6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A1C7F-C63C-D34A-B716-270C3C360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6898-C3E4-9A4A-B59F-BEDD638A00A8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FABEE-5D13-834E-A005-28394DCD4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57C10-5C90-CC48-819F-53D2C4989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ADE8-0679-CC42-8BA3-E956F1C4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9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A0FB7-F22D-DB46-8291-7984519C6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267C5-7C4D-8945-A4BD-88265D8148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A6879-C5CE-9A45-8EDF-B557E0BDD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F4B5E-6BEB-EC49-AB42-B1BD53FD6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6898-C3E4-9A4A-B59F-BEDD638A00A8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7EE090-0F1E-B142-A7C6-A2061A436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E31EF-7CA8-EC43-945C-0CCC1702D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ADE8-0679-CC42-8BA3-E956F1C4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8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268E1-D2CE-7244-B612-8099384BD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785A1-D553-A84E-8C2E-2F005E7DD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77420-FE19-CD41-B424-3A92A839A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BE7D9C-6E73-4C4D-B22F-5753D8B13F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8A41A7-49F2-CF4C-A4DE-E686BBD953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A8B083-91FB-7E48-890E-8DD3250AF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6898-C3E4-9A4A-B59F-BEDD638A00A8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5F1337-9DE3-434D-8464-56B82B2A0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15991B-DDDB-824B-97E3-0D09FCD5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ADE8-0679-CC42-8BA3-E956F1C4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98BAA-65D2-E144-8F05-C33EAC36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98140E-A172-6346-9009-EAAFBAB7B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6898-C3E4-9A4A-B59F-BEDD638A00A8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77F76-2317-A14D-8D5D-ABE9B957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00A29-B221-4C4E-BF48-F8AE72C3C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ADE8-0679-CC42-8BA3-E956F1C4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8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88052B-68C7-1C4A-A22B-C28A0E298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6898-C3E4-9A4A-B59F-BEDD638A00A8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911BBD-920C-3E45-B4FF-19460C81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52875-895B-BB4D-9515-21CAAFEF4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ADE8-0679-CC42-8BA3-E956F1C4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0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93C36-4DE9-FC4A-B7DB-5896F643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BC44C-23A2-0D48-A558-90A059F52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E2273F-7795-5043-ACA3-49EBDBE5E8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7BBDB5-A92B-C849-A568-F402353F9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6898-C3E4-9A4A-B59F-BEDD638A00A8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8BA73-5BCC-0D46-9707-8C90E04B6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16D4D-FEAB-E741-A0E2-46C043B65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ADE8-0679-CC42-8BA3-E956F1C4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B689E-9DDC-A14D-A83A-C80F08439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B4C41-9B06-0447-95DC-350915DE9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F1B2D-97E7-4948-8431-0C82A3B2C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DD0F-B3E5-D541-980E-9142B56ECB72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CB53-4345-D040-A92B-7CEBE798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331C7-66FD-5D44-BE6F-DB708140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745-FA85-7A40-827A-EEFCC1DB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BFA33-0500-F842-98D5-FD13911B7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E80BB8-76DC-5444-87C2-3C5798E9BA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DBED86-DC32-5B40-A91A-812778795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57E64-2A3A-0F4C-A7A3-2B2E090E8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6898-C3E4-9A4A-B59F-BEDD638A00A8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10571-4EFF-614C-AB8E-4E98588B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320E8-C384-A64C-BF73-49D9EB7E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ADE8-0679-CC42-8BA3-E956F1C4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2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AD8B9-A6C7-F645-B028-B9FDA160D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D78E69-7E82-AF40-9046-FA499B8B2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1681A-8B98-3E4C-A4A3-CA749D1C1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6898-C3E4-9A4A-B59F-BEDD638A00A8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3F331-2F7A-6D49-B6A8-FEBCE4876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16EB5-DBBD-A845-8730-49E836284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ADE8-0679-CC42-8BA3-E956F1C4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2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9495A-C73A-FD45-95C3-8BD7B952E7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CFA86-4C36-B342-AA9F-9804777C7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9CEE1-A188-A049-B2D2-C465C9813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6898-C3E4-9A4A-B59F-BEDD638A00A8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9B76C-8BAB-8048-AA6D-F8B09D526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01301-E031-8148-9AB1-DC70F9ABA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ADE8-0679-CC42-8BA3-E956F1C4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5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2CD21-08A0-744F-9F9F-873B18CEA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D82C11-B311-244C-BB08-347D1B022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AF395-7E98-9E43-9287-4690F9A84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38CF-F90C-CC44-8E0E-878DAE7C3804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E5782-6C29-FD44-9FCD-CC52CD542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5A9BC-3261-624F-8FAC-DD246ED2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C61-9376-5D49-98DD-56F3CF31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2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CAD48-74CA-9F4F-957B-B79163F10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D49C0-3408-BB41-AA92-80A1ADA34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2A286-C53C-3444-B48A-05E488CF8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38CF-F90C-CC44-8E0E-878DAE7C3804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11B89-6975-BD4D-9D7B-C30A810F3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88EFB-D5AA-D047-B6CA-1AD9FA1C9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C61-9376-5D49-98DD-56F3CF31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9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14C96-16F9-9249-99DE-5F94F468F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49548-FF61-4440-BA5B-F04FFDA45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FD054-4E1F-9246-B2DA-5E35932EC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38CF-F90C-CC44-8E0E-878DAE7C3804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E0E66-8716-3048-8241-9AEF68E50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01D1B-F2C1-054A-B19B-87D684C37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C61-9376-5D49-98DD-56F3CF31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3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D7D13-78B5-994F-972C-9F9433129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3B131-752C-BD40-A2D3-AD0CEC30C6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87F46C-37D4-C44A-893B-130E190E8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28D8F2-85D6-554F-8AB1-F4807844E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38CF-F90C-CC44-8E0E-878DAE7C3804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A38D7-C3C6-894B-BE3F-1E0D8D53A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937AE-9C2F-9348-A91F-B3E1A498B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C61-9376-5D49-98DD-56F3CF31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4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9AA39-F1F2-4A45-9DA9-23F9B1CE6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3C523-6BD5-9E44-9C8A-75106F4A9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DC814-C282-9640-8A23-94E46E15C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F0AC57-D21B-2143-B264-806C6BC080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594C13-54F1-7447-B0DB-A386D81999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456D57-35BF-E248-9FEC-7F842C83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38CF-F90C-CC44-8E0E-878DAE7C3804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4908F4-4F76-D04A-8B81-06CD19962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7418B4-CF36-7C4C-9094-AAF9E7CB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C61-9376-5D49-98DD-56F3CF31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4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CA7B8-A521-E54B-8FA4-5DB63147C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860D0B-C194-5F4B-8058-94483A06E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38CF-F90C-CC44-8E0E-878DAE7C3804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1ADAE9-D22D-8B43-93B9-A2915E2B9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AA07E-7B54-994C-8578-9F7A8AC84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C61-9376-5D49-98DD-56F3CF31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4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C38E24-A835-7B44-8EA2-DFF3E4F4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38CF-F90C-CC44-8E0E-878DAE7C3804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45AEB2-569E-9445-B822-6775DB597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92B12-3D0B-DA4A-A553-24A41FEA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C61-9376-5D49-98DD-56F3CF31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6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3B931-42C0-7A4D-9C03-35FF8C5E7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D6D07-9767-D84D-8614-E94CCEF11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B11DB-3933-CE45-996A-AD735D70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DD0F-B3E5-D541-980E-9142B56ECB72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2901E-5577-6F49-A3B7-6CF832949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8CAF6-FADE-0045-8F9E-DDDD6A67F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745-FA85-7A40-827A-EEFCC1DB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E165F-14F4-4B4F-A8F9-E20C7F95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4B812-9C8E-3345-AD21-8575AEB47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53498-CEB4-3549-9259-B40146848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597FDB-B18F-FC44-AE71-11C0A894C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38CF-F90C-CC44-8E0E-878DAE7C3804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EC8EE-C46A-CF4E-A80E-62C0F8ACB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2C04EA-AC4C-F849-B875-3E78BE75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C61-9376-5D49-98DD-56F3CF31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1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857FE-F74C-C141-980F-BEA09A61C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0BCD82-07F1-974B-8546-FF3B6FFAC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35CCE-611B-CD40-B4B9-4F460D869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56407-DD63-844A-BCD6-41799C527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38CF-F90C-CC44-8E0E-878DAE7C3804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9D222-2BBD-284D-B0C2-CC1F972BE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5F075-1D07-6B45-BE11-A2D54F673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C61-9376-5D49-98DD-56F3CF31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1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637BC-BA6D-C442-9DC9-B1ACADC1A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7390EF-3636-7C4B-B13B-3D416C2C6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28A09-27B0-0942-BE33-C95CC618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38CF-F90C-CC44-8E0E-878DAE7C3804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AE505-E9B6-5142-96AF-33738FD01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6A355-D636-0F43-84B4-05CC084F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C61-9376-5D49-98DD-56F3CF31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7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D19EA5-C09B-D149-B895-B751A7FD5B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4A19FC-3061-F542-831F-39016F34E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EE5FE-23A0-004B-B79D-EB34480B2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38CF-F90C-CC44-8E0E-878DAE7C3804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7552C-ABD8-E141-B57F-936BB8762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80D42-0FBB-9142-B665-153BC9C54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C61-9376-5D49-98DD-56F3CF31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AFF9B-94DC-0F4F-8F97-4577DAB9A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9377B-4CE0-9344-AD55-8688BD4B4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C8C781-53DE-E348-B8A1-EB2701D31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8B759-8559-234C-8A14-A20252650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DD0F-B3E5-D541-980E-9142B56ECB72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2CA10-A82B-4745-B061-3B750BE52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254B-1F6F-594C-91E6-9BB95555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745-FA85-7A40-827A-EEFCC1DB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4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E3D47-CE88-1345-A67E-F1A0EF275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7DCA3-43FC-8647-B7CC-0EC73782F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E3CCB-2114-8D40-9BFA-D13E01FB9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415C75-1B77-3F46-A357-A3D93CD06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6ADE6-AB60-FF49-97B2-C0C820951D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8572C4-DD45-FA47-AFD1-170D880EE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DD0F-B3E5-D541-980E-9142B56ECB72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D08786-45B2-BF42-BCEC-9C70A70F3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CF19C9-1D86-B642-A369-D2CBB879B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745-FA85-7A40-827A-EEFCC1DB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6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C9620-5DD6-8948-B92B-A87DB904F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E94C57-F31A-084D-9CF4-C4F06BFA5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DD0F-B3E5-D541-980E-9142B56ECB72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B234B-3DD8-1446-8CE4-C2F8951E9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FECA7-F1EB-284C-9067-A7EBDB453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745-FA85-7A40-827A-EEFCC1DB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5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9349EB-4509-914C-A9C4-7F44A1AFD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DD0F-B3E5-D541-980E-9142B56ECB72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26C179-3DAC-714B-855D-2A90A0D37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F2B1D-0CC6-EF4A-B2F1-FCA6906DF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745-FA85-7A40-827A-EEFCC1DB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4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536A8-D7A5-AB49-9ED5-8FD21D13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FA631-5E79-2F4E-9F83-515F48E24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AEAF57-9D42-E24D-B94A-1463304A4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C50B2-DCFE-9B4F-BC72-3D7F01DF9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DD0F-B3E5-D541-980E-9142B56ECB72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05672-1483-3E41-92B7-4089E7062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E4C2A-2117-F744-A2FD-4F0053A1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745-FA85-7A40-827A-EEFCC1DB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3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0251F-AF63-0948-9237-E0BAD6AEB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E71D75-02B9-8F4B-B96A-86AA54491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488CDA-A579-AC4F-817E-870830596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71E8C-7C66-7E4B-B276-73615BD83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DD0F-B3E5-D541-980E-9142B56ECB72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327C6-7188-6144-8C87-E9B890D1E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043942-C9B1-D14E-86A9-A21A1058F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745-FA85-7A40-827A-EEFCC1DB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8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C5013C-D0DD-1C4D-8C63-267D35D0B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B5B30-0DA3-F447-A1C3-63F16DD0B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7EAA8-56D7-8049-A320-F1BD8F4489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9DD0F-B3E5-D541-980E-9142B56ECB72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CD770-CD17-894F-AD2D-CA0F90FBD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8F72D-C46B-F948-8208-726E2D993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70745-FA85-7A40-827A-EEFCC1DB4C5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, arrow&#10;&#10;Description automatically generated with medium confidence">
            <a:extLst>
              <a:ext uri="{FF2B5EF4-FFF2-40B4-BE49-F238E27FC236}">
                <a16:creationId xmlns:a16="http://schemas.microsoft.com/office/drawing/2014/main" id="{81D9C2EE-B5CB-5E4C-B38C-4963E93868D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1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F5D143-15A9-7245-ADE3-8E49909C3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F1A97-0715-C549-8A3B-401BE1A14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2A830-AF29-4540-8CFF-F4C1B3DC12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F6898-C3E4-9A4A-B59F-BEDD638A00A8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B4BBB-4A26-8F4B-8F12-F7515A9C6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89D86-BA2E-7B4F-AC62-584BA038A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9ADE8-0679-CC42-8BA3-E956F1C437D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ign on a wall&#10;&#10;Description automatically generated with low confidence">
            <a:extLst>
              <a:ext uri="{FF2B5EF4-FFF2-40B4-BE49-F238E27FC236}">
                <a16:creationId xmlns:a16="http://schemas.microsoft.com/office/drawing/2014/main" id="{864CC104-0E20-4540-8646-48878CEA71B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1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F72B02-D3CD-0148-9998-F8D72AE82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55F1C-158C-7442-BFF8-2D8C6C87F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10BB8-7BF1-F549-AE38-62F58AE8D0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B38CF-F90C-CC44-8E0E-878DAE7C3804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95893-2054-FF4E-9462-C783B3975C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D5424-21C3-414B-94A5-BC7A4FB3C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ABC61-9376-5D49-98DD-56F3CF31597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dark&#10;&#10;Description automatically generated">
            <a:extLst>
              <a:ext uri="{FF2B5EF4-FFF2-40B4-BE49-F238E27FC236}">
                <a16:creationId xmlns:a16="http://schemas.microsoft.com/office/drawing/2014/main" id="{BCD67243-B4E0-5247-A038-F0A3571706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1694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6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33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010852-AB84-9C4F-A908-92EAFF8DD6F8}"/>
              </a:ext>
            </a:extLst>
          </p:cNvPr>
          <p:cNvSpPr txBox="1"/>
          <p:nvPr/>
        </p:nvSpPr>
        <p:spPr>
          <a:xfrm>
            <a:off x="381000" y="309283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Long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Live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King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Solomon!</a:t>
            </a:r>
            <a:endParaRPr lang="en-US" sz="2800" b="1" u="sng" cap="small" dirty="0">
              <a:solidFill>
                <a:schemeClr val="bg1">
                  <a:lumMod val="9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13D279-15EF-5744-9EC8-8199E7E2D786}"/>
              </a:ext>
            </a:extLst>
          </p:cNvPr>
          <p:cNvSpPr txBox="1"/>
          <p:nvPr/>
        </p:nvSpPr>
        <p:spPr>
          <a:xfrm>
            <a:off x="381000" y="1395218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Kings 1 – Solomon is chosen &amp; anointed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279342-B32B-1A4F-B306-D0209E88357B}"/>
              </a:ext>
            </a:extLst>
          </p:cNvPr>
          <p:cNvSpPr txBox="1"/>
          <p:nvPr/>
        </p:nvSpPr>
        <p:spPr>
          <a:xfrm>
            <a:off x="862642" y="1979993"/>
            <a:ext cx="10948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David’s old age necessitates a successor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8E83E1-CA51-3A4F-B0DF-8011866C9E0C}"/>
              </a:ext>
            </a:extLst>
          </p:cNvPr>
          <p:cNvSpPr txBox="1"/>
          <p:nvPr/>
        </p:nvSpPr>
        <p:spPr>
          <a:xfrm>
            <a:off x="862642" y="2564768"/>
            <a:ext cx="10948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political necessity, </a:t>
            </a:r>
            <a:r>
              <a:rPr lang="en-US" sz="3200" u="sng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blessing from God.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6711A0-C122-184E-B0D1-BD0EEA636188}"/>
              </a:ext>
            </a:extLst>
          </p:cNvPr>
          <p:cNvSpPr txBox="1"/>
          <p:nvPr/>
        </p:nvSpPr>
        <p:spPr>
          <a:xfrm>
            <a:off x="862642" y="3441930"/>
            <a:ext cx="10948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Solomon shows wisdom right from the start.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30C940-B644-A844-8B45-28F943316442}"/>
              </a:ext>
            </a:extLst>
          </p:cNvPr>
          <p:cNvSpPr txBox="1"/>
          <p:nvPr/>
        </p:nvSpPr>
        <p:spPr>
          <a:xfrm>
            <a:off x="3020786" y="4610198"/>
            <a:ext cx="811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continued…</a:t>
            </a:r>
          </a:p>
        </p:txBody>
      </p:sp>
    </p:spTree>
    <p:extLst>
      <p:ext uri="{BB962C8B-B14F-4D97-AF65-F5344CB8AC3E}">
        <p14:creationId xmlns:p14="http://schemas.microsoft.com/office/powerpoint/2010/main" val="816239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010852-AB84-9C4F-A908-92EAFF8DD6F8}"/>
              </a:ext>
            </a:extLst>
          </p:cNvPr>
          <p:cNvSpPr txBox="1"/>
          <p:nvPr/>
        </p:nvSpPr>
        <p:spPr>
          <a:xfrm>
            <a:off x="381000" y="309283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Things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Have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Gotten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Messy</a:t>
            </a:r>
            <a:endParaRPr lang="en-US" sz="2800" b="1" u="sng" cap="small" dirty="0">
              <a:solidFill>
                <a:schemeClr val="bg1">
                  <a:lumMod val="9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13D279-15EF-5744-9EC8-8199E7E2D786}"/>
              </a:ext>
            </a:extLst>
          </p:cNvPr>
          <p:cNvSpPr txBox="1"/>
          <p:nvPr/>
        </p:nvSpPr>
        <p:spPr>
          <a:xfrm>
            <a:off x="381000" y="1395218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David’s story in summary: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279342-B32B-1A4F-B306-D0209E88357B}"/>
              </a:ext>
            </a:extLst>
          </p:cNvPr>
          <p:cNvSpPr txBox="1"/>
          <p:nvPr/>
        </p:nvSpPr>
        <p:spPr>
          <a:xfrm>
            <a:off x="862642" y="1979993"/>
            <a:ext cx="10948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Marked by virtue. Great faithfulness &amp; trust in God.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8E83E1-CA51-3A4F-B0DF-8011866C9E0C}"/>
              </a:ext>
            </a:extLst>
          </p:cNvPr>
          <p:cNvSpPr txBox="1"/>
          <p:nvPr/>
        </p:nvSpPr>
        <p:spPr>
          <a:xfrm>
            <a:off x="862642" y="2564768"/>
            <a:ext cx="10948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Dotted by spiritual failures w/ deep consequences.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6711A0-C122-184E-B0D1-BD0EEA636188}"/>
              </a:ext>
            </a:extLst>
          </p:cNvPr>
          <p:cNvSpPr txBox="1"/>
          <p:nvPr/>
        </p:nvSpPr>
        <p:spPr>
          <a:xfrm>
            <a:off x="862642" y="3474588"/>
            <a:ext cx="10948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he the Messianic figure? Or do we wait for another?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8EEEA3-B349-9742-820F-93E94A9342EA}"/>
              </a:ext>
            </a:extLst>
          </p:cNvPr>
          <p:cNvSpPr txBox="1"/>
          <p:nvPr/>
        </p:nvSpPr>
        <p:spPr>
          <a:xfrm>
            <a:off x="2906485" y="4565548"/>
            <a:ext cx="8626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Perhaps Solomon will fit the bill…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7800D9-8DDB-EE4D-9F3A-3A7DAF657FE6}"/>
              </a:ext>
            </a:extLst>
          </p:cNvPr>
          <p:cNvCxnSpPr>
            <a:cxnSpLocks/>
          </p:cNvCxnSpPr>
          <p:nvPr/>
        </p:nvCxnSpPr>
        <p:spPr>
          <a:xfrm>
            <a:off x="7513320" y="4059363"/>
            <a:ext cx="3840480" cy="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10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11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010852-AB84-9C4F-A908-92EAFF8DD6F8}"/>
              </a:ext>
            </a:extLst>
          </p:cNvPr>
          <p:cNvSpPr txBox="1"/>
          <p:nvPr/>
        </p:nvSpPr>
        <p:spPr>
          <a:xfrm>
            <a:off x="381000" y="309283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The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King’s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Friends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&amp;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Frenemies</a:t>
            </a:r>
            <a:endParaRPr lang="en-US" sz="2800" b="1" u="sng" cap="small" dirty="0">
              <a:solidFill>
                <a:schemeClr val="bg1">
                  <a:lumMod val="9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13D279-15EF-5744-9EC8-8199E7E2D786}"/>
              </a:ext>
            </a:extLst>
          </p:cNvPr>
          <p:cNvSpPr txBox="1"/>
          <p:nvPr/>
        </p:nvSpPr>
        <p:spPr>
          <a:xfrm>
            <a:off x="381000" y="1395218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Sam. 19:16-43 – interactions as David returns home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279342-B32B-1A4F-B306-D0209E88357B}"/>
              </a:ext>
            </a:extLst>
          </p:cNvPr>
          <p:cNvSpPr txBox="1"/>
          <p:nvPr/>
        </p:nvSpPr>
        <p:spPr>
          <a:xfrm>
            <a:off x="862642" y="1979993"/>
            <a:ext cx="10948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repentant enemy. (Shimei – cf. 16:5-14)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0845F0-C1B5-CA48-8B88-13F11BAD22B9}"/>
              </a:ext>
            </a:extLst>
          </p:cNvPr>
          <p:cNvSpPr txBox="1"/>
          <p:nvPr/>
        </p:nvSpPr>
        <p:spPr>
          <a:xfrm>
            <a:off x="862642" y="2564768"/>
            <a:ext cx="10948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friend who was slandered. (Mephibosheth – cf. 16:1-4)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818307-C638-E34C-9EBD-C13444048FC8}"/>
              </a:ext>
            </a:extLst>
          </p:cNvPr>
          <p:cNvSpPr txBox="1"/>
          <p:nvPr/>
        </p:nvSpPr>
        <p:spPr>
          <a:xfrm>
            <a:off x="862642" y="3149543"/>
            <a:ext cx="10948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friend who offered aid. (Barzillai – cf. 17:27-29)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EA21E8-AA6A-AA40-A07C-034C80CD895C}"/>
              </a:ext>
            </a:extLst>
          </p:cNvPr>
          <p:cNvSpPr txBox="1"/>
          <p:nvPr/>
        </p:nvSpPr>
        <p:spPr>
          <a:xfrm>
            <a:off x="862642" y="3734318"/>
            <a:ext cx="10948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pre-divided, argumentative kingdom. (Israel v. Judah)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61866-86C6-8547-81AE-0C4A1BD2BA97}"/>
              </a:ext>
            </a:extLst>
          </p:cNvPr>
          <p:cNvSpPr txBox="1"/>
          <p:nvPr/>
        </p:nvSpPr>
        <p:spPr>
          <a:xfrm>
            <a:off x="2890155" y="4763704"/>
            <a:ext cx="8719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David’s responses: Gracious, but wearied.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FB4E42-BE73-104A-A5B9-1DC8F0D7A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215623"/>
            <a:ext cx="4065814" cy="642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6ADF913-2D3B-DE41-9C5D-4305C5B8F786}"/>
                  </a:ext>
                </a:extLst>
              </p14:cNvPr>
              <p14:cNvContentPartPr/>
              <p14:nvPr/>
            </p14:nvContentPartPr>
            <p14:xfrm>
              <a:off x="9121346" y="3440751"/>
              <a:ext cx="1501560" cy="1610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6ADF913-2D3B-DE41-9C5D-4305C5B8F78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85346" y="3404751"/>
                <a:ext cx="1573200" cy="168228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20C86DE-D81A-C840-B41B-0333B9741F80}"/>
              </a:ext>
            </a:extLst>
          </p:cNvPr>
          <p:cNvSpPr txBox="1"/>
          <p:nvPr/>
        </p:nvSpPr>
        <p:spPr>
          <a:xfrm>
            <a:off x="6906986" y="2156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1B5EF423-747E-0D40-9D92-BDFB5B671D5F}"/>
              </a:ext>
            </a:extLst>
          </p:cNvPr>
          <p:cNvSpPr/>
          <p:nvPr/>
        </p:nvSpPr>
        <p:spPr>
          <a:xfrm>
            <a:off x="8811103" y="4650659"/>
            <a:ext cx="620486" cy="722696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2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5" grpId="0"/>
      <p:bldP spid="6" grpId="0"/>
      <p:bldP spid="7" grpId="0"/>
      <p:bldP spid="8" grpId="0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010852-AB84-9C4F-A908-92EAFF8DD6F8}"/>
              </a:ext>
            </a:extLst>
          </p:cNvPr>
          <p:cNvSpPr txBox="1"/>
          <p:nvPr/>
        </p:nvSpPr>
        <p:spPr>
          <a:xfrm>
            <a:off x="381000" y="309283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Blood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On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His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Hands</a:t>
            </a:r>
            <a:endParaRPr lang="en-US" sz="2800" b="1" u="sng" cap="small" dirty="0">
              <a:solidFill>
                <a:schemeClr val="bg1">
                  <a:lumMod val="9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13D279-15EF-5744-9EC8-8199E7E2D786}"/>
              </a:ext>
            </a:extLst>
          </p:cNvPr>
          <p:cNvSpPr txBox="1"/>
          <p:nvPr/>
        </p:nvSpPr>
        <p:spPr>
          <a:xfrm>
            <a:off x="381000" y="1395218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Sam. 20 – Joab fights for David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279342-B32B-1A4F-B306-D0209E88357B}"/>
              </a:ext>
            </a:extLst>
          </p:cNvPr>
          <p:cNvSpPr txBox="1"/>
          <p:nvPr/>
        </p:nvSpPr>
        <p:spPr>
          <a:xfrm>
            <a:off x="862642" y="1979993"/>
            <a:ext cx="10948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2888" indent="-242888">
              <a:buFont typeface="Arial" panose="020B0604020202020204" pitchFamily="34" charset="0"/>
              <a:buChar char="•"/>
            </a:pPr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rebellion against David begins, attempting to capitalize on his perceived weakness.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929CB8-9C0A-A348-93C0-A1C9080C6D2A}"/>
              </a:ext>
            </a:extLst>
          </p:cNvPr>
          <p:cNvSpPr txBox="1"/>
          <p:nvPr/>
        </p:nvSpPr>
        <p:spPr>
          <a:xfrm>
            <a:off x="862642" y="3057211"/>
            <a:ext cx="10948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2888" indent="-242888">
              <a:buFont typeface="Arial" panose="020B0604020202020204" pitchFamily="34" charset="0"/>
              <a:buChar char="•"/>
            </a:pPr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of David’s servants fails to do as commanded.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81F319-42CA-ED43-A55D-709818635564}"/>
              </a:ext>
            </a:extLst>
          </p:cNvPr>
          <p:cNvSpPr txBox="1"/>
          <p:nvPr/>
        </p:nvSpPr>
        <p:spPr>
          <a:xfrm>
            <a:off x="862642" y="3641986"/>
            <a:ext cx="10948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2888" indent="-242888">
              <a:buFont typeface="Arial" panose="020B0604020202020204" pitchFamily="34" charset="0"/>
              <a:buChar char="•"/>
            </a:pPr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Joab steps in: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31F6D7-6B67-374A-BA82-5308BECBECF5}"/>
              </a:ext>
            </a:extLst>
          </p:cNvPr>
          <p:cNvSpPr txBox="1"/>
          <p:nvPr/>
        </p:nvSpPr>
        <p:spPr>
          <a:xfrm>
            <a:off x="1460090" y="4226761"/>
            <a:ext cx="10350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Punishes David’s disobedient servant.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92478A-00A8-6540-ABFB-5F9B38F5DDF9}"/>
              </a:ext>
            </a:extLst>
          </p:cNvPr>
          <p:cNvSpPr txBox="1"/>
          <p:nvPr/>
        </p:nvSpPr>
        <p:spPr>
          <a:xfrm>
            <a:off x="1460090" y="4811536"/>
            <a:ext cx="103509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Sieges the hideout of David’s rebellious enemy, until the citizens hand over his severed head.</a:t>
            </a:r>
          </a:p>
        </p:txBody>
      </p:sp>
    </p:spTree>
    <p:extLst>
      <p:ext uri="{BB962C8B-B14F-4D97-AF65-F5344CB8AC3E}">
        <p14:creationId xmlns:p14="http://schemas.microsoft.com/office/powerpoint/2010/main" val="345998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010852-AB84-9C4F-A908-92EAFF8DD6F8}"/>
              </a:ext>
            </a:extLst>
          </p:cNvPr>
          <p:cNvSpPr txBox="1"/>
          <p:nvPr/>
        </p:nvSpPr>
        <p:spPr>
          <a:xfrm>
            <a:off x="381000" y="309283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Saul’s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Still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David’s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Problem</a:t>
            </a:r>
            <a:endParaRPr lang="en-US" sz="2800" b="1" u="sng" cap="small" dirty="0">
              <a:solidFill>
                <a:schemeClr val="bg1">
                  <a:lumMod val="9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13D279-15EF-5744-9EC8-8199E7E2D786}"/>
              </a:ext>
            </a:extLst>
          </p:cNvPr>
          <p:cNvSpPr txBox="1"/>
          <p:nvPr/>
        </p:nvSpPr>
        <p:spPr>
          <a:xfrm>
            <a:off x="381000" y="1395218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Sam. 21:1-14 – Innocent blood cries out; David answers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279342-B32B-1A4F-B306-D0209E88357B}"/>
              </a:ext>
            </a:extLst>
          </p:cNvPr>
          <p:cNvSpPr txBox="1"/>
          <p:nvPr/>
        </p:nvSpPr>
        <p:spPr>
          <a:xfrm>
            <a:off x="862642" y="1979993"/>
            <a:ext cx="10948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Divine punishment in effect for Saul’s past violence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42C05A-01F2-BB47-BF73-18F4CED1EAB5}"/>
              </a:ext>
            </a:extLst>
          </p:cNvPr>
          <p:cNvSpPr txBox="1"/>
          <p:nvPr/>
        </p:nvSpPr>
        <p:spPr>
          <a:xfrm>
            <a:off x="865239" y="2563317"/>
            <a:ext cx="10948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rectifies the innocent bloodshed, fulfills Torah </a:t>
            </a:r>
            <a:b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requirements (cf. Num. 35:30-34)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2F4DF4-C710-2148-A31B-894791880BAA}"/>
              </a:ext>
            </a:extLst>
          </p:cNvPr>
          <p:cNvSpPr txBox="1"/>
          <p:nvPr/>
        </p:nvSpPr>
        <p:spPr>
          <a:xfrm>
            <a:off x="2743200" y="3935502"/>
            <a:ext cx="906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justice for the murdered innocents, David further honors Saul’s &amp; Jonathan’s deaths (cf. 2 Sam. 1:17-27).</a:t>
            </a:r>
          </a:p>
        </p:txBody>
      </p:sp>
    </p:spTree>
    <p:extLst>
      <p:ext uri="{BB962C8B-B14F-4D97-AF65-F5344CB8AC3E}">
        <p14:creationId xmlns:p14="http://schemas.microsoft.com/office/powerpoint/2010/main" val="350508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010852-AB84-9C4F-A908-92EAFF8DD6F8}"/>
              </a:ext>
            </a:extLst>
          </p:cNvPr>
          <p:cNvSpPr txBox="1"/>
          <p:nvPr/>
        </p:nvSpPr>
        <p:spPr>
          <a:xfrm>
            <a:off x="381000" y="309283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The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Lord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Defeats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His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Enemies</a:t>
            </a:r>
            <a:endParaRPr lang="en-US" sz="2800" b="1" u="sng" cap="small" dirty="0">
              <a:solidFill>
                <a:schemeClr val="bg1">
                  <a:lumMod val="9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13D279-15EF-5744-9EC8-8199E7E2D786}"/>
              </a:ext>
            </a:extLst>
          </p:cNvPr>
          <p:cNvSpPr txBox="1"/>
          <p:nvPr/>
        </p:nvSpPr>
        <p:spPr>
          <a:xfrm>
            <a:off x="381000" y="1395218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connected chapters: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279342-B32B-1A4F-B306-D0209E88357B}"/>
              </a:ext>
            </a:extLst>
          </p:cNvPr>
          <p:cNvSpPr txBox="1"/>
          <p:nvPr/>
        </p:nvSpPr>
        <p:spPr>
          <a:xfrm>
            <a:off x="862642" y="1979993"/>
            <a:ext cx="10948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Israelites defeating Canaan’s giants (21:15-22)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4F0D8C-8948-3142-ABCC-3E571CFD2BCE}"/>
              </a:ext>
            </a:extLst>
          </p:cNvPr>
          <p:cNvSpPr txBox="1"/>
          <p:nvPr/>
        </p:nvSpPr>
        <p:spPr>
          <a:xfrm>
            <a:off x="621820" y="4797162"/>
            <a:ext cx="10948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David’s kingdom fulfills Israel’s old command to conquer the land from “giants” (cf. Num. 13:33)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DC5219-4EA4-FE42-AFAF-2A9C65B783F8}"/>
              </a:ext>
            </a:extLst>
          </p:cNvPr>
          <p:cNvSpPr txBox="1"/>
          <p:nvPr/>
        </p:nvSpPr>
        <p:spPr>
          <a:xfrm>
            <a:off x="621821" y="3059311"/>
            <a:ext cx="10948357" cy="14619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373062">
              <a:schemeClr val="accent1">
                <a:lumMod val="40000"/>
                <a:lumOff val="60000"/>
                <a:alpha val="22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cap="small" spc="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“These were descended from the giants in Gath, and they fell by the hand of David and by the hand of his servants.”</a:t>
            </a:r>
          </a:p>
          <a:p>
            <a:pPr algn="ctr">
              <a:spcAft>
                <a:spcPts val="600"/>
              </a:spcAft>
            </a:pPr>
            <a:r>
              <a:rPr lang="en-US" sz="2800" i="1" cap="small" spc="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Samuel 21:22 -</a:t>
            </a:r>
          </a:p>
        </p:txBody>
      </p:sp>
    </p:spTree>
    <p:extLst>
      <p:ext uri="{BB962C8B-B14F-4D97-AF65-F5344CB8AC3E}">
        <p14:creationId xmlns:p14="http://schemas.microsoft.com/office/powerpoint/2010/main" val="216010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010852-AB84-9C4F-A908-92EAFF8DD6F8}"/>
              </a:ext>
            </a:extLst>
          </p:cNvPr>
          <p:cNvSpPr txBox="1"/>
          <p:nvPr/>
        </p:nvSpPr>
        <p:spPr>
          <a:xfrm>
            <a:off x="381000" y="309283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The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Lord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Defeats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His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Enemies</a:t>
            </a:r>
            <a:endParaRPr lang="en-US" sz="2800" b="1" u="sng" cap="small" dirty="0">
              <a:solidFill>
                <a:schemeClr val="bg1">
                  <a:lumMod val="9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13D279-15EF-5744-9EC8-8199E7E2D786}"/>
              </a:ext>
            </a:extLst>
          </p:cNvPr>
          <p:cNvSpPr txBox="1"/>
          <p:nvPr/>
        </p:nvSpPr>
        <p:spPr>
          <a:xfrm>
            <a:off x="381000" y="1395218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connected chapters: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279342-B32B-1A4F-B306-D0209E88357B}"/>
              </a:ext>
            </a:extLst>
          </p:cNvPr>
          <p:cNvSpPr txBox="1"/>
          <p:nvPr/>
        </p:nvSpPr>
        <p:spPr>
          <a:xfrm>
            <a:off x="862642" y="1979993"/>
            <a:ext cx="10948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Israelites defeating Canaan’s giants (21:15-22)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B2536A-CBAA-174B-8C62-B436047D35C2}"/>
              </a:ext>
            </a:extLst>
          </p:cNvPr>
          <p:cNvSpPr txBox="1"/>
          <p:nvPr/>
        </p:nvSpPr>
        <p:spPr>
          <a:xfrm>
            <a:off x="862642" y="2564768"/>
            <a:ext cx="10948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song to praise God for deliverance (22:1-51)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34885B-97A3-1C4A-99BA-0E87462255D7}"/>
              </a:ext>
            </a:extLst>
          </p:cNvPr>
          <p:cNvSpPr txBox="1"/>
          <p:nvPr/>
        </p:nvSpPr>
        <p:spPr>
          <a:xfrm>
            <a:off x="1524000" y="3149543"/>
            <a:ext cx="1028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Deliverance takes many forms:</a:t>
            </a:r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David’s safety, Israel’s history, military battles, and politics.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63DAF2-258D-C249-B101-2CECAE03973C}"/>
              </a:ext>
            </a:extLst>
          </p:cNvPr>
          <p:cNvSpPr txBox="1"/>
          <p:nvPr/>
        </p:nvSpPr>
        <p:spPr>
          <a:xfrm>
            <a:off x="1524000" y="4226761"/>
            <a:ext cx="1028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summary of the whole book of Samuel [the story of God exalting the house of David].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A8006E-DB5E-814C-86ED-0F55AE3F68E9}"/>
              </a:ext>
            </a:extLst>
          </p:cNvPr>
          <p:cNvSpPr txBox="1"/>
          <p:nvPr/>
        </p:nvSpPr>
        <p:spPr>
          <a:xfrm>
            <a:off x="1524000" y="5303979"/>
            <a:ext cx="1028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concluding accompaniment to Hannah’s poem at the beginning of the story (1 Sam. 2:1-10)</a:t>
            </a:r>
          </a:p>
        </p:txBody>
      </p:sp>
    </p:spTree>
    <p:extLst>
      <p:ext uri="{BB962C8B-B14F-4D97-AF65-F5344CB8AC3E}">
        <p14:creationId xmlns:p14="http://schemas.microsoft.com/office/powerpoint/2010/main" val="779396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010852-AB84-9C4F-A908-92EAFF8DD6F8}"/>
              </a:ext>
            </a:extLst>
          </p:cNvPr>
          <p:cNvSpPr txBox="1"/>
          <p:nvPr/>
        </p:nvSpPr>
        <p:spPr>
          <a:xfrm>
            <a:off x="381000" y="309283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David’s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Greatest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Soldiers</a:t>
            </a:r>
            <a:endParaRPr lang="en-US" sz="2800" b="1" u="sng" cap="small" dirty="0">
              <a:solidFill>
                <a:schemeClr val="bg1">
                  <a:lumMod val="9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13D279-15EF-5744-9EC8-8199E7E2D786}"/>
              </a:ext>
            </a:extLst>
          </p:cNvPr>
          <p:cNvSpPr txBox="1"/>
          <p:nvPr/>
        </p:nvSpPr>
        <p:spPr>
          <a:xfrm>
            <a:off x="381000" y="1395218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Samuel 23:8-39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279342-B32B-1A4F-B306-D0209E88357B}"/>
              </a:ext>
            </a:extLst>
          </p:cNvPr>
          <p:cNvSpPr txBox="1"/>
          <p:nvPr/>
        </p:nvSpPr>
        <p:spPr>
          <a:xfrm>
            <a:off x="862642" y="1979993"/>
            <a:ext cx="11207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-5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champions: </a:t>
            </a:r>
            <a:r>
              <a:rPr lang="en-US" sz="3200" cap="small" spc="-5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Josheb-Basshebeth</a:t>
            </a:r>
            <a:r>
              <a:rPr lang="en-US" sz="3200" cap="small" spc="-5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Eleazer, and Shammah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8773A6-8D5F-BE48-8E6B-B7676E70AD7A}"/>
              </a:ext>
            </a:extLst>
          </p:cNvPr>
          <p:cNvSpPr txBox="1"/>
          <p:nvPr/>
        </p:nvSpPr>
        <p:spPr>
          <a:xfrm>
            <a:off x="1386840" y="2518601"/>
            <a:ext cx="1042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warriors in Israel’s battles.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BC60A2-3A44-D747-9BAD-42E3F300B095}"/>
              </a:ext>
            </a:extLst>
          </p:cNvPr>
          <p:cNvSpPr txBox="1"/>
          <p:nvPr/>
        </p:nvSpPr>
        <p:spPr>
          <a:xfrm>
            <a:off x="862642" y="4198965"/>
            <a:ext cx="10948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rest: Battle heroes who fought for God’s glory &amp; God’s people..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5149D6-A06E-1B44-B374-7F44D284DA03}"/>
              </a:ext>
            </a:extLst>
          </p:cNvPr>
          <p:cNvSpPr txBox="1"/>
          <p:nvPr/>
        </p:nvSpPr>
        <p:spPr>
          <a:xfrm>
            <a:off x="1386840" y="3097345"/>
            <a:ext cx="1042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Faithful servants to David himself (vv. 15-17).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4D066B-F657-B14D-8B05-4CB00E0E0606}"/>
              </a:ext>
            </a:extLst>
          </p:cNvPr>
          <p:cNvSpPr txBox="1"/>
          <p:nvPr/>
        </p:nvSpPr>
        <p:spPr>
          <a:xfrm>
            <a:off x="1386840" y="5276183"/>
            <a:ext cx="1042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Noteworthy among the group:  Uriah The Hittite</a:t>
            </a:r>
          </a:p>
        </p:txBody>
      </p:sp>
    </p:spTree>
    <p:extLst>
      <p:ext uri="{BB962C8B-B14F-4D97-AF65-F5344CB8AC3E}">
        <p14:creationId xmlns:p14="http://schemas.microsoft.com/office/powerpoint/2010/main" val="1975368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5" grpId="0"/>
      <p:bldP spid="6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010852-AB84-9C4F-A908-92EAFF8DD6F8}"/>
              </a:ext>
            </a:extLst>
          </p:cNvPr>
          <p:cNvSpPr txBox="1"/>
          <p:nvPr/>
        </p:nvSpPr>
        <p:spPr>
          <a:xfrm>
            <a:off x="381000" y="309283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David’s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Sin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&amp;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Repentance</a:t>
            </a:r>
            <a:endParaRPr lang="en-US" sz="2800" b="1" u="sng" cap="small" dirty="0">
              <a:solidFill>
                <a:schemeClr val="bg1">
                  <a:lumMod val="9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13D279-15EF-5744-9EC8-8199E7E2D786}"/>
              </a:ext>
            </a:extLst>
          </p:cNvPr>
          <p:cNvSpPr txBox="1"/>
          <p:nvPr/>
        </p:nvSpPr>
        <p:spPr>
          <a:xfrm>
            <a:off x="381000" y="1395218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Sam. 24, 1 Chron. 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279342-B32B-1A4F-B306-D0209E88357B}"/>
              </a:ext>
            </a:extLst>
          </p:cNvPr>
          <p:cNvSpPr txBox="1"/>
          <p:nvPr/>
        </p:nvSpPr>
        <p:spPr>
          <a:xfrm>
            <a:off x="862642" y="1979993"/>
            <a:ext cx="10948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big question: What’s wrong with a census?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295909-836B-214B-B968-918D2B7F8A24}"/>
              </a:ext>
            </a:extLst>
          </p:cNvPr>
          <p:cNvSpPr txBox="1"/>
          <p:nvPr/>
        </p:nvSpPr>
        <p:spPr>
          <a:xfrm>
            <a:off x="1463040" y="2564768"/>
            <a:ext cx="10347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David trusts in armies more than in God.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3E7047-4736-814C-9F89-6B8F37938F18}"/>
              </a:ext>
            </a:extLst>
          </p:cNvPr>
          <p:cNvSpPr txBox="1"/>
          <p:nvPr/>
        </p:nvSpPr>
        <p:spPr>
          <a:xfrm>
            <a:off x="1463040" y="3149543"/>
            <a:ext cx="10347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verse 3 – </a:t>
            </a:r>
            <a:r>
              <a:rPr lang="en-US" sz="3200" cap="small" spc="3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Joab’s response, essentially: “The numbers are irrelevant [implied: because God is on our side].”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19B900-BCF3-AA4A-A9BE-DEA397841E28}"/>
              </a:ext>
            </a:extLst>
          </p:cNvPr>
          <p:cNvSpPr txBox="1"/>
          <p:nvPr/>
        </p:nvSpPr>
        <p:spPr>
          <a:xfrm>
            <a:off x="862642" y="4519148"/>
            <a:ext cx="10948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David’s response: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92B40B-81CE-EC44-B2B0-F266D6F296AD}"/>
              </a:ext>
            </a:extLst>
          </p:cNvPr>
          <p:cNvSpPr txBox="1"/>
          <p:nvPr/>
        </p:nvSpPr>
        <p:spPr>
          <a:xfrm>
            <a:off x="1463040" y="5103923"/>
            <a:ext cx="10347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Repent  (v. 8)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9151A9-5A5A-434D-9A67-855F22F12DC2}"/>
              </a:ext>
            </a:extLst>
          </p:cNvPr>
          <p:cNvSpPr txBox="1"/>
          <p:nvPr/>
        </p:nvSpPr>
        <p:spPr>
          <a:xfrm>
            <a:off x="1463040" y="5688698"/>
            <a:ext cx="10347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Put his trust in God  (v. 13)</a:t>
            </a:r>
          </a:p>
        </p:txBody>
      </p:sp>
    </p:spTree>
    <p:extLst>
      <p:ext uri="{BB962C8B-B14F-4D97-AF65-F5344CB8AC3E}">
        <p14:creationId xmlns:p14="http://schemas.microsoft.com/office/powerpoint/2010/main" val="734121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6" grpId="0"/>
      <p:bldP spid="7" grpId="0"/>
      <p:bldP spid="8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010852-AB84-9C4F-A908-92EAFF8DD6F8}"/>
              </a:ext>
            </a:extLst>
          </p:cNvPr>
          <p:cNvSpPr txBox="1"/>
          <p:nvPr/>
        </p:nvSpPr>
        <p:spPr>
          <a:xfrm>
            <a:off x="381000" y="309283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David’s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Sin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&amp;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Repentance</a:t>
            </a:r>
            <a:endParaRPr lang="en-US" sz="2800" b="1" u="sng" cap="small" dirty="0">
              <a:solidFill>
                <a:schemeClr val="bg1">
                  <a:lumMod val="9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13D279-15EF-5744-9EC8-8199E7E2D786}"/>
              </a:ext>
            </a:extLst>
          </p:cNvPr>
          <p:cNvSpPr txBox="1"/>
          <p:nvPr/>
        </p:nvSpPr>
        <p:spPr>
          <a:xfrm>
            <a:off x="381000" y="1395218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David’s response, </a:t>
            </a:r>
            <a:r>
              <a:rPr lang="en-US" sz="3200" cap="small" spc="7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279342-B32B-1A4F-B306-D0209E88357B}"/>
              </a:ext>
            </a:extLst>
          </p:cNvPr>
          <p:cNvSpPr txBox="1"/>
          <p:nvPr/>
        </p:nvSpPr>
        <p:spPr>
          <a:xfrm>
            <a:off x="862642" y="1979993"/>
            <a:ext cx="10948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Intercedes for his people, takes on the divine punishment instead of them (1 Chr. 21:17)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8382B2-3A84-5A4C-A110-7D01F9DF8D4B}"/>
              </a:ext>
            </a:extLst>
          </p:cNvPr>
          <p:cNvSpPr txBox="1"/>
          <p:nvPr/>
        </p:nvSpPr>
        <p:spPr>
          <a:xfrm>
            <a:off x="862642" y="3057211"/>
            <a:ext cx="10948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Buys a place to offer redemption and peace offerings to YHWH (1 Chr. 21:18-26)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46811C-1B40-BD41-B0FB-A711CFBCA34D}"/>
              </a:ext>
            </a:extLst>
          </p:cNvPr>
          <p:cNvSpPr txBox="1"/>
          <p:nvPr/>
        </p:nvSpPr>
        <p:spPr>
          <a:xfrm>
            <a:off x="621821" y="4550731"/>
            <a:ext cx="1094835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cap="small" spc="7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Foreshadowing later stories:</a:t>
            </a:r>
            <a:br>
              <a:rPr lang="en-US" sz="3200" cap="small" spc="7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cap="small" spc="7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place where David’s altar was built</a:t>
            </a:r>
          </a:p>
          <a:p>
            <a:pPr algn="ctr">
              <a:spcAft>
                <a:spcPts val="1200"/>
              </a:spcAft>
            </a:pPr>
            <a:r>
              <a:rPr lang="en-US" sz="3200" i="1" cap="small" spc="7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(see 1 Chr. 22:1)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594545D4-E8C2-0F4F-B50F-DB9254CF3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170" y="129440"/>
            <a:ext cx="4358414" cy="6562687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55DF27E-A669-004C-A7E8-175D4B965E0C}"/>
              </a:ext>
            </a:extLst>
          </p:cNvPr>
          <p:cNvSpPr/>
          <p:nvPr/>
        </p:nvSpPr>
        <p:spPr>
          <a:xfrm>
            <a:off x="10424160" y="2270760"/>
            <a:ext cx="670560" cy="56388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C6D9492-9DC1-6541-B7BE-D48E9CBF5D9A}"/>
              </a:ext>
            </a:extLst>
          </p:cNvPr>
          <p:cNvGrpSpPr/>
          <p:nvPr/>
        </p:nvGrpSpPr>
        <p:grpSpPr>
          <a:xfrm>
            <a:off x="4339525" y="272852"/>
            <a:ext cx="7471475" cy="6275865"/>
            <a:chOff x="4339525" y="272852"/>
            <a:chExt cx="7471475" cy="6275865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DA8C106-F2EB-CF48-8B50-828D336309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9525" y="272852"/>
              <a:ext cx="7471475" cy="6275865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3B578D0-0631-084E-9CB8-BE59AFC3A405}"/>
                </a:ext>
              </a:extLst>
            </p:cNvPr>
            <p:cNvSpPr/>
            <p:nvPr/>
          </p:nvSpPr>
          <p:spPr>
            <a:xfrm>
              <a:off x="8774723" y="417216"/>
              <a:ext cx="1063870" cy="553915"/>
            </a:xfrm>
            <a:prstGeom prst="rect">
              <a:avLst/>
            </a:prstGeom>
            <a:solidFill>
              <a:srgbClr val="CCC1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The Temple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40604AA-4FD2-2243-9292-5B934B0AC0DD}"/>
                </a:ext>
              </a:extLst>
            </p:cNvPr>
            <p:cNvSpPr/>
            <p:nvPr/>
          </p:nvSpPr>
          <p:spPr>
            <a:xfrm>
              <a:off x="8524652" y="1210431"/>
              <a:ext cx="1002324" cy="307731"/>
            </a:xfrm>
            <a:prstGeom prst="rect">
              <a:avLst/>
            </a:prstGeom>
            <a:solidFill>
              <a:srgbClr val="B3A2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ight Arrow 3">
            <a:extLst>
              <a:ext uri="{FF2B5EF4-FFF2-40B4-BE49-F238E27FC236}">
                <a16:creationId xmlns:a16="http://schemas.microsoft.com/office/drawing/2014/main" id="{0B1E1B36-EDCD-5340-AFB0-7C6FB5F3E91E}"/>
              </a:ext>
            </a:extLst>
          </p:cNvPr>
          <p:cNvSpPr/>
          <p:nvPr/>
        </p:nvSpPr>
        <p:spPr>
          <a:xfrm rot="21050108">
            <a:off x="4815840" y="605697"/>
            <a:ext cx="3352800" cy="83820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35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2" grpId="0" animBg="1"/>
      <p:bldP spid="2" grpId="1" animBg="1"/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5546</TotalTime>
  <Words>670</Words>
  <Application>Microsoft Macintosh PowerPoint</Application>
  <PresentationFormat>Widescreen</PresentationFormat>
  <Paragraphs>77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Book Antiqua</vt:lpstr>
      <vt:lpstr>Calibri</vt:lpstr>
      <vt:lpstr>Calibri Light</vt:lpstr>
      <vt:lpstr>Times New Roman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Lankford</dc:creator>
  <cp:lastModifiedBy>Dan Lankford</cp:lastModifiedBy>
  <cp:revision>321</cp:revision>
  <dcterms:created xsi:type="dcterms:W3CDTF">2021-11-04T16:51:27Z</dcterms:created>
  <dcterms:modified xsi:type="dcterms:W3CDTF">2021-12-15T22:19:01Z</dcterms:modified>
</cp:coreProperties>
</file>