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9"/>
  </p:notesMasterIdLst>
  <p:sldIdLst>
    <p:sldId id="307" r:id="rId4"/>
    <p:sldId id="313" r:id="rId5"/>
    <p:sldId id="314" r:id="rId6"/>
    <p:sldId id="319" r:id="rId7"/>
    <p:sldId id="295" r:id="rId8"/>
    <p:sldId id="320" r:id="rId9"/>
    <p:sldId id="321" r:id="rId10"/>
    <p:sldId id="258" r:id="rId11"/>
    <p:sldId id="322" r:id="rId12"/>
    <p:sldId id="328" r:id="rId13"/>
    <p:sldId id="323" r:id="rId14"/>
    <p:sldId id="324" r:id="rId15"/>
    <p:sldId id="325" r:id="rId16"/>
    <p:sldId id="326" r:id="rId17"/>
    <p:sldId id="3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F0B3"/>
    <a:srgbClr val="A43336"/>
    <a:srgbClr val="FF7E79"/>
    <a:srgbClr val="7FC9C8"/>
    <a:srgbClr val="DB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5"/>
    <p:restoredTop sz="91340"/>
  </p:normalViewPr>
  <p:slideViewPr>
    <p:cSldViewPr snapToGrid="0" snapToObjects="1">
      <p:cViewPr varScale="1">
        <p:scale>
          <a:sx n="58" d="100"/>
          <a:sy n="58" d="100"/>
        </p:scale>
        <p:origin x="10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26234-FD06-B745-972A-33B36C42872B}"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7819A-5975-2C42-9428-942A7671B239}" type="slidenum">
              <a:rPr lang="en-US" smtClean="0"/>
              <a:t>‹#›</a:t>
            </a:fld>
            <a:endParaRPr lang="en-US"/>
          </a:p>
        </p:txBody>
      </p:sp>
    </p:spTree>
    <p:extLst>
      <p:ext uri="{BB962C8B-B14F-4D97-AF65-F5344CB8AC3E}">
        <p14:creationId xmlns:p14="http://schemas.microsoft.com/office/powerpoint/2010/main" val="395180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stories will present a serious challenge to these promises… Specifically, DAVID will present a challenge to these promises.</a:t>
            </a:r>
          </a:p>
        </p:txBody>
      </p:sp>
      <p:sp>
        <p:nvSpPr>
          <p:cNvPr id="4" name="Slide Number Placeholder 3"/>
          <p:cNvSpPr>
            <a:spLocks noGrp="1"/>
          </p:cNvSpPr>
          <p:nvPr>
            <p:ph type="sldNum" sz="quarter" idx="5"/>
          </p:nvPr>
        </p:nvSpPr>
        <p:spPr/>
        <p:txBody>
          <a:bodyPr/>
          <a:lstStyle/>
          <a:p>
            <a:fld id="{7D97819A-5975-2C42-9428-942A7671B239}" type="slidenum">
              <a:rPr lang="en-US" smtClean="0"/>
              <a:t>2</a:t>
            </a:fld>
            <a:endParaRPr lang="en-US"/>
          </a:p>
        </p:txBody>
      </p:sp>
    </p:spTree>
    <p:extLst>
      <p:ext uri="{BB962C8B-B14F-4D97-AF65-F5344CB8AC3E}">
        <p14:creationId xmlns:p14="http://schemas.microsoft.com/office/powerpoint/2010/main" val="185563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Proclaims self king — interesting to note where he goes to do so… </a:t>
            </a:r>
            <a:r>
              <a:rPr lang="en-US" u="sng" dirty="0"/>
              <a:t>Hebron</a:t>
            </a:r>
            <a:r>
              <a:rPr lang="en-US" u="none" dirty="0"/>
              <a:t> (almost like saying, “David has gone too far; let’s go back to the old ways.”)</a:t>
            </a:r>
            <a:endParaRPr lang="en-US" dirty="0"/>
          </a:p>
          <a:p>
            <a:pPr marL="0" indent="0">
              <a:buFontTx/>
              <a:buNone/>
            </a:pPr>
            <a:endParaRPr lang="en-US" dirty="0"/>
          </a:p>
          <a:p>
            <a:pPr marL="0" indent="0">
              <a:buFontTx/>
              <a:buNone/>
            </a:pPr>
            <a:r>
              <a:rPr lang="en-US" dirty="0"/>
              <a:t>Loyal ones — soldiers (crucially his generals), sons of priests, servants, deceptive people and old friends…</a:t>
            </a:r>
          </a:p>
          <a:p>
            <a:pPr marL="0" indent="0">
              <a:buFontTx/>
              <a:buNone/>
            </a:pPr>
            <a:endParaRPr lang="en-US" dirty="0"/>
          </a:p>
          <a:p>
            <a:pPr marL="0" indent="0">
              <a:buFontTx/>
              <a:buNone/>
            </a:pPr>
            <a:r>
              <a:rPr lang="en-US" dirty="0"/>
              <a:t>“weary and brokenhearted” — *read 15:30, 16:14*</a:t>
            </a:r>
          </a:p>
        </p:txBody>
      </p:sp>
      <p:sp>
        <p:nvSpPr>
          <p:cNvPr id="4" name="Slide Number Placeholder 3"/>
          <p:cNvSpPr>
            <a:spLocks noGrp="1"/>
          </p:cNvSpPr>
          <p:nvPr>
            <p:ph type="sldNum" sz="quarter" idx="5"/>
          </p:nvPr>
        </p:nvSpPr>
        <p:spPr/>
        <p:txBody>
          <a:bodyPr/>
          <a:lstStyle/>
          <a:p>
            <a:fld id="{7D97819A-5975-2C42-9428-942A7671B239}" type="slidenum">
              <a:rPr lang="en-US" smtClean="0"/>
              <a:t>12</a:t>
            </a:fld>
            <a:endParaRPr lang="en-US"/>
          </a:p>
        </p:txBody>
      </p:sp>
    </p:spTree>
    <p:extLst>
      <p:ext uri="{BB962C8B-B14F-4D97-AF65-F5344CB8AC3E}">
        <p14:creationId xmlns:p14="http://schemas.microsoft.com/office/powerpoint/2010/main" val="401481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D97819A-5975-2C42-9428-942A7671B239}" type="slidenum">
              <a:rPr lang="en-US" smtClean="0"/>
              <a:t>13</a:t>
            </a:fld>
            <a:endParaRPr lang="en-US"/>
          </a:p>
        </p:txBody>
      </p:sp>
    </p:spTree>
    <p:extLst>
      <p:ext uri="{BB962C8B-B14F-4D97-AF65-F5344CB8AC3E}">
        <p14:creationId xmlns:p14="http://schemas.microsoft.com/office/powerpoint/2010/main" val="203343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D97819A-5975-2C42-9428-942A7671B239}" type="slidenum">
              <a:rPr lang="en-US" smtClean="0"/>
              <a:t>14</a:t>
            </a:fld>
            <a:endParaRPr lang="en-US"/>
          </a:p>
        </p:txBody>
      </p:sp>
    </p:spTree>
    <p:extLst>
      <p:ext uri="{BB962C8B-B14F-4D97-AF65-F5344CB8AC3E}">
        <p14:creationId xmlns:p14="http://schemas.microsoft.com/office/powerpoint/2010/main" val="219415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7819A-5975-2C42-9428-942A7671B239}" type="slidenum">
              <a:rPr lang="en-US" smtClean="0"/>
              <a:t>3</a:t>
            </a:fld>
            <a:endParaRPr lang="en-US"/>
          </a:p>
        </p:txBody>
      </p:sp>
    </p:spTree>
    <p:extLst>
      <p:ext uri="{BB962C8B-B14F-4D97-AF65-F5344CB8AC3E}">
        <p14:creationId xmlns:p14="http://schemas.microsoft.com/office/powerpoint/2010/main" val="54935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7819A-5975-2C42-9428-942A7671B239}" type="slidenum">
              <a:rPr lang="en-US" smtClean="0"/>
              <a:t>4</a:t>
            </a:fld>
            <a:endParaRPr lang="en-US"/>
          </a:p>
        </p:txBody>
      </p:sp>
    </p:spTree>
    <p:extLst>
      <p:ext uri="{BB962C8B-B14F-4D97-AF65-F5344CB8AC3E}">
        <p14:creationId xmlns:p14="http://schemas.microsoft.com/office/powerpoint/2010/main" val="172554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7819A-5975-2C42-9428-942A7671B239}" type="slidenum">
              <a:rPr lang="en-US" smtClean="0"/>
              <a:t>6</a:t>
            </a:fld>
            <a:endParaRPr lang="en-US"/>
          </a:p>
        </p:txBody>
      </p:sp>
    </p:spTree>
    <p:extLst>
      <p:ext uri="{BB962C8B-B14F-4D97-AF65-F5344CB8AC3E}">
        <p14:creationId xmlns:p14="http://schemas.microsoft.com/office/powerpoint/2010/main" val="412044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7819A-5975-2C42-9428-942A7671B239}" type="slidenum">
              <a:rPr lang="en-US" smtClean="0"/>
              <a:t>7</a:t>
            </a:fld>
            <a:endParaRPr lang="en-US"/>
          </a:p>
        </p:txBody>
      </p:sp>
    </p:spTree>
    <p:extLst>
      <p:ext uri="{BB962C8B-B14F-4D97-AF65-F5344CB8AC3E}">
        <p14:creationId xmlns:p14="http://schemas.microsoft.com/office/powerpoint/2010/main" val="149877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this morning about all the stages of David’s story that you can characterize by his interactions with people who test/try him… (second arc)</a:t>
            </a:r>
          </a:p>
        </p:txBody>
      </p:sp>
      <p:sp>
        <p:nvSpPr>
          <p:cNvPr id="4" name="Slide Number Placeholder 3"/>
          <p:cNvSpPr>
            <a:spLocks noGrp="1"/>
          </p:cNvSpPr>
          <p:nvPr>
            <p:ph type="sldNum" sz="quarter" idx="5"/>
          </p:nvPr>
        </p:nvSpPr>
        <p:spPr/>
        <p:txBody>
          <a:bodyPr/>
          <a:lstStyle/>
          <a:p>
            <a:fld id="{7D97819A-5975-2C42-9428-942A7671B239}" type="slidenum">
              <a:rPr lang="en-US" smtClean="0"/>
              <a:t>8</a:t>
            </a:fld>
            <a:endParaRPr lang="en-US"/>
          </a:p>
        </p:txBody>
      </p:sp>
    </p:spTree>
    <p:extLst>
      <p:ext uri="{BB962C8B-B14F-4D97-AF65-F5344CB8AC3E}">
        <p14:creationId xmlns:p14="http://schemas.microsoft.com/office/powerpoint/2010/main" val="1612084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Keep these consequences in mind…</a:t>
            </a:r>
          </a:p>
          <a:p>
            <a:pPr marL="171450" indent="-171450">
              <a:buFontTx/>
              <a:buChar char="-"/>
            </a:pPr>
            <a:r>
              <a:rPr lang="en-US" dirty="0"/>
              <a:t>“act of his grace” —&gt; Solomon, the catalyst for Israel’s most prosperous period of history.</a:t>
            </a:r>
          </a:p>
        </p:txBody>
      </p:sp>
      <p:sp>
        <p:nvSpPr>
          <p:cNvPr id="4" name="Slide Number Placeholder 3"/>
          <p:cNvSpPr>
            <a:spLocks noGrp="1"/>
          </p:cNvSpPr>
          <p:nvPr>
            <p:ph type="sldNum" sz="quarter" idx="5"/>
          </p:nvPr>
        </p:nvSpPr>
        <p:spPr/>
        <p:txBody>
          <a:bodyPr/>
          <a:lstStyle/>
          <a:p>
            <a:fld id="{7D97819A-5975-2C42-9428-942A7671B239}" type="slidenum">
              <a:rPr lang="en-US" smtClean="0"/>
              <a:t>9</a:t>
            </a:fld>
            <a:endParaRPr lang="en-US"/>
          </a:p>
        </p:txBody>
      </p:sp>
    </p:spTree>
    <p:extLst>
      <p:ext uri="{BB962C8B-B14F-4D97-AF65-F5344CB8AC3E}">
        <p14:creationId xmlns:p14="http://schemas.microsoft.com/office/powerpoint/2010/main" val="3807092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D97819A-5975-2C42-9428-942A7671B239}" type="slidenum">
              <a:rPr lang="en-US" smtClean="0"/>
              <a:t>10</a:t>
            </a:fld>
            <a:endParaRPr lang="en-US"/>
          </a:p>
        </p:txBody>
      </p:sp>
    </p:spTree>
    <p:extLst>
      <p:ext uri="{BB962C8B-B14F-4D97-AF65-F5344CB8AC3E}">
        <p14:creationId xmlns:p14="http://schemas.microsoft.com/office/powerpoint/2010/main" val="316444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D97819A-5975-2C42-9428-942A7671B239}" type="slidenum">
              <a:rPr lang="en-US" smtClean="0"/>
              <a:t>11</a:t>
            </a:fld>
            <a:endParaRPr lang="en-US"/>
          </a:p>
        </p:txBody>
      </p:sp>
    </p:spTree>
    <p:extLst>
      <p:ext uri="{BB962C8B-B14F-4D97-AF65-F5344CB8AC3E}">
        <p14:creationId xmlns:p14="http://schemas.microsoft.com/office/powerpoint/2010/main" val="50077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6AE9-B3CC-884E-9894-CA15796F6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EF47A0-4379-B443-8040-692D51D05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E8DDEE-9C67-EC41-A1E9-645C407145AF}"/>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5" name="Footer Placeholder 4">
            <a:extLst>
              <a:ext uri="{FF2B5EF4-FFF2-40B4-BE49-F238E27FC236}">
                <a16:creationId xmlns:a16="http://schemas.microsoft.com/office/drawing/2014/main" id="{4E1768BA-E5A6-AC48-AE81-5DBD180F4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16764-CDCE-9846-BCE2-6928FDD5A4F6}"/>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31664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B828-47E6-4F46-99B7-6F9E0697B2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112824-06BC-1446-82D9-8311C3ED4E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60D24-AA27-454D-A06D-F819F262C8FE}"/>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5" name="Footer Placeholder 4">
            <a:extLst>
              <a:ext uri="{FF2B5EF4-FFF2-40B4-BE49-F238E27FC236}">
                <a16:creationId xmlns:a16="http://schemas.microsoft.com/office/drawing/2014/main" id="{18184C09-F7A8-2441-8D63-C7CD42906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BE49C-2B30-744E-978B-9A2CE28767E9}"/>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110293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8F8B5B-4B8E-0848-9AB7-0284233CBD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63E40-E0DE-014D-A327-74761C62B7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B03CA-41A6-3A4F-AF99-15767A7F46B5}"/>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5" name="Footer Placeholder 4">
            <a:extLst>
              <a:ext uri="{FF2B5EF4-FFF2-40B4-BE49-F238E27FC236}">
                <a16:creationId xmlns:a16="http://schemas.microsoft.com/office/drawing/2014/main" id="{8F75889F-280A-2542-8EEF-BA3FB131D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81958-0355-F64D-A782-ABF6D0B146BF}"/>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241852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8D07-E9DC-E540-A51B-D23CA1EB77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BBC838-3165-EA4F-865B-EF81EAFB7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2D2418-5B23-9C4C-86FD-7E33C6020B3F}"/>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5" name="Footer Placeholder 4">
            <a:extLst>
              <a:ext uri="{FF2B5EF4-FFF2-40B4-BE49-F238E27FC236}">
                <a16:creationId xmlns:a16="http://schemas.microsoft.com/office/drawing/2014/main" id="{544BB36E-7198-B844-874E-6B9727C11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757EE-FE56-8A41-B3E1-AEB31EDA0BA5}"/>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334778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B67E-7C3B-A64C-99BA-3707952D1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14EF4-F3BF-1E4C-8D41-B1AB8D2BFD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5B021-E0C1-3A4A-9B3D-874807F58554}"/>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5" name="Footer Placeholder 4">
            <a:extLst>
              <a:ext uri="{FF2B5EF4-FFF2-40B4-BE49-F238E27FC236}">
                <a16:creationId xmlns:a16="http://schemas.microsoft.com/office/drawing/2014/main" id="{3971A491-54BD-1A4E-9411-B7D9C2120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9470C-3D98-6643-82FB-839495EC5C86}"/>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429097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1B9E-4988-2645-AFCD-808A52DDA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408F5B-7795-F04A-9145-7F4DAD8D61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A1C7F-C63C-D34A-B716-270C3C360C59}"/>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5" name="Footer Placeholder 4">
            <a:extLst>
              <a:ext uri="{FF2B5EF4-FFF2-40B4-BE49-F238E27FC236}">
                <a16:creationId xmlns:a16="http://schemas.microsoft.com/office/drawing/2014/main" id="{CADFABEE-5D13-834E-A005-28394DCD4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57C10-5C90-CC48-819F-53D2C4989D84}"/>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170919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0FB7-F22D-DB46-8291-7984519C6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267C5-7C4D-8945-A4BD-88265D814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7A6879-C5CE-9A45-8EDF-B557E0BDD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F4B5E-6BEB-EC49-AB42-B1BD53FD62EB}"/>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6" name="Footer Placeholder 5">
            <a:extLst>
              <a:ext uri="{FF2B5EF4-FFF2-40B4-BE49-F238E27FC236}">
                <a16:creationId xmlns:a16="http://schemas.microsoft.com/office/drawing/2014/main" id="{887EE090-0F1E-B142-A7C6-A2061A436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E31EF-7CA8-EC43-945C-0CCC1702D86D}"/>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326838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68E1-D2CE-7244-B612-8099384BD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5785A1-D553-A84E-8C2E-2F005E7DD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277420-FE19-CD41-B424-3A92A839AF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E7D9C-6E73-4C4D-B22F-5753D8B13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8A41A7-49F2-CF4C-A4DE-E686BBD953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8B083-91FB-7E48-890E-8DD3250AFCEA}"/>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8" name="Footer Placeholder 7">
            <a:extLst>
              <a:ext uri="{FF2B5EF4-FFF2-40B4-BE49-F238E27FC236}">
                <a16:creationId xmlns:a16="http://schemas.microsoft.com/office/drawing/2014/main" id="{6B5F1337-9DE3-434D-8464-56B82B2A04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15991B-DDDB-824B-97E3-0D09FCD57823}"/>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61715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8BAA-65D2-E144-8F05-C33EAC36F9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98140E-A172-6346-9009-EAAFBAB7B7F3}"/>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4" name="Footer Placeholder 3">
            <a:extLst>
              <a:ext uri="{FF2B5EF4-FFF2-40B4-BE49-F238E27FC236}">
                <a16:creationId xmlns:a16="http://schemas.microsoft.com/office/drawing/2014/main" id="{12777F76-2317-A14D-8D5D-ABE9B957B5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D00A29-B221-4C4E-BF48-F8AE72C3C502}"/>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36535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8052B-68C7-1C4A-A22B-C28A0E298C26}"/>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3" name="Footer Placeholder 2">
            <a:extLst>
              <a:ext uri="{FF2B5EF4-FFF2-40B4-BE49-F238E27FC236}">
                <a16:creationId xmlns:a16="http://schemas.microsoft.com/office/drawing/2014/main" id="{34911BBD-920C-3E45-B4FF-19460C812D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552875-895B-BB4D-9515-21CAAFEF433E}"/>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137270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3C36-4DE9-FC4A-B7DB-5896F643F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6BC44C-23A2-0D48-A558-90A059F52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2273F-7795-5043-ACA3-49EBDBE5E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BBDB5-A92B-C849-A568-F402353F9C39}"/>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6" name="Footer Placeholder 5">
            <a:extLst>
              <a:ext uri="{FF2B5EF4-FFF2-40B4-BE49-F238E27FC236}">
                <a16:creationId xmlns:a16="http://schemas.microsoft.com/office/drawing/2014/main" id="{9EE8BA73-5BCC-0D46-9707-8C90E04B6E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16D4D-FEAB-E741-A0E2-46C043B65EBD}"/>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35936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689E-9DDC-A14D-A83A-C80F08439E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B4C41-9B06-0447-95DC-350915DE91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F1B2D-97E7-4948-8431-0C82A3B2CC9F}"/>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5" name="Footer Placeholder 4">
            <a:extLst>
              <a:ext uri="{FF2B5EF4-FFF2-40B4-BE49-F238E27FC236}">
                <a16:creationId xmlns:a16="http://schemas.microsoft.com/office/drawing/2014/main" id="{DD37CB53-4345-D040-A92B-7CEBE798A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331C7-66FD-5D44-BE6F-DB70814084B1}"/>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11039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FA33-0500-F842-98D5-FD13911B7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E80BB8-76DC-5444-87C2-3C5798E9B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DBED86-DC32-5B40-A91A-81277879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57E64-2A3A-0F4C-A7A3-2B2E090E8CA1}"/>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6" name="Footer Placeholder 5">
            <a:extLst>
              <a:ext uri="{FF2B5EF4-FFF2-40B4-BE49-F238E27FC236}">
                <a16:creationId xmlns:a16="http://schemas.microsoft.com/office/drawing/2014/main" id="{0EA10571-4EFF-614C-AB8E-4E98588BF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7320E8-C384-A64C-BF73-49D9EB7E69AB}"/>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186292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D8B9-A6C7-F645-B028-B9FDA160D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78E69-7E82-AF40-9046-FA499B8B24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1681A-8B98-3E4C-A4A3-CA749D1C1BC6}"/>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5" name="Footer Placeholder 4">
            <a:extLst>
              <a:ext uri="{FF2B5EF4-FFF2-40B4-BE49-F238E27FC236}">
                <a16:creationId xmlns:a16="http://schemas.microsoft.com/office/drawing/2014/main" id="{9E73F331-2F7A-6D49-B6A8-FEBCE4876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16EB5-DBBD-A845-8730-49E836284514}"/>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279112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89495A-C73A-FD45-95C3-8BD7B952E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CFA86-4C36-B342-AA9F-9804777C70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9CEE1-A188-A049-B2D2-C465C9813C90}"/>
              </a:ext>
            </a:extLst>
          </p:cNvPr>
          <p:cNvSpPr>
            <a:spLocks noGrp="1"/>
          </p:cNvSpPr>
          <p:nvPr>
            <p:ph type="dt" sz="half" idx="10"/>
          </p:nvPr>
        </p:nvSpPr>
        <p:spPr/>
        <p:txBody>
          <a:bodyPr/>
          <a:lstStyle/>
          <a:p>
            <a:fld id="{7A3F6898-C3E4-9A4A-B59F-BEDD638A00A8}" type="datetimeFigureOut">
              <a:rPr lang="en-US" smtClean="0"/>
              <a:t>12/12/2021</a:t>
            </a:fld>
            <a:endParaRPr lang="en-US"/>
          </a:p>
        </p:txBody>
      </p:sp>
      <p:sp>
        <p:nvSpPr>
          <p:cNvPr id="5" name="Footer Placeholder 4">
            <a:extLst>
              <a:ext uri="{FF2B5EF4-FFF2-40B4-BE49-F238E27FC236}">
                <a16:creationId xmlns:a16="http://schemas.microsoft.com/office/drawing/2014/main" id="{68B9B76C-8BAB-8048-AA6D-F8B09D526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01301-E031-8148-9AB1-DC70F9ABA04E}"/>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114205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CD21-08A0-744F-9F9F-873B18CEAA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D82C11-B311-244C-BB08-347D1B022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9AF395-7E98-9E43-9287-4690F9A84676}"/>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5" name="Footer Placeholder 4">
            <a:extLst>
              <a:ext uri="{FF2B5EF4-FFF2-40B4-BE49-F238E27FC236}">
                <a16:creationId xmlns:a16="http://schemas.microsoft.com/office/drawing/2014/main" id="{EC7E5782-6C29-FD44-9FCD-CC52CD542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5A9BC-3261-624F-8FAC-DD246ED22E0F}"/>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48982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AD48-74CA-9F4F-957B-B79163F10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D49C0-3408-BB41-AA92-80A1ADA34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2A286-C53C-3444-B48A-05E488CF8AC1}"/>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5" name="Footer Placeholder 4">
            <a:extLst>
              <a:ext uri="{FF2B5EF4-FFF2-40B4-BE49-F238E27FC236}">
                <a16:creationId xmlns:a16="http://schemas.microsoft.com/office/drawing/2014/main" id="{B9311B89-6975-BD4D-9D7B-C30A810F3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88EFB-D5AA-D047-B6CA-1AD9FA1C90E7}"/>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105019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4C96-16F9-9249-99DE-5F94F468F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549548-FF61-4440-BA5B-F04FFDA45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FD054-4E1F-9246-B2DA-5E35932ECCD9}"/>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5" name="Footer Placeholder 4">
            <a:extLst>
              <a:ext uri="{FF2B5EF4-FFF2-40B4-BE49-F238E27FC236}">
                <a16:creationId xmlns:a16="http://schemas.microsoft.com/office/drawing/2014/main" id="{B0EE0E66-8716-3048-8241-9AEF68E50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01D1B-F2C1-054A-B19B-87D684C37DA8}"/>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329593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7D13-78B5-994F-972C-9F9433129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3B131-752C-BD40-A2D3-AD0CEC30C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87F46C-37D4-C44A-893B-130E190E8A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8D8F2-85D6-554F-8AB1-F4807844E6FF}"/>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6" name="Footer Placeholder 5">
            <a:extLst>
              <a:ext uri="{FF2B5EF4-FFF2-40B4-BE49-F238E27FC236}">
                <a16:creationId xmlns:a16="http://schemas.microsoft.com/office/drawing/2014/main" id="{99FA38D7-C3C6-894B-BE3F-1E0D8D53A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B937AE-9C2F-9348-A91F-B3E1A498BD7B}"/>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215634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AA39-F1F2-4A45-9DA9-23F9B1CE6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93C523-6BD5-9E44-9C8A-75106F4A96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6DC814-C282-9640-8A23-94E46E15C0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0AC57-D21B-2143-B264-806C6BC08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594C13-54F1-7447-B0DB-A386D81999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56D57-35BF-E248-9FEC-7F842C83B2AE}"/>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8" name="Footer Placeholder 7">
            <a:extLst>
              <a:ext uri="{FF2B5EF4-FFF2-40B4-BE49-F238E27FC236}">
                <a16:creationId xmlns:a16="http://schemas.microsoft.com/office/drawing/2014/main" id="{394908F4-4F76-D04A-8B81-06CD19962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7418B4-CF36-7C4C-9094-AAF9E7CB510A}"/>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183954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A7B8-A521-E54B-8FA4-5DB63147CC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860D0B-C194-5F4B-8058-94483A06E85B}"/>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4" name="Footer Placeholder 3">
            <a:extLst>
              <a:ext uri="{FF2B5EF4-FFF2-40B4-BE49-F238E27FC236}">
                <a16:creationId xmlns:a16="http://schemas.microsoft.com/office/drawing/2014/main" id="{061ADAE9-D22D-8B43-93B9-A2915E2B9A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7AA07E-7B54-994C-8578-9F7A8AC848B5}"/>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205214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38E24-A835-7B44-8EA2-DFF3E4F4DD38}"/>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3" name="Footer Placeholder 2">
            <a:extLst>
              <a:ext uri="{FF2B5EF4-FFF2-40B4-BE49-F238E27FC236}">
                <a16:creationId xmlns:a16="http://schemas.microsoft.com/office/drawing/2014/main" id="{F845AEB2-569E-9445-B822-6775DB5977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92B12-3D0B-DA4A-A553-24A41FEA12FF}"/>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218996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B931-42C0-7A4D-9C03-35FF8C5E70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FD6D07-9767-D84D-8614-E94CCEF113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B11DB-3933-CE45-996A-AD735D7015E6}"/>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5" name="Footer Placeholder 4">
            <a:extLst>
              <a:ext uri="{FF2B5EF4-FFF2-40B4-BE49-F238E27FC236}">
                <a16:creationId xmlns:a16="http://schemas.microsoft.com/office/drawing/2014/main" id="{56F2901E-5577-6F49-A3B7-6CF832949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8CAF6-FADE-0045-8F9E-DDDD6A67F91D}"/>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41495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165F-14F4-4B4F-A8F9-E20C7F955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24B812-9C8E-3345-AD21-8575AEB47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253498-CEB4-3549-9259-B40146848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97FDB-B18F-FC44-AE71-11C0A894CCA9}"/>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6" name="Footer Placeholder 5">
            <a:extLst>
              <a:ext uri="{FF2B5EF4-FFF2-40B4-BE49-F238E27FC236}">
                <a16:creationId xmlns:a16="http://schemas.microsoft.com/office/drawing/2014/main" id="{5E5EC8EE-C46A-CF4E-A80E-62C0F8ACB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C04EA-AC4C-F849-B875-3E78BE75122D}"/>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125051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57FE-F74C-C141-980F-BEA09A61C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0BCD82-07F1-974B-8546-FF3B6FFAC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535CCE-611B-CD40-B4B9-4F460D869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56407-DD63-844A-BCD6-41799C5276F0}"/>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6" name="Footer Placeholder 5">
            <a:extLst>
              <a:ext uri="{FF2B5EF4-FFF2-40B4-BE49-F238E27FC236}">
                <a16:creationId xmlns:a16="http://schemas.microsoft.com/office/drawing/2014/main" id="{5999D222-2BBD-284D-B0C2-CC1F972BE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5F075-1D07-6B45-BE11-A2D54F6736A7}"/>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366181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37BC-BA6D-C442-9DC9-B1ACADC1A0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7390EF-3636-7C4B-B13B-3D416C2C60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28A09-27B0-0942-BE33-C95CC6189C26}"/>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5" name="Footer Placeholder 4">
            <a:extLst>
              <a:ext uri="{FF2B5EF4-FFF2-40B4-BE49-F238E27FC236}">
                <a16:creationId xmlns:a16="http://schemas.microsoft.com/office/drawing/2014/main" id="{8F0AE505-E9B6-5142-96AF-33738FD01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6A355-D636-0F43-84B4-05CC084FF2E5}"/>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286427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D19EA5-C09B-D149-B895-B751A7FD5B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4A19FC-3061-F542-831F-39016F34EA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EE5FE-23A0-004B-B79D-EB34480B2A9E}"/>
              </a:ext>
            </a:extLst>
          </p:cNvPr>
          <p:cNvSpPr>
            <a:spLocks noGrp="1"/>
          </p:cNvSpPr>
          <p:nvPr>
            <p:ph type="dt" sz="half" idx="10"/>
          </p:nvPr>
        </p:nvSpPr>
        <p:spPr/>
        <p:txBody>
          <a:bodyPr/>
          <a:lstStyle/>
          <a:p>
            <a:fld id="{5BFB38CF-F90C-CC44-8E0E-878DAE7C3804}" type="datetimeFigureOut">
              <a:rPr lang="en-US" smtClean="0"/>
              <a:t>12/12/2021</a:t>
            </a:fld>
            <a:endParaRPr lang="en-US"/>
          </a:p>
        </p:txBody>
      </p:sp>
      <p:sp>
        <p:nvSpPr>
          <p:cNvPr id="5" name="Footer Placeholder 4">
            <a:extLst>
              <a:ext uri="{FF2B5EF4-FFF2-40B4-BE49-F238E27FC236}">
                <a16:creationId xmlns:a16="http://schemas.microsoft.com/office/drawing/2014/main" id="{00A7552C-ABD8-E141-B57F-936BB8762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80D42-0FBB-9142-B665-153BC9C54A20}"/>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20687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FF9B-94DC-0F4F-8F97-4577DAB9A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9377B-4CE0-9344-AD55-8688BD4B4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C8C781-53DE-E348-B8A1-EB2701D312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C8B759-8559-234C-8A14-A20252650A75}"/>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6" name="Footer Placeholder 5">
            <a:extLst>
              <a:ext uri="{FF2B5EF4-FFF2-40B4-BE49-F238E27FC236}">
                <a16:creationId xmlns:a16="http://schemas.microsoft.com/office/drawing/2014/main" id="{7762CA10-A82B-4745-B061-3B750BE52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254B-1F6F-594C-91E6-9BB9555552A7}"/>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303934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D47-CE88-1345-A67E-F1A0EF275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D7DCA3-43FC-8647-B7CC-0EC73782F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7E3CCB-2114-8D40-9BFA-D13E01FB92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415C75-1B77-3F46-A357-A3D93CD06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6ADE6-AB60-FF49-97B2-C0C820951D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8572C4-DD45-FA47-AFD1-170D880EE177}"/>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8" name="Footer Placeholder 7">
            <a:extLst>
              <a:ext uri="{FF2B5EF4-FFF2-40B4-BE49-F238E27FC236}">
                <a16:creationId xmlns:a16="http://schemas.microsoft.com/office/drawing/2014/main" id="{27D08786-45B2-BF42-BCEC-9C70A70F35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F19C9-1D86-B642-A369-D2CBB879B4CE}"/>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194826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9620-5DD6-8948-B92B-A87DB904F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E94C57-F31A-084D-9CF4-C4F06BFA5C6C}"/>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4" name="Footer Placeholder 3">
            <a:extLst>
              <a:ext uri="{FF2B5EF4-FFF2-40B4-BE49-F238E27FC236}">
                <a16:creationId xmlns:a16="http://schemas.microsoft.com/office/drawing/2014/main" id="{253B234B-3DD8-1446-8CE4-C2F8951E97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FECA7-F1EB-284C-9067-A7EBDB453356}"/>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234865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349EB-4509-914C-A9C4-7F44A1AFD091}"/>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3" name="Footer Placeholder 2">
            <a:extLst>
              <a:ext uri="{FF2B5EF4-FFF2-40B4-BE49-F238E27FC236}">
                <a16:creationId xmlns:a16="http://schemas.microsoft.com/office/drawing/2014/main" id="{DE26C179-3DAC-714B-855D-2A90A0D374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F2B1D-0CC6-EF4A-B2F1-FCA6906DF679}"/>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228964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36A8-D7A5-AB49-9ED5-8FD21D13B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CFA631-5E79-2F4E-9F83-515F48E24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AEAF57-9D42-E24D-B94A-1463304A4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C50B2-DCFE-9B4F-BC72-3D7F01DF9B74}"/>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6" name="Footer Placeholder 5">
            <a:extLst>
              <a:ext uri="{FF2B5EF4-FFF2-40B4-BE49-F238E27FC236}">
                <a16:creationId xmlns:a16="http://schemas.microsoft.com/office/drawing/2014/main" id="{CA905672-1483-3E41-92B7-4089E7062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E4C2A-2117-F744-A2FD-4F0053A1DD10}"/>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342313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251F-AF63-0948-9237-E0BAD6AEB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E71D75-02B9-8F4B-B96A-86AA54491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488CDA-A579-AC4F-817E-870830596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71E8C-7C66-7E4B-B276-73615BD83C9E}"/>
              </a:ext>
            </a:extLst>
          </p:cNvPr>
          <p:cNvSpPr>
            <a:spLocks noGrp="1"/>
          </p:cNvSpPr>
          <p:nvPr>
            <p:ph type="dt" sz="half" idx="10"/>
          </p:nvPr>
        </p:nvSpPr>
        <p:spPr/>
        <p:txBody>
          <a:bodyPr/>
          <a:lstStyle/>
          <a:p>
            <a:fld id="{F629DD0F-B3E5-D541-980E-9142B56ECB72}" type="datetimeFigureOut">
              <a:rPr lang="en-US" smtClean="0"/>
              <a:t>12/12/2021</a:t>
            </a:fld>
            <a:endParaRPr lang="en-US"/>
          </a:p>
        </p:txBody>
      </p:sp>
      <p:sp>
        <p:nvSpPr>
          <p:cNvPr id="6" name="Footer Placeholder 5">
            <a:extLst>
              <a:ext uri="{FF2B5EF4-FFF2-40B4-BE49-F238E27FC236}">
                <a16:creationId xmlns:a16="http://schemas.microsoft.com/office/drawing/2014/main" id="{471327C6-7188-6144-8C87-E9B890D1E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43942-C9B1-D14E-86A9-A21A1058F17B}"/>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18253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5013C-D0DD-1C4D-8C63-267D35D0BA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8B5B30-0DA3-F447-A1C3-63F16DD0B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7EAA8-56D7-8049-A320-F1BD8F4489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9DD0F-B3E5-D541-980E-9142B56ECB72}" type="datetimeFigureOut">
              <a:rPr lang="en-US" smtClean="0"/>
              <a:t>12/12/2021</a:t>
            </a:fld>
            <a:endParaRPr lang="en-US"/>
          </a:p>
        </p:txBody>
      </p:sp>
      <p:sp>
        <p:nvSpPr>
          <p:cNvPr id="5" name="Footer Placeholder 4">
            <a:extLst>
              <a:ext uri="{FF2B5EF4-FFF2-40B4-BE49-F238E27FC236}">
                <a16:creationId xmlns:a16="http://schemas.microsoft.com/office/drawing/2014/main" id="{F7FCD770-CD17-894F-AD2D-CA0F90FBD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38F72D-C46B-F948-8208-726E2D9934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70745-FA85-7A40-827A-EEFCC1DB4C52}" type="slidenum">
              <a:rPr lang="en-US" smtClean="0"/>
              <a:t>‹#›</a:t>
            </a:fld>
            <a:endParaRPr lang="en-US"/>
          </a:p>
        </p:txBody>
      </p:sp>
      <p:pic>
        <p:nvPicPr>
          <p:cNvPr id="9" name="Picture 8" descr="Logo, arrow&#10;&#10;Description automatically generated with medium confidence">
            <a:extLst>
              <a:ext uri="{FF2B5EF4-FFF2-40B4-BE49-F238E27FC236}">
                <a16:creationId xmlns:a16="http://schemas.microsoft.com/office/drawing/2014/main" id="{81D9C2EE-B5CB-5E4C-B38C-4963E93868D5}"/>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27141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F5D143-15A9-7245-ADE3-8E49909C3A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2F1A97-0715-C549-8A3B-401BE1A14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2A830-AF29-4540-8CFF-F4C1B3DC1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F6898-C3E4-9A4A-B59F-BEDD638A00A8}" type="datetimeFigureOut">
              <a:rPr lang="en-US" smtClean="0"/>
              <a:t>12/12/2021</a:t>
            </a:fld>
            <a:endParaRPr lang="en-US"/>
          </a:p>
        </p:txBody>
      </p:sp>
      <p:sp>
        <p:nvSpPr>
          <p:cNvPr id="5" name="Footer Placeholder 4">
            <a:extLst>
              <a:ext uri="{FF2B5EF4-FFF2-40B4-BE49-F238E27FC236}">
                <a16:creationId xmlns:a16="http://schemas.microsoft.com/office/drawing/2014/main" id="{BA3B4BBB-4A26-8F4B-8F12-F7515A9C6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989D86-BA2E-7B4F-AC62-584BA038A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9ADE8-0679-CC42-8BA3-E956F1C437D3}" type="slidenum">
              <a:rPr lang="en-US" smtClean="0"/>
              <a:t>‹#›</a:t>
            </a:fld>
            <a:endParaRPr lang="en-US"/>
          </a:p>
        </p:txBody>
      </p:sp>
      <p:pic>
        <p:nvPicPr>
          <p:cNvPr id="8" name="Picture 7" descr="A sign on a wall&#10;&#10;Description automatically generated with low confidence">
            <a:extLst>
              <a:ext uri="{FF2B5EF4-FFF2-40B4-BE49-F238E27FC236}">
                <a16:creationId xmlns:a16="http://schemas.microsoft.com/office/drawing/2014/main" id="{864CC104-0E20-4540-8646-48878CEA71B8}"/>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619715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F72B02-D3CD-0148-9998-F8D72AE82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A55F1C-158C-7442-BFF8-2D8C6C87F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10BB8-7BF1-F549-AE38-62F58AE8D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B38CF-F90C-CC44-8E0E-878DAE7C3804}" type="datetimeFigureOut">
              <a:rPr lang="en-US" smtClean="0"/>
              <a:t>12/12/2021</a:t>
            </a:fld>
            <a:endParaRPr lang="en-US"/>
          </a:p>
        </p:txBody>
      </p:sp>
      <p:sp>
        <p:nvSpPr>
          <p:cNvPr id="5" name="Footer Placeholder 4">
            <a:extLst>
              <a:ext uri="{FF2B5EF4-FFF2-40B4-BE49-F238E27FC236}">
                <a16:creationId xmlns:a16="http://schemas.microsoft.com/office/drawing/2014/main" id="{67D95893-2054-FF4E-9462-C783B3975C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D5424-21C3-414B-94A5-BC7A4FB3C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ABC61-9376-5D49-98DD-56F3CF315972}" type="slidenum">
              <a:rPr lang="en-US" smtClean="0"/>
              <a:t>‹#›</a:t>
            </a:fld>
            <a:endParaRPr lang="en-US"/>
          </a:p>
        </p:txBody>
      </p:sp>
      <p:pic>
        <p:nvPicPr>
          <p:cNvPr id="8" name="Picture 7" descr="A picture containing dark&#10;&#10;Description automatically generated">
            <a:extLst>
              <a:ext uri="{FF2B5EF4-FFF2-40B4-BE49-F238E27FC236}">
                <a16:creationId xmlns:a16="http://schemas.microsoft.com/office/drawing/2014/main" id="{BCD67243-B4E0-5247-A038-F0A357170659}"/>
              </a:ext>
            </a:extLst>
          </p:cNvPr>
          <p:cNvPicPr>
            <a:picLocks noChangeAspect="1"/>
          </p:cNvPicPr>
          <p:nvPr userDrawn="1"/>
        </p:nvPicPr>
        <p:blipFill rotWithShape="1">
          <a:blip r:embed="rId13"/>
          <a:srcRect b="16940"/>
          <a:stretch/>
        </p:blipFill>
        <p:spPr>
          <a:xfrm>
            <a:off x="0" y="0"/>
            <a:ext cx="12192000" cy="6858000"/>
          </a:xfrm>
          <a:prstGeom prst="rect">
            <a:avLst/>
          </a:prstGeom>
        </p:spPr>
      </p:pic>
    </p:spTree>
    <p:extLst>
      <p:ext uri="{BB962C8B-B14F-4D97-AF65-F5344CB8AC3E}">
        <p14:creationId xmlns:p14="http://schemas.microsoft.com/office/powerpoint/2010/main" val="603967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33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r>
              <a:rPr lang="en-US" sz="4400" b="1" u="sng" cap="small" dirty="0">
                <a:solidFill>
                  <a:schemeClr val="bg1">
                    <a:lumMod val="95000"/>
                  </a:schemeClr>
                </a:solidFill>
                <a:latin typeface="Book Antiqua" panose="02040602050305030304" pitchFamily="18" charset="0"/>
              </a:rPr>
              <a:t>David &amp; Bathsheba</a:t>
            </a:r>
            <a:endParaRPr lang="en-US" sz="2800" b="1" u="sng" cap="small" dirty="0">
              <a:solidFill>
                <a:schemeClr val="bg1">
                  <a:lumMod val="95000"/>
                </a:schemeClr>
              </a:solidFill>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286732"/>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Brilliant storytelling:</a:t>
            </a:r>
          </a:p>
        </p:txBody>
      </p:sp>
      <p:sp>
        <p:nvSpPr>
          <p:cNvPr id="8" name="TextBox 7">
            <a:extLst>
              <a:ext uri="{FF2B5EF4-FFF2-40B4-BE49-F238E27FC236}">
                <a16:creationId xmlns:a16="http://schemas.microsoft.com/office/drawing/2014/main" id="{6BAB34B2-B833-A94F-B427-298399509330}"/>
              </a:ext>
            </a:extLst>
          </p:cNvPr>
          <p:cNvSpPr txBox="1"/>
          <p:nvPr/>
        </p:nvSpPr>
        <p:spPr>
          <a:xfrm>
            <a:off x="381000" y="1986527"/>
            <a:ext cx="11430000" cy="523220"/>
          </a:xfrm>
          <a:prstGeom prst="rect">
            <a:avLst/>
          </a:prstGeom>
          <a:noFill/>
        </p:spPr>
        <p:txBody>
          <a:bodyPr wrap="square" rtlCol="0">
            <a:spAutoFit/>
          </a:bodyPr>
          <a:lstStyle/>
          <a:p>
            <a:r>
              <a:rPr lang="en-US" sz="2800" i="1" cap="small" spc="70" dirty="0">
                <a:solidFill>
                  <a:schemeClr val="accent5">
                    <a:lumMod val="40000"/>
                    <a:lumOff val="60000"/>
                  </a:schemeClr>
                </a:solidFill>
                <a:latin typeface="Times New Roman" panose="02020603050405020304" pitchFamily="18" charset="0"/>
                <a:cs typeface="Times New Roman" panose="02020603050405020304" pitchFamily="18" charset="0"/>
              </a:rPr>
              <a:t>Siege at Rabbah – David isn’t there.</a:t>
            </a:r>
          </a:p>
        </p:txBody>
      </p:sp>
      <p:sp>
        <p:nvSpPr>
          <p:cNvPr id="16" name="TextBox 15">
            <a:extLst>
              <a:ext uri="{FF2B5EF4-FFF2-40B4-BE49-F238E27FC236}">
                <a16:creationId xmlns:a16="http://schemas.microsoft.com/office/drawing/2014/main" id="{99BB06B0-7AC4-6844-B0B8-2095909E305B}"/>
              </a:ext>
            </a:extLst>
          </p:cNvPr>
          <p:cNvSpPr txBox="1"/>
          <p:nvPr/>
        </p:nvSpPr>
        <p:spPr>
          <a:xfrm>
            <a:off x="381000" y="5995381"/>
            <a:ext cx="11430000" cy="523220"/>
          </a:xfrm>
          <a:prstGeom prst="rect">
            <a:avLst/>
          </a:prstGeom>
          <a:noFill/>
        </p:spPr>
        <p:txBody>
          <a:bodyPr wrap="square" rtlCol="0">
            <a:spAutoFit/>
          </a:bodyPr>
          <a:lstStyle/>
          <a:p>
            <a:r>
              <a:rPr lang="en-US" sz="2800" i="1" cap="small" spc="70" dirty="0">
                <a:solidFill>
                  <a:schemeClr val="accent5">
                    <a:lumMod val="40000"/>
                    <a:lumOff val="60000"/>
                  </a:schemeClr>
                </a:solidFill>
                <a:latin typeface="Times New Roman" panose="02020603050405020304" pitchFamily="18" charset="0"/>
                <a:cs typeface="Times New Roman" panose="02020603050405020304" pitchFamily="18" charset="0"/>
              </a:rPr>
              <a:t>Siege at Rabbah – David is there and finishes it</a:t>
            </a:r>
          </a:p>
        </p:txBody>
      </p:sp>
      <p:sp>
        <p:nvSpPr>
          <p:cNvPr id="17" name="TextBox 16">
            <a:extLst>
              <a:ext uri="{FF2B5EF4-FFF2-40B4-BE49-F238E27FC236}">
                <a16:creationId xmlns:a16="http://schemas.microsoft.com/office/drawing/2014/main" id="{2050D409-B225-CF42-807A-161C928D7BFC}"/>
              </a:ext>
            </a:extLst>
          </p:cNvPr>
          <p:cNvSpPr txBox="1"/>
          <p:nvPr/>
        </p:nvSpPr>
        <p:spPr>
          <a:xfrm>
            <a:off x="898902" y="2487634"/>
            <a:ext cx="10912098" cy="523220"/>
          </a:xfrm>
          <a:prstGeom prst="rect">
            <a:avLst/>
          </a:prstGeom>
          <a:noFill/>
        </p:spPr>
        <p:txBody>
          <a:bodyPr wrap="square" rtlCol="0">
            <a:spAutoFit/>
          </a:bodyPr>
          <a:lstStyle/>
          <a:p>
            <a:r>
              <a:rPr lang="en-US" sz="2800" i="1" cap="small" spc="70" dirty="0">
                <a:solidFill>
                  <a:schemeClr val="accent5">
                    <a:lumMod val="40000"/>
                    <a:lumOff val="60000"/>
                  </a:schemeClr>
                </a:solidFill>
                <a:latin typeface="Times New Roman" panose="02020603050405020304" pitchFamily="18" charset="0"/>
                <a:cs typeface="Times New Roman" panose="02020603050405020304" pitchFamily="18" charset="0"/>
              </a:rPr>
              <a:t>David sleeps w/ Bathsheba &amp; she becomes pregnant</a:t>
            </a:r>
          </a:p>
        </p:txBody>
      </p:sp>
      <p:sp>
        <p:nvSpPr>
          <p:cNvPr id="18" name="TextBox 17">
            <a:extLst>
              <a:ext uri="{FF2B5EF4-FFF2-40B4-BE49-F238E27FC236}">
                <a16:creationId xmlns:a16="http://schemas.microsoft.com/office/drawing/2014/main" id="{202176C9-835F-4A49-9882-0D35BD16213E}"/>
              </a:ext>
            </a:extLst>
          </p:cNvPr>
          <p:cNvSpPr txBox="1"/>
          <p:nvPr/>
        </p:nvSpPr>
        <p:spPr>
          <a:xfrm>
            <a:off x="898902" y="5494276"/>
            <a:ext cx="10912098" cy="523220"/>
          </a:xfrm>
          <a:prstGeom prst="rect">
            <a:avLst/>
          </a:prstGeom>
          <a:noFill/>
        </p:spPr>
        <p:txBody>
          <a:bodyPr wrap="square" rtlCol="0">
            <a:spAutoFit/>
          </a:bodyPr>
          <a:lstStyle/>
          <a:p>
            <a:r>
              <a:rPr lang="en-US" sz="2800" i="1" cap="small" spc="70" dirty="0">
                <a:solidFill>
                  <a:schemeClr val="accent5">
                    <a:lumMod val="40000"/>
                    <a:lumOff val="60000"/>
                  </a:schemeClr>
                </a:solidFill>
                <a:latin typeface="Times New Roman" panose="02020603050405020304" pitchFamily="18" charset="0"/>
                <a:cs typeface="Times New Roman" panose="02020603050405020304" pitchFamily="18" charset="0"/>
              </a:rPr>
              <a:t>David sleeps w/ Bathsheba [now married] &amp; she becomes pregnant</a:t>
            </a:r>
          </a:p>
        </p:txBody>
      </p:sp>
      <p:sp>
        <p:nvSpPr>
          <p:cNvPr id="19" name="TextBox 18">
            <a:extLst>
              <a:ext uri="{FF2B5EF4-FFF2-40B4-BE49-F238E27FC236}">
                <a16:creationId xmlns:a16="http://schemas.microsoft.com/office/drawing/2014/main" id="{65A67D71-AF69-2D49-B2C5-202DE941DF85}"/>
              </a:ext>
            </a:extLst>
          </p:cNvPr>
          <p:cNvSpPr txBox="1"/>
          <p:nvPr/>
        </p:nvSpPr>
        <p:spPr>
          <a:xfrm>
            <a:off x="1627322" y="2988741"/>
            <a:ext cx="10183678" cy="523220"/>
          </a:xfrm>
          <a:prstGeom prst="rect">
            <a:avLst/>
          </a:prstGeom>
          <a:noFill/>
        </p:spPr>
        <p:txBody>
          <a:bodyPr wrap="square" rtlCol="0">
            <a:spAutoFit/>
          </a:bodyPr>
          <a:lstStyle/>
          <a:p>
            <a:r>
              <a:rPr lang="en-US" sz="2800" i="1" cap="small" spc="70" dirty="0">
                <a:solidFill>
                  <a:schemeClr val="accent5">
                    <a:lumMod val="40000"/>
                    <a:lumOff val="60000"/>
                  </a:schemeClr>
                </a:solidFill>
                <a:latin typeface="Times New Roman" panose="02020603050405020304" pitchFamily="18" charset="0"/>
                <a:cs typeface="Times New Roman" panose="02020603050405020304" pitchFamily="18" charset="0"/>
              </a:rPr>
              <a:t>Uriah dies</a:t>
            </a:r>
          </a:p>
        </p:txBody>
      </p:sp>
      <p:sp>
        <p:nvSpPr>
          <p:cNvPr id="20" name="TextBox 19">
            <a:extLst>
              <a:ext uri="{FF2B5EF4-FFF2-40B4-BE49-F238E27FC236}">
                <a16:creationId xmlns:a16="http://schemas.microsoft.com/office/drawing/2014/main" id="{44A0EA3F-707D-D54F-93F2-B0D67E6ED66A}"/>
              </a:ext>
            </a:extLst>
          </p:cNvPr>
          <p:cNvSpPr txBox="1"/>
          <p:nvPr/>
        </p:nvSpPr>
        <p:spPr>
          <a:xfrm>
            <a:off x="1627322" y="4993169"/>
            <a:ext cx="10183678" cy="523220"/>
          </a:xfrm>
          <a:prstGeom prst="rect">
            <a:avLst/>
          </a:prstGeom>
          <a:noFill/>
        </p:spPr>
        <p:txBody>
          <a:bodyPr wrap="square" rtlCol="0">
            <a:spAutoFit/>
          </a:bodyPr>
          <a:lstStyle/>
          <a:p>
            <a:r>
              <a:rPr lang="en-US" sz="2800" i="1" cap="small" spc="70" dirty="0">
                <a:solidFill>
                  <a:schemeClr val="accent5">
                    <a:lumMod val="40000"/>
                    <a:lumOff val="60000"/>
                  </a:schemeClr>
                </a:solidFill>
                <a:latin typeface="Times New Roman" panose="02020603050405020304" pitchFamily="18" charset="0"/>
                <a:cs typeface="Times New Roman" panose="02020603050405020304" pitchFamily="18" charset="0"/>
              </a:rPr>
              <a:t>David’s infant child dies</a:t>
            </a:r>
          </a:p>
        </p:txBody>
      </p:sp>
      <p:sp>
        <p:nvSpPr>
          <p:cNvPr id="21" name="TextBox 20">
            <a:extLst>
              <a:ext uri="{FF2B5EF4-FFF2-40B4-BE49-F238E27FC236}">
                <a16:creationId xmlns:a16="http://schemas.microsoft.com/office/drawing/2014/main" id="{43ECA40A-4533-8046-9704-CA272802E29A}"/>
              </a:ext>
            </a:extLst>
          </p:cNvPr>
          <p:cNvSpPr txBox="1"/>
          <p:nvPr/>
        </p:nvSpPr>
        <p:spPr>
          <a:xfrm>
            <a:off x="2836190" y="3990955"/>
            <a:ext cx="8974810" cy="523220"/>
          </a:xfrm>
          <a:prstGeom prst="rect">
            <a:avLst/>
          </a:prstGeom>
          <a:noFill/>
        </p:spPr>
        <p:txBody>
          <a:bodyPr wrap="square" rtlCol="0">
            <a:spAutoFit/>
          </a:bodyPr>
          <a:lstStyle/>
          <a:p>
            <a:r>
              <a:rPr lang="en-US" sz="2800" i="1" cap="small" spc="70" dirty="0">
                <a:solidFill>
                  <a:schemeClr val="accent5">
                    <a:lumMod val="40000"/>
                    <a:lumOff val="60000"/>
                  </a:schemeClr>
                </a:solidFill>
                <a:latin typeface="Times New Roman" panose="02020603050405020304" pitchFamily="18" charset="0"/>
                <a:cs typeface="Times New Roman" panose="02020603050405020304" pitchFamily="18" charset="0"/>
              </a:rPr>
              <a:t>Nathan the Prophet confronts David’s sin</a:t>
            </a:r>
          </a:p>
        </p:txBody>
      </p:sp>
      <p:sp>
        <p:nvSpPr>
          <p:cNvPr id="22" name="TextBox 21">
            <a:extLst>
              <a:ext uri="{FF2B5EF4-FFF2-40B4-BE49-F238E27FC236}">
                <a16:creationId xmlns:a16="http://schemas.microsoft.com/office/drawing/2014/main" id="{ABC238F3-30B4-0F4C-B8E1-196CBC996672}"/>
              </a:ext>
            </a:extLst>
          </p:cNvPr>
          <p:cNvSpPr txBox="1"/>
          <p:nvPr/>
        </p:nvSpPr>
        <p:spPr>
          <a:xfrm>
            <a:off x="2216258" y="3489848"/>
            <a:ext cx="9594742" cy="523220"/>
          </a:xfrm>
          <a:prstGeom prst="rect">
            <a:avLst/>
          </a:prstGeom>
          <a:noFill/>
        </p:spPr>
        <p:txBody>
          <a:bodyPr wrap="square" rtlCol="0">
            <a:spAutoFit/>
          </a:bodyPr>
          <a:lstStyle/>
          <a:p>
            <a:r>
              <a:rPr lang="en-US" sz="2800" i="1" cap="small" spc="70" dirty="0">
                <a:solidFill>
                  <a:schemeClr val="accent5">
                    <a:lumMod val="40000"/>
                    <a:lumOff val="60000"/>
                  </a:schemeClr>
                </a:solidFill>
                <a:latin typeface="Times New Roman" panose="02020603050405020304" pitchFamily="18" charset="0"/>
                <a:cs typeface="Times New Roman" panose="02020603050405020304" pitchFamily="18" charset="0"/>
              </a:rPr>
              <a:t>Bathsheba mourns for her dead husband, Uriah</a:t>
            </a:r>
          </a:p>
        </p:txBody>
      </p:sp>
      <p:sp>
        <p:nvSpPr>
          <p:cNvPr id="23" name="TextBox 22">
            <a:extLst>
              <a:ext uri="{FF2B5EF4-FFF2-40B4-BE49-F238E27FC236}">
                <a16:creationId xmlns:a16="http://schemas.microsoft.com/office/drawing/2014/main" id="{07309990-7580-EC45-8583-6837D23376F8}"/>
              </a:ext>
            </a:extLst>
          </p:cNvPr>
          <p:cNvSpPr txBox="1"/>
          <p:nvPr/>
        </p:nvSpPr>
        <p:spPr>
          <a:xfrm>
            <a:off x="2216258" y="4492062"/>
            <a:ext cx="9594742" cy="523220"/>
          </a:xfrm>
          <a:prstGeom prst="rect">
            <a:avLst/>
          </a:prstGeom>
          <a:noFill/>
        </p:spPr>
        <p:txBody>
          <a:bodyPr wrap="square" rtlCol="0">
            <a:spAutoFit/>
          </a:bodyPr>
          <a:lstStyle/>
          <a:p>
            <a:r>
              <a:rPr lang="en-US" sz="2800" i="1" cap="small" spc="70" dirty="0">
                <a:solidFill>
                  <a:schemeClr val="accent5">
                    <a:lumMod val="40000"/>
                    <a:lumOff val="60000"/>
                  </a:schemeClr>
                </a:solidFill>
                <a:latin typeface="Times New Roman" panose="02020603050405020304" pitchFamily="18" charset="0"/>
                <a:cs typeface="Times New Roman" panose="02020603050405020304" pitchFamily="18" charset="0"/>
              </a:rPr>
              <a:t>David mourns for the dying child</a:t>
            </a:r>
          </a:p>
        </p:txBody>
      </p:sp>
      <p:sp>
        <p:nvSpPr>
          <p:cNvPr id="2" name="Striped Right Arrow 1">
            <a:extLst>
              <a:ext uri="{FF2B5EF4-FFF2-40B4-BE49-F238E27FC236}">
                <a16:creationId xmlns:a16="http://schemas.microsoft.com/office/drawing/2014/main" id="{96F58061-250B-B54F-8471-F0A545B0E604}"/>
              </a:ext>
            </a:extLst>
          </p:cNvPr>
          <p:cNvSpPr/>
          <p:nvPr/>
        </p:nvSpPr>
        <p:spPr>
          <a:xfrm rot="19564074">
            <a:off x="85240" y="4735941"/>
            <a:ext cx="2355742" cy="50110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riped Right Arrow 23">
            <a:extLst>
              <a:ext uri="{FF2B5EF4-FFF2-40B4-BE49-F238E27FC236}">
                <a16:creationId xmlns:a16="http://schemas.microsoft.com/office/drawing/2014/main" id="{EAEED036-E989-8747-907D-00A3CFC8FD13}"/>
              </a:ext>
            </a:extLst>
          </p:cNvPr>
          <p:cNvSpPr/>
          <p:nvPr/>
        </p:nvSpPr>
        <p:spPr>
          <a:xfrm rot="2061518">
            <a:off x="74571" y="3199451"/>
            <a:ext cx="2355742" cy="50110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54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6" grpId="0"/>
      <p:bldP spid="17" grpId="0"/>
      <p:bldP spid="18" grpId="0"/>
      <p:bldP spid="19" grpId="0"/>
      <p:bldP spid="20" grpId="0"/>
      <p:bldP spid="21" grpId="0"/>
      <p:bldP spid="22" grpId="0"/>
      <p:bldP spid="23" grpId="0"/>
      <p:bldP spid="2"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r>
              <a:rPr lang="en-US" sz="4400" b="1" u="sng" cap="small" dirty="0">
                <a:solidFill>
                  <a:schemeClr val="bg1">
                    <a:lumMod val="95000"/>
                  </a:schemeClr>
                </a:solidFill>
                <a:latin typeface="Book Antiqua" panose="02040602050305030304" pitchFamily="18" charset="0"/>
              </a:rPr>
              <a:t>David &amp; Absalom</a:t>
            </a:r>
            <a:endParaRPr lang="en-US" sz="2800" b="1" u="sng" cap="small" dirty="0">
              <a:solidFill>
                <a:schemeClr val="bg1">
                  <a:lumMod val="95000"/>
                </a:schemeClr>
              </a:solidFill>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9521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2 Sam. 13 thru 19 – a single story of a rebellious son</a:t>
            </a:r>
          </a:p>
        </p:txBody>
      </p:sp>
      <p:sp>
        <p:nvSpPr>
          <p:cNvPr id="10" name="TextBox 9">
            <a:extLst>
              <a:ext uri="{FF2B5EF4-FFF2-40B4-BE49-F238E27FC236}">
                <a16:creationId xmlns:a16="http://schemas.microsoft.com/office/drawing/2014/main" id="{E8279342-B32B-1A4F-B306-D0209E88357B}"/>
              </a:ext>
            </a:extLst>
          </p:cNvPr>
          <p:cNvSpPr txBox="1"/>
          <p:nvPr/>
        </p:nvSpPr>
        <p:spPr>
          <a:xfrm>
            <a:off x="381000" y="1979993"/>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The story starts:</a:t>
            </a:r>
          </a:p>
        </p:txBody>
      </p:sp>
      <p:sp>
        <p:nvSpPr>
          <p:cNvPr id="13" name="TextBox 12">
            <a:extLst>
              <a:ext uri="{FF2B5EF4-FFF2-40B4-BE49-F238E27FC236}">
                <a16:creationId xmlns:a16="http://schemas.microsoft.com/office/drawing/2014/main" id="{FF1AC128-E8A0-AE4C-9CE3-982089A52BF7}"/>
              </a:ext>
            </a:extLst>
          </p:cNvPr>
          <p:cNvSpPr txBox="1"/>
          <p:nvPr/>
        </p:nvSpPr>
        <p:spPr>
          <a:xfrm>
            <a:off x="869430" y="2564768"/>
            <a:ext cx="1094157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Gross immorality from David’s son to a half-sister</a:t>
            </a:r>
          </a:p>
        </p:txBody>
      </p:sp>
      <p:sp>
        <p:nvSpPr>
          <p:cNvPr id="6" name="TextBox 5">
            <a:extLst>
              <a:ext uri="{FF2B5EF4-FFF2-40B4-BE49-F238E27FC236}">
                <a16:creationId xmlns:a16="http://schemas.microsoft.com/office/drawing/2014/main" id="{4B9E4A5A-E691-744F-93F6-7CA655FB981B}"/>
              </a:ext>
            </a:extLst>
          </p:cNvPr>
          <p:cNvSpPr txBox="1"/>
          <p:nvPr/>
        </p:nvSpPr>
        <p:spPr>
          <a:xfrm>
            <a:off x="869428" y="3149543"/>
            <a:ext cx="11095264"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David does nothing in response, but another son plots…</a:t>
            </a:r>
          </a:p>
        </p:txBody>
      </p:sp>
      <p:sp>
        <p:nvSpPr>
          <p:cNvPr id="7" name="TextBox 6">
            <a:extLst>
              <a:ext uri="{FF2B5EF4-FFF2-40B4-BE49-F238E27FC236}">
                <a16:creationId xmlns:a16="http://schemas.microsoft.com/office/drawing/2014/main" id="{27BE502F-8687-0448-9C47-F2DC2439D0BD}"/>
              </a:ext>
            </a:extLst>
          </p:cNvPr>
          <p:cNvSpPr txBox="1"/>
          <p:nvPr/>
        </p:nvSpPr>
        <p:spPr>
          <a:xfrm>
            <a:off x="869430" y="3734318"/>
            <a:ext cx="1094157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Brother avenges sister:</a:t>
            </a:r>
          </a:p>
        </p:txBody>
      </p:sp>
      <p:sp>
        <p:nvSpPr>
          <p:cNvPr id="8" name="TextBox 7">
            <a:extLst>
              <a:ext uri="{FF2B5EF4-FFF2-40B4-BE49-F238E27FC236}">
                <a16:creationId xmlns:a16="http://schemas.microsoft.com/office/drawing/2014/main" id="{6BAB34B2-B833-A94F-B427-298399509330}"/>
              </a:ext>
            </a:extLst>
          </p:cNvPr>
          <p:cNvSpPr txBox="1"/>
          <p:nvPr/>
        </p:nvSpPr>
        <p:spPr>
          <a:xfrm>
            <a:off x="1304144" y="4319093"/>
            <a:ext cx="10506855" cy="584775"/>
          </a:xfrm>
          <a:prstGeom prst="rect">
            <a:avLst/>
          </a:prstGeom>
          <a:noFill/>
        </p:spPr>
        <p:txBody>
          <a:bodyPr wrap="square" rtlCol="0">
            <a:spAutoFit/>
          </a:bodyPr>
          <a:lstStyle/>
          <a:p>
            <a:r>
              <a:rPr lang="en-US" sz="3200" i="1" cap="small" spc="70" dirty="0">
                <a:solidFill>
                  <a:schemeClr val="bg1">
                    <a:lumMod val="95000"/>
                  </a:schemeClr>
                </a:solidFill>
                <a:latin typeface="Times New Roman" panose="02020603050405020304" pitchFamily="18" charset="0"/>
                <a:cs typeface="Times New Roman" panose="02020603050405020304" pitchFamily="18" charset="0"/>
              </a:rPr>
              <a:t>Absalom kills the brother who sinned against his sister</a:t>
            </a:r>
          </a:p>
        </p:txBody>
      </p:sp>
      <p:sp>
        <p:nvSpPr>
          <p:cNvPr id="16" name="TextBox 15">
            <a:extLst>
              <a:ext uri="{FF2B5EF4-FFF2-40B4-BE49-F238E27FC236}">
                <a16:creationId xmlns:a16="http://schemas.microsoft.com/office/drawing/2014/main" id="{E8AF0A9B-B9DE-DE40-B8E8-4DFB10E97320}"/>
              </a:ext>
            </a:extLst>
          </p:cNvPr>
          <p:cNvSpPr txBox="1"/>
          <p:nvPr/>
        </p:nvSpPr>
        <p:spPr>
          <a:xfrm>
            <a:off x="869428" y="4903868"/>
            <a:ext cx="1094157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Absalom flees from David’s presence… for 3 years</a:t>
            </a:r>
          </a:p>
        </p:txBody>
      </p:sp>
    </p:spTree>
    <p:extLst>
      <p:ext uri="{BB962C8B-B14F-4D97-AF65-F5344CB8AC3E}">
        <p14:creationId xmlns:p14="http://schemas.microsoft.com/office/powerpoint/2010/main" val="338769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3" grpId="0"/>
      <p:bldP spid="6" grpId="0"/>
      <p:bldP spid="7" grpId="0"/>
      <p:bldP spid="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r>
              <a:rPr lang="en-US" sz="4400" b="1" u="sng" cap="small" dirty="0">
                <a:solidFill>
                  <a:schemeClr val="bg1">
                    <a:lumMod val="95000"/>
                  </a:schemeClr>
                </a:solidFill>
                <a:latin typeface="Book Antiqua" panose="02040602050305030304" pitchFamily="18" charset="0"/>
              </a:rPr>
              <a:t>David &amp; Absalom</a:t>
            </a:r>
            <a:endParaRPr lang="en-US" sz="2800" b="1" u="sng" cap="small" dirty="0">
              <a:solidFill>
                <a:schemeClr val="bg1">
                  <a:lumMod val="95000"/>
                </a:schemeClr>
              </a:solidFill>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9521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David’s general tries to patch up family ties (</a:t>
            </a:r>
            <a:r>
              <a:rPr lang="en-US" sz="3200" cap="small" spc="70" dirty="0" err="1">
                <a:solidFill>
                  <a:schemeClr val="bg1">
                    <a:lumMod val="95000"/>
                  </a:schemeClr>
                </a:solidFill>
                <a:latin typeface="Times New Roman" panose="02020603050405020304" pitchFamily="18" charset="0"/>
                <a:cs typeface="Times New Roman" panose="02020603050405020304" pitchFamily="18" charset="0"/>
              </a:rPr>
              <a:t>ch.</a:t>
            </a:r>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 14)</a:t>
            </a:r>
          </a:p>
        </p:txBody>
      </p:sp>
      <p:sp>
        <p:nvSpPr>
          <p:cNvPr id="10" name="TextBox 9">
            <a:extLst>
              <a:ext uri="{FF2B5EF4-FFF2-40B4-BE49-F238E27FC236}">
                <a16:creationId xmlns:a16="http://schemas.microsoft.com/office/drawing/2014/main" id="{E8279342-B32B-1A4F-B306-D0209E88357B}"/>
              </a:ext>
            </a:extLst>
          </p:cNvPr>
          <p:cNvSpPr txBox="1"/>
          <p:nvPr/>
        </p:nvSpPr>
        <p:spPr>
          <a:xfrm>
            <a:off x="381000" y="1979993"/>
            <a:ext cx="1169218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Absalom comes to Jerusalem… doesn’t see David for 2 yrs.</a:t>
            </a:r>
          </a:p>
        </p:txBody>
      </p:sp>
      <p:sp>
        <p:nvSpPr>
          <p:cNvPr id="13" name="TextBox 12">
            <a:extLst>
              <a:ext uri="{FF2B5EF4-FFF2-40B4-BE49-F238E27FC236}">
                <a16:creationId xmlns:a16="http://schemas.microsoft.com/office/drawing/2014/main" id="{FF1AC128-E8A0-AE4C-9CE3-982089A52BF7}"/>
              </a:ext>
            </a:extLst>
          </p:cNvPr>
          <p:cNvSpPr txBox="1"/>
          <p:nvPr/>
        </p:nvSpPr>
        <p:spPr>
          <a:xfrm>
            <a:off x="381000" y="256476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Absalom gets his audience with David… all seems well.</a:t>
            </a:r>
          </a:p>
        </p:txBody>
      </p:sp>
      <p:sp>
        <p:nvSpPr>
          <p:cNvPr id="6" name="TextBox 5">
            <a:extLst>
              <a:ext uri="{FF2B5EF4-FFF2-40B4-BE49-F238E27FC236}">
                <a16:creationId xmlns:a16="http://schemas.microsoft.com/office/drawing/2014/main" id="{4B9E4A5A-E691-744F-93F6-7CA655FB981B}"/>
              </a:ext>
            </a:extLst>
          </p:cNvPr>
          <p:cNvSpPr txBox="1"/>
          <p:nvPr/>
        </p:nvSpPr>
        <p:spPr>
          <a:xfrm>
            <a:off x="381000" y="3149543"/>
            <a:ext cx="11583692"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Absalom’s rebellion:</a:t>
            </a:r>
          </a:p>
        </p:txBody>
      </p:sp>
      <p:sp>
        <p:nvSpPr>
          <p:cNvPr id="7" name="TextBox 6">
            <a:extLst>
              <a:ext uri="{FF2B5EF4-FFF2-40B4-BE49-F238E27FC236}">
                <a16:creationId xmlns:a16="http://schemas.microsoft.com/office/drawing/2014/main" id="{27BE502F-8687-0448-9C47-F2DC2439D0BD}"/>
              </a:ext>
            </a:extLst>
          </p:cNvPr>
          <p:cNvSpPr txBox="1"/>
          <p:nvPr/>
        </p:nvSpPr>
        <p:spPr>
          <a:xfrm>
            <a:off x="869430" y="3734318"/>
            <a:ext cx="1094157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Wins people’s hearts, escapes, proclaims self king</a:t>
            </a:r>
          </a:p>
        </p:txBody>
      </p:sp>
      <p:sp>
        <p:nvSpPr>
          <p:cNvPr id="8" name="TextBox 7">
            <a:extLst>
              <a:ext uri="{FF2B5EF4-FFF2-40B4-BE49-F238E27FC236}">
                <a16:creationId xmlns:a16="http://schemas.microsoft.com/office/drawing/2014/main" id="{6BAB34B2-B833-A94F-B427-298399509330}"/>
              </a:ext>
            </a:extLst>
          </p:cNvPr>
          <p:cNvSpPr txBox="1"/>
          <p:nvPr/>
        </p:nvSpPr>
        <p:spPr>
          <a:xfrm>
            <a:off x="869428" y="4319093"/>
            <a:ext cx="10941571"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David compelled to flee Jerusalem; Absalom moves in</a:t>
            </a:r>
          </a:p>
        </p:txBody>
      </p:sp>
      <p:sp>
        <p:nvSpPr>
          <p:cNvPr id="16" name="TextBox 15">
            <a:extLst>
              <a:ext uri="{FF2B5EF4-FFF2-40B4-BE49-F238E27FC236}">
                <a16:creationId xmlns:a16="http://schemas.microsoft.com/office/drawing/2014/main" id="{E8AF0A9B-B9DE-DE40-B8E8-4DFB10E97320}"/>
              </a:ext>
            </a:extLst>
          </p:cNvPr>
          <p:cNvSpPr txBox="1"/>
          <p:nvPr/>
        </p:nvSpPr>
        <p:spPr>
          <a:xfrm>
            <a:off x="1518834" y="4903868"/>
            <a:ext cx="10292164" cy="584775"/>
          </a:xfrm>
          <a:prstGeom prst="rect">
            <a:avLst/>
          </a:prstGeom>
          <a:noFill/>
        </p:spPr>
        <p:txBody>
          <a:bodyPr wrap="square" rtlCol="0">
            <a:spAutoFit/>
          </a:bodyPr>
          <a:lstStyle/>
          <a:p>
            <a:r>
              <a:rPr lang="en-US" sz="3200" i="1" cap="small" spc="70" dirty="0">
                <a:solidFill>
                  <a:schemeClr val="bg1">
                    <a:lumMod val="95000"/>
                  </a:schemeClr>
                </a:solidFill>
                <a:latin typeface="Times New Roman" panose="02020603050405020304" pitchFamily="18" charset="0"/>
                <a:cs typeface="Times New Roman" panose="02020603050405020304" pitchFamily="18" charset="0"/>
              </a:rPr>
              <a:t>David w/ huge entourage following.</a:t>
            </a:r>
          </a:p>
        </p:txBody>
      </p:sp>
      <p:sp>
        <p:nvSpPr>
          <p:cNvPr id="11" name="TextBox 10">
            <a:extLst>
              <a:ext uri="{FF2B5EF4-FFF2-40B4-BE49-F238E27FC236}">
                <a16:creationId xmlns:a16="http://schemas.microsoft.com/office/drawing/2014/main" id="{AAA3F38F-DC71-0349-A6F1-76AA02BC40F3}"/>
              </a:ext>
            </a:extLst>
          </p:cNvPr>
          <p:cNvSpPr txBox="1"/>
          <p:nvPr/>
        </p:nvSpPr>
        <p:spPr>
          <a:xfrm>
            <a:off x="869428" y="5488643"/>
            <a:ext cx="10941571"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Absalom fulfills the prophet’s words (16:15, 20-23)</a:t>
            </a:r>
          </a:p>
        </p:txBody>
      </p:sp>
      <p:sp>
        <p:nvSpPr>
          <p:cNvPr id="12" name="TextBox 11">
            <a:extLst>
              <a:ext uri="{FF2B5EF4-FFF2-40B4-BE49-F238E27FC236}">
                <a16:creationId xmlns:a16="http://schemas.microsoft.com/office/drawing/2014/main" id="{08FEA1C8-673F-6A42-8661-826C295D61C7}"/>
              </a:ext>
            </a:extLst>
          </p:cNvPr>
          <p:cNvSpPr txBox="1"/>
          <p:nvPr/>
        </p:nvSpPr>
        <p:spPr>
          <a:xfrm>
            <a:off x="869427" y="6073418"/>
            <a:ext cx="10941571"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All of it leaves David weary &amp; brokenhearted</a:t>
            </a:r>
          </a:p>
        </p:txBody>
      </p:sp>
      <p:sp>
        <p:nvSpPr>
          <p:cNvPr id="14" name="TextBox 13">
            <a:extLst>
              <a:ext uri="{FF2B5EF4-FFF2-40B4-BE49-F238E27FC236}">
                <a16:creationId xmlns:a16="http://schemas.microsoft.com/office/drawing/2014/main" id="{8EDE8A40-DECF-634C-B73E-CF35036325CC}"/>
              </a:ext>
            </a:extLst>
          </p:cNvPr>
          <p:cNvSpPr txBox="1"/>
          <p:nvPr/>
        </p:nvSpPr>
        <p:spPr>
          <a:xfrm rot="305052">
            <a:off x="5819862" y="3837794"/>
            <a:ext cx="5564700" cy="1461939"/>
          </a:xfrm>
          <a:prstGeom prst="rect">
            <a:avLst/>
          </a:prstGeom>
          <a:solidFill>
            <a:schemeClr val="accent5">
              <a:lumMod val="60000"/>
              <a:lumOff val="4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spcAft>
                <a:spcPts val="600"/>
              </a:spcAft>
            </a:pP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Ahithophel’s place in the </a:t>
            </a:r>
            <a:br>
              <a:rPr lang="en-US" sz="28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story of David’s failures.</a:t>
            </a:r>
          </a:p>
          <a:p>
            <a:pPr algn="ctr">
              <a:spcAft>
                <a:spcPts val="600"/>
              </a:spcAft>
            </a:pPr>
            <a:r>
              <a:rPr lang="en-US" sz="2800" i="1" cap="small" spc="70" dirty="0">
                <a:solidFill>
                  <a:schemeClr val="tx2">
                    <a:lumMod val="50000"/>
                  </a:schemeClr>
                </a:solidFill>
                <a:latin typeface="Times New Roman" panose="02020603050405020304" pitchFamily="18" charset="0"/>
                <a:cs typeface="Times New Roman" panose="02020603050405020304" pitchFamily="18" charset="0"/>
              </a:rPr>
              <a:t>(see 2 Sam. 11:3, 23:34)</a:t>
            </a:r>
          </a:p>
        </p:txBody>
      </p:sp>
      <p:sp>
        <p:nvSpPr>
          <p:cNvPr id="2" name="Rectangle 1">
            <a:extLst>
              <a:ext uri="{FF2B5EF4-FFF2-40B4-BE49-F238E27FC236}">
                <a16:creationId xmlns:a16="http://schemas.microsoft.com/office/drawing/2014/main" id="{FB480FAA-7949-F245-A80F-9587C7EB2571}"/>
              </a:ext>
            </a:extLst>
          </p:cNvPr>
          <p:cNvSpPr/>
          <p:nvPr/>
        </p:nvSpPr>
        <p:spPr>
          <a:xfrm>
            <a:off x="0" y="0"/>
            <a:ext cx="12192000" cy="6858000"/>
          </a:xfrm>
          <a:prstGeom prst="rect">
            <a:avLst/>
          </a:prstGeom>
          <a:solidFill>
            <a:schemeClr val="tx1">
              <a:alpha val="7464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1B5FDD6-08AD-004F-90A9-8A69AD6A0660}"/>
              </a:ext>
            </a:extLst>
          </p:cNvPr>
          <p:cNvSpPr txBox="1"/>
          <p:nvPr/>
        </p:nvSpPr>
        <p:spPr>
          <a:xfrm>
            <a:off x="705404" y="1002800"/>
            <a:ext cx="5564700" cy="4878259"/>
          </a:xfrm>
          <a:prstGeom prst="rect">
            <a:avLst/>
          </a:prstGeom>
          <a:solidFill>
            <a:schemeClr val="accent5">
              <a:lumMod val="60000"/>
              <a:lumOff val="4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spcAft>
                <a:spcPts val="1200"/>
              </a:spcAft>
            </a:pPr>
            <a:r>
              <a:rPr lang="en-US" sz="3200" b="1" cap="small" spc="70" dirty="0">
                <a:solidFill>
                  <a:schemeClr val="tx2">
                    <a:lumMod val="50000"/>
                  </a:schemeClr>
                </a:solidFill>
                <a:latin typeface="Times New Roman" panose="02020603050405020304" pitchFamily="18" charset="0"/>
                <a:cs typeface="Times New Roman" panose="02020603050405020304" pitchFamily="18" charset="0"/>
              </a:rPr>
              <a:t>David’s experience:</a:t>
            </a:r>
          </a:p>
          <a:p>
            <a:pPr algn="ctr">
              <a:spcAft>
                <a:spcPts val="600"/>
              </a:spcAft>
            </a:pPr>
            <a:r>
              <a:rPr lang="en-US" sz="2600" cap="small" spc="70" dirty="0">
                <a:solidFill>
                  <a:schemeClr val="tx2">
                    <a:lumMod val="50000"/>
                  </a:schemeClr>
                </a:solidFill>
                <a:latin typeface="Times New Roman" panose="02020603050405020304" pitchFamily="18" charset="0"/>
                <a:cs typeface="Times New Roman" panose="02020603050405020304" pitchFamily="18" charset="0"/>
              </a:rPr>
              <a:t>A son violates a daughter</a:t>
            </a:r>
          </a:p>
          <a:p>
            <a:pPr algn="ctr">
              <a:spcAft>
                <a:spcPts val="600"/>
              </a:spcAft>
            </a:pPr>
            <a:r>
              <a:rPr lang="en-US" sz="2600" cap="small" spc="70" dirty="0">
                <a:solidFill>
                  <a:schemeClr val="tx2">
                    <a:lumMod val="50000"/>
                  </a:schemeClr>
                </a:solidFill>
                <a:latin typeface="Times New Roman" panose="02020603050405020304" pitchFamily="18" charset="0"/>
                <a:cs typeface="Times New Roman" panose="02020603050405020304" pitchFamily="18" charset="0"/>
              </a:rPr>
              <a:t>A son murders a son</a:t>
            </a:r>
          </a:p>
          <a:p>
            <a:pPr algn="ctr">
              <a:spcAft>
                <a:spcPts val="600"/>
              </a:spcAft>
            </a:pPr>
            <a:r>
              <a:rPr lang="en-US" sz="2600" cap="small" spc="70" dirty="0">
                <a:solidFill>
                  <a:schemeClr val="tx2">
                    <a:lumMod val="50000"/>
                  </a:schemeClr>
                </a:solidFill>
                <a:latin typeface="Times New Roman" panose="02020603050405020304" pitchFamily="18" charset="0"/>
                <a:cs typeface="Times New Roman" panose="02020603050405020304" pitchFamily="18" charset="0"/>
              </a:rPr>
              <a:t>That son estranged for 5 years</a:t>
            </a:r>
          </a:p>
          <a:p>
            <a:pPr algn="ctr">
              <a:spcAft>
                <a:spcPts val="600"/>
              </a:spcAft>
            </a:pPr>
            <a:r>
              <a:rPr lang="en-US" sz="2600" cap="small" spc="70" dirty="0">
                <a:solidFill>
                  <a:schemeClr val="tx2">
                    <a:lumMod val="50000"/>
                  </a:schemeClr>
                </a:solidFill>
                <a:latin typeface="Times New Roman" panose="02020603050405020304" pitchFamily="18" charset="0"/>
                <a:cs typeface="Times New Roman" panose="02020603050405020304" pitchFamily="18" charset="0"/>
              </a:rPr>
              <a:t>Same son takes his throne</a:t>
            </a:r>
          </a:p>
          <a:p>
            <a:pPr algn="ctr">
              <a:spcAft>
                <a:spcPts val="600"/>
              </a:spcAft>
            </a:pPr>
            <a:r>
              <a:rPr lang="en-US" sz="2600" cap="small" spc="70" dirty="0">
                <a:solidFill>
                  <a:schemeClr val="tx2">
                    <a:lumMod val="50000"/>
                  </a:schemeClr>
                </a:solidFill>
                <a:latin typeface="Times New Roman" panose="02020603050405020304" pitchFamily="18" charset="0"/>
                <a:cs typeface="Times New Roman" panose="02020603050405020304" pitchFamily="18" charset="0"/>
              </a:rPr>
              <a:t>Son violates his wives</a:t>
            </a:r>
          </a:p>
          <a:p>
            <a:pPr algn="ctr">
              <a:spcAft>
                <a:spcPts val="600"/>
              </a:spcAft>
            </a:pPr>
            <a:r>
              <a:rPr lang="en-US" sz="2600" cap="small" spc="70" dirty="0">
                <a:solidFill>
                  <a:schemeClr val="tx2">
                    <a:lumMod val="50000"/>
                  </a:schemeClr>
                </a:solidFill>
                <a:latin typeface="Times New Roman" panose="02020603050405020304" pitchFamily="18" charset="0"/>
                <a:cs typeface="Times New Roman" panose="02020603050405020304" pitchFamily="18" charset="0"/>
              </a:rPr>
              <a:t>Neighbors curse David</a:t>
            </a:r>
          </a:p>
          <a:p>
            <a:pPr algn="ctr">
              <a:spcAft>
                <a:spcPts val="600"/>
              </a:spcAft>
            </a:pPr>
            <a:r>
              <a:rPr lang="en-US" sz="2600" cap="small" spc="70" dirty="0">
                <a:solidFill>
                  <a:schemeClr val="tx2">
                    <a:lumMod val="50000"/>
                  </a:schemeClr>
                </a:solidFill>
                <a:latin typeface="Times New Roman" panose="02020603050405020304" pitchFamily="18" charset="0"/>
                <a:cs typeface="Times New Roman" panose="02020603050405020304" pitchFamily="18" charset="0"/>
              </a:rPr>
              <a:t>Servants/friends deceive David (see this as opportunity for gain)</a:t>
            </a:r>
          </a:p>
          <a:p>
            <a:pPr algn="ctr">
              <a:spcAft>
                <a:spcPts val="600"/>
              </a:spcAft>
            </a:pPr>
            <a:r>
              <a:rPr lang="en-US" sz="2600" cap="small" spc="70" dirty="0">
                <a:solidFill>
                  <a:schemeClr val="tx2">
                    <a:lumMod val="50000"/>
                  </a:schemeClr>
                </a:solidFill>
                <a:latin typeface="Times New Roman" panose="02020603050405020304" pitchFamily="18" charset="0"/>
                <a:cs typeface="Times New Roman" panose="02020603050405020304" pitchFamily="18" charset="0"/>
              </a:rPr>
              <a:t>Knows a battle is forthcoming</a:t>
            </a:r>
          </a:p>
        </p:txBody>
      </p:sp>
      <p:sp>
        <p:nvSpPr>
          <p:cNvPr id="17" name="TextBox 16">
            <a:extLst>
              <a:ext uri="{FF2B5EF4-FFF2-40B4-BE49-F238E27FC236}">
                <a16:creationId xmlns:a16="http://schemas.microsoft.com/office/drawing/2014/main" id="{97686CBD-C6FA-3348-A45B-A2FE81EAD480}"/>
              </a:ext>
            </a:extLst>
          </p:cNvPr>
          <p:cNvSpPr txBox="1"/>
          <p:nvPr/>
        </p:nvSpPr>
        <p:spPr>
          <a:xfrm>
            <a:off x="6651104" y="1456770"/>
            <a:ext cx="4968710" cy="3970318"/>
          </a:xfrm>
          <a:prstGeom prst="rect">
            <a:avLst/>
          </a:prstGeom>
          <a:solidFill>
            <a:srgbClr val="CBF0B3"/>
          </a:solidFill>
          <a:ln>
            <a:solidFill>
              <a:schemeClr val="accent1">
                <a:lumMod val="75000"/>
              </a:schemeClr>
            </a:solidFill>
          </a:ln>
          <a:effectLst>
            <a:glow rad="373062">
              <a:srgbClr val="CBF0B3">
                <a:alpha val="22000"/>
              </a:srgbClr>
            </a:glow>
          </a:effectLst>
        </p:spPr>
        <p:txBody>
          <a:bodyPr wrap="square" rtlCol="0">
            <a:spAutoFit/>
          </a:bodyPr>
          <a:lstStyle/>
          <a:p>
            <a:pPr algn="ct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“David went up the ascent of the Mount of Olives, weeping as he went, barefoot and with his head covered. And all the people who were with him covered their heads, and they went up, weeping as they went.”</a:t>
            </a:r>
          </a:p>
          <a:p>
            <a:pPr algn="ct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(2 Sam. 15:30)</a:t>
            </a:r>
          </a:p>
        </p:txBody>
      </p:sp>
      <p:sp>
        <p:nvSpPr>
          <p:cNvPr id="18" name="TextBox 17">
            <a:extLst>
              <a:ext uri="{FF2B5EF4-FFF2-40B4-BE49-F238E27FC236}">
                <a16:creationId xmlns:a16="http://schemas.microsoft.com/office/drawing/2014/main" id="{6475935A-5A8E-2C4B-A9DC-0E258216EEB4}"/>
              </a:ext>
            </a:extLst>
          </p:cNvPr>
          <p:cNvSpPr txBox="1"/>
          <p:nvPr/>
        </p:nvSpPr>
        <p:spPr>
          <a:xfrm>
            <a:off x="6664916" y="2305615"/>
            <a:ext cx="4968710" cy="2246769"/>
          </a:xfrm>
          <a:prstGeom prst="rect">
            <a:avLst/>
          </a:prstGeom>
          <a:solidFill>
            <a:srgbClr val="CBF0B3"/>
          </a:solidFill>
          <a:ln>
            <a:solidFill>
              <a:schemeClr val="accent1">
                <a:lumMod val="75000"/>
              </a:schemeClr>
            </a:solidFill>
          </a:ln>
          <a:effectLst>
            <a:glow rad="373062">
              <a:srgbClr val="CBF0B3">
                <a:alpha val="22000"/>
              </a:srgbClr>
            </a:glow>
          </a:effectLst>
        </p:spPr>
        <p:txBody>
          <a:bodyPr wrap="square" rtlCol="0">
            <a:spAutoFit/>
          </a:bodyPr>
          <a:lstStyle/>
          <a:p>
            <a:pPr algn="ct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“And the king, and all </a:t>
            </a:r>
            <a:br>
              <a:rPr lang="en-US" sz="28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the people who were </a:t>
            </a:r>
            <a:br>
              <a:rPr lang="en-US" sz="28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with him, arrived weary </a:t>
            </a:r>
            <a:br>
              <a:rPr lang="en-US" sz="28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at the Jordan.”</a:t>
            </a:r>
          </a:p>
          <a:p>
            <a:pPr algn="ct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(2 Sam. 16:14)</a:t>
            </a:r>
          </a:p>
        </p:txBody>
      </p:sp>
    </p:spTree>
    <p:extLst>
      <p:ext uri="{BB962C8B-B14F-4D97-AF65-F5344CB8AC3E}">
        <p14:creationId xmlns:p14="http://schemas.microsoft.com/office/powerpoint/2010/main" val="40202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par>
                          <p:cTn id="63" fill="hold">
                            <p:stCondLst>
                              <p:cond delay="500"/>
                            </p:stCondLst>
                            <p:childTnLst>
                              <p:par>
                                <p:cTn id="64" presetID="22" presetClass="entr" presetSubtype="1"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up)">
                                      <p:cBhvr>
                                        <p:cTn id="66" dur="2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6" grpId="0"/>
      <p:bldP spid="7" grpId="0"/>
      <p:bldP spid="8" grpId="0"/>
      <p:bldP spid="16" grpId="0"/>
      <p:bldP spid="11" grpId="0"/>
      <p:bldP spid="12" grpId="0"/>
      <p:bldP spid="14" grpId="0" animBg="1"/>
      <p:bldP spid="14" grpId="1" animBg="1"/>
      <p:bldP spid="2" grpId="0" animBg="1"/>
      <p:bldP spid="15" grpId="0" animBg="1"/>
      <p:bldP spid="17" grpId="0" animBg="1"/>
      <p:bldP spid="17"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r>
              <a:rPr lang="en-US" sz="4400" b="1" u="sng" cap="small" dirty="0">
                <a:solidFill>
                  <a:schemeClr val="bg1">
                    <a:lumMod val="95000"/>
                  </a:schemeClr>
                </a:solidFill>
                <a:latin typeface="Book Antiqua" panose="02040602050305030304" pitchFamily="18" charset="0"/>
              </a:rPr>
              <a:t>David &amp; Absalom</a:t>
            </a:r>
            <a:endParaRPr lang="en-US" sz="2800" b="1" u="sng" cap="small" dirty="0">
              <a:solidFill>
                <a:schemeClr val="bg1">
                  <a:lumMod val="95000"/>
                </a:schemeClr>
              </a:solidFill>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9521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David’s spy convinces Absalom to march out to battle</a:t>
            </a:r>
          </a:p>
        </p:txBody>
      </p:sp>
      <p:sp>
        <p:nvSpPr>
          <p:cNvPr id="10" name="TextBox 9">
            <a:extLst>
              <a:ext uri="{FF2B5EF4-FFF2-40B4-BE49-F238E27FC236}">
                <a16:creationId xmlns:a16="http://schemas.microsoft.com/office/drawing/2014/main" id="{E8279342-B32B-1A4F-B306-D0209E88357B}"/>
              </a:ext>
            </a:extLst>
          </p:cNvPr>
          <p:cNvSpPr txBox="1"/>
          <p:nvPr/>
        </p:nvSpPr>
        <p:spPr>
          <a:xfrm>
            <a:off x="869426" y="1979993"/>
            <a:ext cx="11203753"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David’s general ready to meet them</a:t>
            </a:r>
          </a:p>
        </p:txBody>
      </p:sp>
      <p:sp>
        <p:nvSpPr>
          <p:cNvPr id="13" name="TextBox 12">
            <a:extLst>
              <a:ext uri="{FF2B5EF4-FFF2-40B4-BE49-F238E27FC236}">
                <a16:creationId xmlns:a16="http://schemas.microsoft.com/office/drawing/2014/main" id="{FF1AC128-E8A0-AE4C-9CE3-982089A52BF7}"/>
              </a:ext>
            </a:extLst>
          </p:cNvPr>
          <p:cNvSpPr txBox="1"/>
          <p:nvPr/>
        </p:nvSpPr>
        <p:spPr>
          <a:xfrm>
            <a:off x="381000" y="256476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Absalom’s gruesome death reminisces of Saul’s</a:t>
            </a:r>
          </a:p>
        </p:txBody>
      </p:sp>
      <p:sp>
        <p:nvSpPr>
          <p:cNvPr id="6" name="TextBox 5">
            <a:extLst>
              <a:ext uri="{FF2B5EF4-FFF2-40B4-BE49-F238E27FC236}">
                <a16:creationId xmlns:a16="http://schemas.microsoft.com/office/drawing/2014/main" id="{4B9E4A5A-E691-744F-93F6-7CA655FB981B}"/>
              </a:ext>
            </a:extLst>
          </p:cNvPr>
          <p:cNvSpPr txBox="1"/>
          <p:nvPr/>
        </p:nvSpPr>
        <p:spPr>
          <a:xfrm>
            <a:off x="381000" y="3149543"/>
            <a:ext cx="11583692"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David’s response:</a:t>
            </a:r>
          </a:p>
        </p:txBody>
      </p:sp>
      <p:sp>
        <p:nvSpPr>
          <p:cNvPr id="7" name="TextBox 6">
            <a:extLst>
              <a:ext uri="{FF2B5EF4-FFF2-40B4-BE49-F238E27FC236}">
                <a16:creationId xmlns:a16="http://schemas.microsoft.com/office/drawing/2014/main" id="{27BE502F-8687-0448-9C47-F2DC2439D0BD}"/>
              </a:ext>
            </a:extLst>
          </p:cNvPr>
          <p:cNvSpPr txBox="1"/>
          <p:nvPr/>
        </p:nvSpPr>
        <p:spPr>
          <a:xfrm>
            <a:off x="869430" y="3734318"/>
            <a:ext cx="1132257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Seems unconcerned about the battle’s overall outcome</a:t>
            </a:r>
          </a:p>
        </p:txBody>
      </p:sp>
      <p:sp>
        <p:nvSpPr>
          <p:cNvPr id="8" name="TextBox 7">
            <a:extLst>
              <a:ext uri="{FF2B5EF4-FFF2-40B4-BE49-F238E27FC236}">
                <a16:creationId xmlns:a16="http://schemas.microsoft.com/office/drawing/2014/main" id="{6BAB34B2-B833-A94F-B427-298399509330}"/>
              </a:ext>
            </a:extLst>
          </p:cNvPr>
          <p:cNvSpPr txBox="1"/>
          <p:nvPr/>
        </p:nvSpPr>
        <p:spPr>
          <a:xfrm>
            <a:off x="869428" y="4319093"/>
            <a:ext cx="10941571"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Weeps &amp; mourns publicly for Absalom’s death</a:t>
            </a:r>
          </a:p>
        </p:txBody>
      </p:sp>
      <p:sp>
        <p:nvSpPr>
          <p:cNvPr id="16" name="TextBox 15">
            <a:extLst>
              <a:ext uri="{FF2B5EF4-FFF2-40B4-BE49-F238E27FC236}">
                <a16:creationId xmlns:a16="http://schemas.microsoft.com/office/drawing/2014/main" id="{E8AF0A9B-B9DE-DE40-B8E8-4DFB10E97320}"/>
              </a:ext>
            </a:extLst>
          </p:cNvPr>
          <p:cNvSpPr txBox="1"/>
          <p:nvPr/>
        </p:nvSpPr>
        <p:spPr>
          <a:xfrm>
            <a:off x="869425" y="4903868"/>
            <a:ext cx="11203753"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Leads whole nation into mourning rather than rejoicing</a:t>
            </a:r>
          </a:p>
        </p:txBody>
      </p:sp>
      <p:sp>
        <p:nvSpPr>
          <p:cNvPr id="15" name="TextBox 14">
            <a:extLst>
              <a:ext uri="{FF2B5EF4-FFF2-40B4-BE49-F238E27FC236}">
                <a16:creationId xmlns:a16="http://schemas.microsoft.com/office/drawing/2014/main" id="{A9228192-EF05-3345-A6EA-5F6CD3154B29}"/>
              </a:ext>
            </a:extLst>
          </p:cNvPr>
          <p:cNvSpPr txBox="1"/>
          <p:nvPr/>
        </p:nvSpPr>
        <p:spPr>
          <a:xfrm>
            <a:off x="381000" y="5765532"/>
            <a:ext cx="11429999"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David returns to his palace, his throne, and his people.</a:t>
            </a:r>
          </a:p>
        </p:txBody>
      </p:sp>
    </p:spTree>
    <p:extLst>
      <p:ext uri="{BB962C8B-B14F-4D97-AF65-F5344CB8AC3E}">
        <p14:creationId xmlns:p14="http://schemas.microsoft.com/office/powerpoint/2010/main" val="187210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6" grpId="0"/>
      <p:bldP spid="7" grpId="0"/>
      <p:bldP spid="8" grpId="0"/>
      <p:bldP spid="16"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71275"/>
            <a:ext cx="11430000" cy="769441"/>
          </a:xfrm>
          <a:prstGeom prst="rect">
            <a:avLst/>
          </a:prstGeom>
          <a:noFill/>
        </p:spPr>
        <p:txBody>
          <a:bodyPr wrap="square" rtlCol="0">
            <a:spAutoFit/>
          </a:bodyPr>
          <a:lstStyle/>
          <a:p>
            <a:r>
              <a:rPr lang="en-US" sz="4400" b="1" u="sng" cap="small" dirty="0">
                <a:solidFill>
                  <a:schemeClr val="bg1">
                    <a:lumMod val="95000"/>
                  </a:schemeClr>
                </a:solidFill>
                <a:latin typeface="Book Antiqua" panose="02040602050305030304" pitchFamily="18" charset="0"/>
              </a:rPr>
              <a:t>Learning the Lessons</a:t>
            </a:r>
            <a:endParaRPr lang="en-US" sz="2800" b="1" u="sng" cap="small" dirty="0">
              <a:solidFill>
                <a:schemeClr val="bg1">
                  <a:lumMod val="95000"/>
                </a:schemeClr>
              </a:solidFill>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1772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1) Sin brings about death.</a:t>
            </a:r>
          </a:p>
        </p:txBody>
      </p:sp>
      <p:sp>
        <p:nvSpPr>
          <p:cNvPr id="10" name="TextBox 9">
            <a:extLst>
              <a:ext uri="{FF2B5EF4-FFF2-40B4-BE49-F238E27FC236}">
                <a16:creationId xmlns:a16="http://schemas.microsoft.com/office/drawing/2014/main" id="{E8279342-B32B-1A4F-B306-D0209E88357B}"/>
              </a:ext>
            </a:extLst>
          </p:cNvPr>
          <p:cNvSpPr txBox="1"/>
          <p:nvPr/>
        </p:nvSpPr>
        <p:spPr>
          <a:xfrm>
            <a:off x="1068636" y="1902503"/>
            <a:ext cx="10742364"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There are always consequences to not trusting God.</a:t>
            </a:r>
          </a:p>
        </p:txBody>
      </p:sp>
      <p:sp>
        <p:nvSpPr>
          <p:cNvPr id="16" name="TextBox 15">
            <a:extLst>
              <a:ext uri="{FF2B5EF4-FFF2-40B4-BE49-F238E27FC236}">
                <a16:creationId xmlns:a16="http://schemas.microsoft.com/office/drawing/2014/main" id="{204503A8-326D-F343-A857-44D0DD5BC8D2}"/>
              </a:ext>
            </a:extLst>
          </p:cNvPr>
          <p:cNvSpPr txBox="1"/>
          <p:nvPr/>
        </p:nvSpPr>
        <p:spPr>
          <a:xfrm>
            <a:off x="381000" y="248727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2) Resist temptation as soon as it arises.</a:t>
            </a:r>
          </a:p>
        </p:txBody>
      </p:sp>
      <p:sp>
        <p:nvSpPr>
          <p:cNvPr id="17" name="TextBox 16">
            <a:extLst>
              <a:ext uri="{FF2B5EF4-FFF2-40B4-BE49-F238E27FC236}">
                <a16:creationId xmlns:a16="http://schemas.microsoft.com/office/drawing/2014/main" id="{7C32771A-E8F3-5445-B2BF-236502212363}"/>
              </a:ext>
            </a:extLst>
          </p:cNvPr>
          <p:cNvSpPr txBox="1"/>
          <p:nvPr/>
        </p:nvSpPr>
        <p:spPr>
          <a:xfrm>
            <a:off x="381000" y="3072053"/>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3) Confess completely. Repent quickly.</a:t>
            </a:r>
          </a:p>
        </p:txBody>
      </p:sp>
    </p:spTree>
    <p:extLst>
      <p:ext uri="{BB962C8B-B14F-4D97-AF65-F5344CB8AC3E}">
        <p14:creationId xmlns:p14="http://schemas.microsoft.com/office/powerpoint/2010/main" val="14538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1109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r>
              <a:rPr lang="en-US" sz="4400" b="1" u="sng" cap="small" dirty="0">
                <a:solidFill>
                  <a:schemeClr val="bg1">
                    <a:lumMod val="95000"/>
                  </a:schemeClr>
                </a:solidFill>
                <a:latin typeface="Book Antiqua" panose="02040602050305030304" pitchFamily="18" charset="0"/>
              </a:rPr>
              <a:t>God’s</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Promise</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Comes</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to</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David</a:t>
            </a:r>
            <a:endParaRPr lang="en-US" sz="2800" b="1" u="sng" cap="small" dirty="0">
              <a:solidFill>
                <a:schemeClr val="bg1">
                  <a:lumMod val="95000"/>
                </a:schemeClr>
              </a:solidFill>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9521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 House For My Name”</a:t>
            </a:r>
          </a:p>
        </p:txBody>
      </p:sp>
      <p:sp>
        <p:nvSpPr>
          <p:cNvPr id="10" name="TextBox 9">
            <a:extLst>
              <a:ext uri="{FF2B5EF4-FFF2-40B4-BE49-F238E27FC236}">
                <a16:creationId xmlns:a16="http://schemas.microsoft.com/office/drawing/2014/main" id="{E8279342-B32B-1A4F-B306-D0209E88357B}"/>
              </a:ext>
            </a:extLst>
          </p:cNvPr>
          <p:cNvSpPr txBox="1"/>
          <p:nvPr/>
        </p:nvSpPr>
        <p:spPr>
          <a:xfrm>
            <a:off x="862642" y="2094341"/>
            <a:ext cx="10948358"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Double-meaning connection to David:</a:t>
            </a:r>
          </a:p>
        </p:txBody>
      </p:sp>
      <p:sp>
        <p:nvSpPr>
          <p:cNvPr id="11" name="TextBox 10">
            <a:extLst>
              <a:ext uri="{FF2B5EF4-FFF2-40B4-BE49-F238E27FC236}">
                <a16:creationId xmlns:a16="http://schemas.microsoft.com/office/drawing/2014/main" id="{9BC5F796-550D-1D48-9425-E17827E069C9}"/>
              </a:ext>
            </a:extLst>
          </p:cNvPr>
          <p:cNvSpPr txBox="1"/>
          <p:nvPr/>
        </p:nvSpPr>
        <p:spPr>
          <a:xfrm>
            <a:off x="1328468" y="2679116"/>
            <a:ext cx="10482532"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 The temple David designs for God</a:t>
            </a:r>
          </a:p>
        </p:txBody>
      </p:sp>
      <p:sp>
        <p:nvSpPr>
          <p:cNvPr id="12" name="TextBox 11">
            <a:extLst>
              <a:ext uri="{FF2B5EF4-FFF2-40B4-BE49-F238E27FC236}">
                <a16:creationId xmlns:a16="http://schemas.microsoft.com/office/drawing/2014/main" id="{03D86CFB-E166-0A40-903D-9DD90EBF5BE0}"/>
              </a:ext>
            </a:extLst>
          </p:cNvPr>
          <p:cNvSpPr txBox="1"/>
          <p:nvPr/>
        </p:nvSpPr>
        <p:spPr>
          <a:xfrm>
            <a:off x="1328468" y="3263891"/>
            <a:ext cx="10482532"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 David’s household; an eternal lineage of kings</a:t>
            </a:r>
          </a:p>
        </p:txBody>
      </p:sp>
      <p:sp>
        <p:nvSpPr>
          <p:cNvPr id="7" name="TextBox 6">
            <a:extLst>
              <a:ext uri="{FF2B5EF4-FFF2-40B4-BE49-F238E27FC236}">
                <a16:creationId xmlns:a16="http://schemas.microsoft.com/office/drawing/2014/main" id="{F639F7FB-FA93-E24C-A61A-A9670188FDF0}"/>
              </a:ext>
            </a:extLst>
          </p:cNvPr>
          <p:cNvSpPr txBox="1"/>
          <p:nvPr/>
        </p:nvSpPr>
        <p:spPr>
          <a:xfrm>
            <a:off x="3543299" y="4313593"/>
            <a:ext cx="7562850" cy="1231106"/>
          </a:xfrm>
          <a:prstGeom prst="rect">
            <a:avLst/>
          </a:prstGeom>
          <a:solidFill>
            <a:srgbClr val="7FC9C8"/>
          </a:solidFill>
          <a:ln>
            <a:solidFill>
              <a:schemeClr val="tx1"/>
            </a:solidFill>
          </a:ln>
        </p:spPr>
        <p:txBody>
          <a:bodyPr wrap="square" rtlCol="0">
            <a:spAutoFit/>
          </a:bodyPr>
          <a:lstStyle/>
          <a:p>
            <a:pPr algn="ctr">
              <a:spcAft>
                <a:spcPts val="1200"/>
              </a:spcAft>
            </a:pPr>
            <a:r>
              <a:rPr lang="en-US" sz="3200" cap="small" spc="70" dirty="0">
                <a:latin typeface="Times New Roman" panose="02020603050405020304" pitchFamily="18" charset="0"/>
                <a:cs typeface="Times New Roman" panose="02020603050405020304" pitchFamily="18" charset="0"/>
              </a:rPr>
              <a:t>Culmination: an Eternal King</a:t>
            </a:r>
          </a:p>
          <a:p>
            <a:pPr algn="ctr">
              <a:spcAft>
                <a:spcPts val="1200"/>
              </a:spcAft>
            </a:pPr>
            <a:r>
              <a:rPr lang="en-US" sz="3200" cap="small" spc="70" dirty="0">
                <a:latin typeface="Times New Roman" panose="02020603050405020304" pitchFamily="18" charset="0"/>
                <a:cs typeface="Times New Roman" panose="02020603050405020304" pitchFamily="18" charset="0"/>
              </a:rPr>
              <a:t>(cf. Luke 1:32-33)</a:t>
            </a:r>
          </a:p>
        </p:txBody>
      </p:sp>
      <p:sp>
        <p:nvSpPr>
          <p:cNvPr id="8" name="TextBox 7">
            <a:extLst>
              <a:ext uri="{FF2B5EF4-FFF2-40B4-BE49-F238E27FC236}">
                <a16:creationId xmlns:a16="http://schemas.microsoft.com/office/drawing/2014/main" id="{EC999C2C-0E02-4141-8A08-F70CB9CC586E}"/>
              </a:ext>
            </a:extLst>
          </p:cNvPr>
          <p:cNvSpPr txBox="1"/>
          <p:nvPr/>
        </p:nvSpPr>
        <p:spPr>
          <a:xfrm>
            <a:off x="2830216" y="5721257"/>
            <a:ext cx="8989017" cy="584775"/>
          </a:xfrm>
          <a:prstGeom prst="rect">
            <a:avLst/>
          </a:prstGeom>
          <a:noFill/>
        </p:spPr>
        <p:txBody>
          <a:bodyPr wrap="square" rtlCol="0">
            <a:spAutoFit/>
          </a:bodyPr>
          <a:lstStyle/>
          <a:p>
            <a:pPr algn="ctr"/>
            <a:r>
              <a:rPr lang="en-US" sz="3200" i="1" cap="small" spc="70" dirty="0">
                <a:solidFill>
                  <a:schemeClr val="bg1">
                    <a:lumMod val="95000"/>
                  </a:schemeClr>
                </a:solidFill>
                <a:latin typeface="Times New Roman" panose="02020603050405020304" pitchFamily="18" charset="0"/>
                <a:cs typeface="Times New Roman" panose="02020603050405020304" pitchFamily="18" charset="0"/>
              </a:rPr>
              <a:t>Contrast: “Your kingdom shall not continue.”</a:t>
            </a:r>
          </a:p>
        </p:txBody>
      </p:sp>
      <p:sp>
        <p:nvSpPr>
          <p:cNvPr id="13" name="TextBox 12">
            <a:extLst>
              <a:ext uri="{FF2B5EF4-FFF2-40B4-BE49-F238E27FC236}">
                <a16:creationId xmlns:a16="http://schemas.microsoft.com/office/drawing/2014/main" id="{33AA1DFF-D68C-6B41-9BBD-12DF2022A068}"/>
              </a:ext>
            </a:extLst>
          </p:cNvPr>
          <p:cNvSpPr txBox="1"/>
          <p:nvPr/>
        </p:nvSpPr>
        <p:spPr>
          <a:xfrm rot="294393">
            <a:off x="5963187" y="1356061"/>
            <a:ext cx="5564700" cy="1384995"/>
          </a:xfrm>
          <a:prstGeom prst="rect">
            <a:avLst/>
          </a:prstGeom>
          <a:solidFill>
            <a:schemeClr val="accent5">
              <a:lumMod val="60000"/>
              <a:lumOff val="4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r>
              <a:rPr lang="en-US" sz="2800" u="sng" cap="small" spc="70" dirty="0">
                <a:solidFill>
                  <a:schemeClr val="tx2">
                    <a:lumMod val="50000"/>
                  </a:schemeClr>
                </a:solidFill>
                <a:latin typeface="Times New Roman" panose="02020603050405020304" pitchFamily="18" charset="0"/>
                <a:cs typeface="Times New Roman" panose="02020603050405020304" pitchFamily="18" charset="0"/>
              </a:rPr>
              <a:t>Placement in the narrative: </a:t>
            </a:r>
            <a:br>
              <a:rPr lang="en-US" sz="28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God’s response to the Ark of </a:t>
            </a:r>
            <a:r>
              <a:rPr lang="en-US" sz="2800" cap="small" spc="70" dirty="0" err="1">
                <a:solidFill>
                  <a:schemeClr val="tx2">
                    <a:lumMod val="50000"/>
                  </a:schemeClr>
                </a:solidFill>
                <a:latin typeface="Times New Roman" panose="02020603050405020304" pitchFamily="18" charset="0"/>
                <a:cs typeface="Times New Roman" panose="02020603050405020304" pitchFamily="18" charset="0"/>
              </a:rPr>
              <a:t>Cov</a:t>
            </a: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 coming home to Jerusalem</a:t>
            </a:r>
          </a:p>
        </p:txBody>
      </p:sp>
    </p:spTree>
    <p:extLst>
      <p:ext uri="{BB962C8B-B14F-4D97-AF65-F5344CB8AC3E}">
        <p14:creationId xmlns:p14="http://schemas.microsoft.com/office/powerpoint/2010/main" val="113502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7" grpId="0" animBg="1"/>
      <p:bldP spid="8" grpId="0"/>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r>
              <a:rPr lang="en-US" sz="4400" b="1" u="sng" cap="small" dirty="0">
                <a:solidFill>
                  <a:schemeClr val="bg1">
                    <a:lumMod val="95000"/>
                  </a:schemeClr>
                </a:solidFill>
                <a:latin typeface="Book Antiqua" panose="02040602050305030304" pitchFamily="18" charset="0"/>
              </a:rPr>
              <a:t>God’s</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Praise</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Spoken</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By</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David</a:t>
            </a:r>
            <a:endParaRPr lang="en-US" sz="2800" b="1" u="sng" cap="small" dirty="0">
              <a:solidFill>
                <a:schemeClr val="bg1">
                  <a:lumMod val="95000"/>
                </a:schemeClr>
              </a:solidFill>
              <a:latin typeface="Book Antiqua" panose="02040602050305030304" pitchFamily="18" charset="0"/>
            </a:endParaRPr>
          </a:p>
        </p:txBody>
      </p:sp>
      <p:sp>
        <p:nvSpPr>
          <p:cNvPr id="4" name="TextBox 3">
            <a:extLst>
              <a:ext uri="{FF2B5EF4-FFF2-40B4-BE49-F238E27FC236}">
                <a16:creationId xmlns:a16="http://schemas.microsoft.com/office/drawing/2014/main" id="{87A5C60F-D161-DF44-9E36-8465E7825D0A}"/>
              </a:ext>
            </a:extLst>
          </p:cNvPr>
          <p:cNvSpPr txBox="1"/>
          <p:nvPr/>
        </p:nvSpPr>
        <p:spPr>
          <a:xfrm>
            <a:off x="381000" y="1326206"/>
            <a:ext cx="11430000" cy="954107"/>
          </a:xfrm>
          <a:prstGeom prst="rect">
            <a:avLst/>
          </a:prstGeom>
          <a:noFill/>
        </p:spPr>
        <p:txBody>
          <a:bodyPr wrap="square" rtlCol="0">
            <a:spAutoFit/>
          </a:bodyPr>
          <a:lstStyle/>
          <a:p>
            <a:r>
              <a:rPr lang="en-US" sz="2800" cap="small" spc="70" dirty="0">
                <a:solidFill>
                  <a:schemeClr val="bg1">
                    <a:lumMod val="95000"/>
                  </a:schemeClr>
                </a:solidFill>
                <a:latin typeface="Times New Roman" panose="02020603050405020304" pitchFamily="18" charset="0"/>
                <a:cs typeface="Times New Roman" panose="02020603050405020304" pitchFamily="18" charset="0"/>
              </a:rPr>
              <a:t>Who am I, O LORD God, and what is my house, that you have brought me thus far?</a:t>
            </a:r>
          </a:p>
        </p:txBody>
      </p:sp>
      <p:sp>
        <p:nvSpPr>
          <p:cNvPr id="5" name="TextBox 4">
            <a:extLst>
              <a:ext uri="{FF2B5EF4-FFF2-40B4-BE49-F238E27FC236}">
                <a16:creationId xmlns:a16="http://schemas.microsoft.com/office/drawing/2014/main" id="{AC07AC79-AA08-B049-87B5-5FF37DEEC782}"/>
              </a:ext>
            </a:extLst>
          </p:cNvPr>
          <p:cNvSpPr txBox="1"/>
          <p:nvPr/>
        </p:nvSpPr>
        <p:spPr>
          <a:xfrm>
            <a:off x="381000" y="2451647"/>
            <a:ext cx="11430000" cy="954107"/>
          </a:xfrm>
          <a:prstGeom prst="rect">
            <a:avLst/>
          </a:prstGeom>
          <a:noFill/>
        </p:spPr>
        <p:txBody>
          <a:bodyPr wrap="square" rtlCol="0">
            <a:spAutoFit/>
          </a:bodyPr>
          <a:lstStyle/>
          <a:p>
            <a:r>
              <a:rPr lang="en-US" sz="2800" cap="small" spc="70" dirty="0">
                <a:solidFill>
                  <a:schemeClr val="bg1">
                    <a:lumMod val="95000"/>
                  </a:schemeClr>
                </a:solidFill>
                <a:latin typeface="Times New Roman" panose="02020603050405020304" pitchFamily="18" charset="0"/>
                <a:cs typeface="Times New Roman" panose="02020603050405020304" pitchFamily="18" charset="0"/>
              </a:rPr>
              <a:t>There is none like you, O LORD, and there is no God besides you, according to all that we have heard with our ears.</a:t>
            </a:r>
          </a:p>
        </p:txBody>
      </p:sp>
      <p:sp>
        <p:nvSpPr>
          <p:cNvPr id="6" name="TextBox 5">
            <a:extLst>
              <a:ext uri="{FF2B5EF4-FFF2-40B4-BE49-F238E27FC236}">
                <a16:creationId xmlns:a16="http://schemas.microsoft.com/office/drawing/2014/main" id="{5A3F105C-386D-B449-8BE7-A2038092B7B9}"/>
              </a:ext>
            </a:extLst>
          </p:cNvPr>
          <p:cNvSpPr txBox="1"/>
          <p:nvPr/>
        </p:nvSpPr>
        <p:spPr>
          <a:xfrm>
            <a:off x="381000" y="3577087"/>
            <a:ext cx="11430000" cy="2677656"/>
          </a:xfrm>
          <a:prstGeom prst="rect">
            <a:avLst/>
          </a:prstGeom>
          <a:noFill/>
        </p:spPr>
        <p:txBody>
          <a:bodyPr wrap="square" rtlCol="0">
            <a:spAutoFit/>
          </a:bodyPr>
          <a:lstStyle/>
          <a:p>
            <a:r>
              <a:rPr lang="en-US" sz="2800" cap="small" spc="70" dirty="0">
                <a:solidFill>
                  <a:schemeClr val="bg1">
                    <a:lumMod val="95000"/>
                  </a:schemeClr>
                </a:solidFill>
                <a:latin typeface="Times New Roman" panose="02020603050405020304" pitchFamily="18" charset="0"/>
                <a:cs typeface="Times New Roman" panose="02020603050405020304" pitchFamily="18" charset="0"/>
              </a:rPr>
              <a:t>And now, O LORD, let the word that you have spoken concerning your servant and concerning his house be established forever, and do as you have spoken, and your name will be established and magnified forever, saying, ‘The LORD of hosts, the God of Israel, is Israel's God,’ and the house of your servant David will be established before you.</a:t>
            </a:r>
          </a:p>
        </p:txBody>
      </p:sp>
    </p:spTree>
    <p:extLst>
      <p:ext uri="{BB962C8B-B14F-4D97-AF65-F5344CB8AC3E}">
        <p14:creationId xmlns:p14="http://schemas.microsoft.com/office/powerpoint/2010/main" val="27140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r>
              <a:rPr lang="en-US" sz="4400" b="1" u="sng" cap="small" dirty="0">
                <a:solidFill>
                  <a:schemeClr val="bg1">
                    <a:lumMod val="95000"/>
                  </a:schemeClr>
                </a:solidFill>
                <a:latin typeface="Book Antiqua" panose="02040602050305030304" pitchFamily="18" charset="0"/>
              </a:rPr>
              <a:t>God’s</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Praise</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Spoken</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By</a:t>
            </a:r>
            <a:r>
              <a:rPr lang="en-US" sz="4400" b="1" cap="small" dirty="0">
                <a:solidFill>
                  <a:schemeClr val="bg1">
                    <a:lumMod val="95000"/>
                  </a:schemeClr>
                </a:solidFill>
                <a:latin typeface="Book Antiqua" panose="02040602050305030304" pitchFamily="18" charset="0"/>
              </a:rPr>
              <a:t> </a:t>
            </a:r>
            <a:r>
              <a:rPr lang="en-US" sz="4400" b="1" u="sng" cap="small" dirty="0">
                <a:solidFill>
                  <a:schemeClr val="bg1">
                    <a:lumMod val="95000"/>
                  </a:schemeClr>
                </a:solidFill>
                <a:latin typeface="Book Antiqua" panose="02040602050305030304" pitchFamily="18" charset="0"/>
              </a:rPr>
              <a:t>David</a:t>
            </a:r>
            <a:endParaRPr lang="en-US" sz="2800" b="1" u="sng" cap="small" dirty="0">
              <a:solidFill>
                <a:schemeClr val="bg1">
                  <a:lumMod val="95000"/>
                </a:schemeClr>
              </a:solidFill>
              <a:latin typeface="Book Antiqua" panose="02040602050305030304" pitchFamily="18" charset="0"/>
            </a:endParaRPr>
          </a:p>
        </p:txBody>
      </p:sp>
      <p:sp>
        <p:nvSpPr>
          <p:cNvPr id="4" name="TextBox 3">
            <a:extLst>
              <a:ext uri="{FF2B5EF4-FFF2-40B4-BE49-F238E27FC236}">
                <a16:creationId xmlns:a16="http://schemas.microsoft.com/office/drawing/2014/main" id="{87A5C60F-D161-DF44-9E36-8465E7825D0A}"/>
              </a:ext>
            </a:extLst>
          </p:cNvPr>
          <p:cNvSpPr txBox="1"/>
          <p:nvPr/>
        </p:nvSpPr>
        <p:spPr>
          <a:xfrm>
            <a:off x="381000" y="1326206"/>
            <a:ext cx="11430000" cy="1815882"/>
          </a:xfrm>
          <a:prstGeom prst="rect">
            <a:avLst/>
          </a:prstGeom>
          <a:noFill/>
        </p:spPr>
        <p:txBody>
          <a:bodyPr wrap="square" rtlCol="0">
            <a:spAutoFit/>
          </a:bodyPr>
          <a:lstStyle/>
          <a:p>
            <a:r>
              <a:rPr lang="en-US" sz="2800" cap="small" spc="70" dirty="0">
                <a:solidFill>
                  <a:schemeClr val="bg1">
                    <a:lumMod val="95000"/>
                  </a:schemeClr>
                </a:solidFill>
                <a:latin typeface="Times New Roman" panose="02020603050405020304" pitchFamily="18" charset="0"/>
                <a:cs typeface="Times New Roman" panose="02020603050405020304" pitchFamily="18" charset="0"/>
              </a:rPr>
              <a:t>And now, O LORD, you are God, and you have promised this good thing to your servant. Now you have been pleased to bless the house of your servant, that it may continue forever before you, for it is you, O LORD, who have blessed, and it is blessed forever.</a:t>
            </a:r>
          </a:p>
        </p:txBody>
      </p:sp>
    </p:spTree>
    <p:extLst>
      <p:ext uri="{BB962C8B-B14F-4D97-AF65-F5344CB8AC3E}">
        <p14:creationId xmlns:p14="http://schemas.microsoft.com/office/powerpoint/2010/main" val="278745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7010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r>
              <a:rPr lang="en-US" sz="4400" b="1" cap="small" dirty="0">
                <a:solidFill>
                  <a:schemeClr val="bg1">
                    <a:lumMod val="95000"/>
                  </a:schemeClr>
                </a:solidFill>
                <a:latin typeface="Book Antiqua" panose="02040602050305030304" pitchFamily="18" charset="0"/>
              </a:rPr>
              <a:t>”</a:t>
            </a:r>
            <a:r>
              <a:rPr lang="en-US" sz="4400" b="1" u="sng" cap="small" dirty="0">
                <a:solidFill>
                  <a:schemeClr val="bg1">
                    <a:lumMod val="95000"/>
                  </a:schemeClr>
                </a:solidFill>
                <a:latin typeface="Book Antiqua" panose="02040602050305030304" pitchFamily="18" charset="0"/>
              </a:rPr>
              <a:t>He must increase</a:t>
            </a:r>
            <a:r>
              <a:rPr lang="en-US" sz="4400" b="1" cap="small" dirty="0">
                <a:solidFill>
                  <a:schemeClr val="bg1">
                    <a:lumMod val="95000"/>
                  </a:schemeClr>
                </a:solidFill>
                <a:latin typeface="Book Antiqua" panose="02040602050305030304" pitchFamily="18" charset="0"/>
              </a:rPr>
              <a:t>”</a:t>
            </a:r>
            <a:endParaRPr lang="en-US" sz="2800" b="1" cap="small" dirty="0">
              <a:solidFill>
                <a:schemeClr val="bg1">
                  <a:lumMod val="95000"/>
                </a:schemeClr>
              </a:solidFill>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95218"/>
            <a:ext cx="11430000" cy="1077218"/>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2 Sam. 8 – David wins victories, gains wealth for his kingdom, &amp; makes powerful friends</a:t>
            </a:r>
          </a:p>
        </p:txBody>
      </p:sp>
      <p:sp>
        <p:nvSpPr>
          <p:cNvPr id="10" name="TextBox 9">
            <a:extLst>
              <a:ext uri="{FF2B5EF4-FFF2-40B4-BE49-F238E27FC236}">
                <a16:creationId xmlns:a16="http://schemas.microsoft.com/office/drawing/2014/main" id="{E8279342-B32B-1A4F-B306-D0209E88357B}"/>
              </a:ext>
            </a:extLst>
          </p:cNvPr>
          <p:cNvSpPr txBox="1"/>
          <p:nvPr/>
        </p:nvSpPr>
        <p:spPr>
          <a:xfrm>
            <a:off x="862642" y="2472436"/>
            <a:ext cx="10948358" cy="1077218"/>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“And the LORD gave victory to David wherever he went” (v. 14)</a:t>
            </a:r>
          </a:p>
        </p:txBody>
      </p:sp>
      <p:sp>
        <p:nvSpPr>
          <p:cNvPr id="13" name="TextBox 12">
            <a:extLst>
              <a:ext uri="{FF2B5EF4-FFF2-40B4-BE49-F238E27FC236}">
                <a16:creationId xmlns:a16="http://schemas.microsoft.com/office/drawing/2014/main" id="{FF1AC128-E8A0-AE4C-9CE3-982089A52BF7}"/>
              </a:ext>
            </a:extLst>
          </p:cNvPr>
          <p:cNvSpPr txBox="1"/>
          <p:nvPr/>
        </p:nvSpPr>
        <p:spPr>
          <a:xfrm>
            <a:off x="862642" y="3549654"/>
            <a:ext cx="10948358" cy="1077218"/>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“And David administered justice and equity to all </a:t>
            </a:r>
            <a:br>
              <a:rPr lang="en-US" sz="3200" cap="small" spc="70" dirty="0">
                <a:solidFill>
                  <a:schemeClr val="bg1">
                    <a:lumMod val="95000"/>
                  </a:schemeClr>
                </a:solidFill>
                <a:latin typeface="Times New Roman" panose="02020603050405020304" pitchFamily="18" charset="0"/>
                <a:cs typeface="Times New Roman" panose="02020603050405020304" pitchFamily="18" charset="0"/>
              </a:rPr>
            </a:br>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                  his people.” (v. 15)</a:t>
            </a:r>
          </a:p>
        </p:txBody>
      </p:sp>
    </p:spTree>
    <p:extLst>
      <p:ext uri="{BB962C8B-B14F-4D97-AF65-F5344CB8AC3E}">
        <p14:creationId xmlns:p14="http://schemas.microsoft.com/office/powerpoint/2010/main" val="393193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r>
              <a:rPr lang="en-US" sz="4400" b="1" cap="small" dirty="0">
                <a:solidFill>
                  <a:schemeClr val="bg1">
                    <a:lumMod val="95000"/>
                  </a:schemeClr>
                </a:solidFill>
                <a:latin typeface="Book Antiqua" panose="02040602050305030304" pitchFamily="18" charset="0"/>
              </a:rPr>
              <a:t>”</a:t>
            </a:r>
            <a:r>
              <a:rPr lang="en-US" sz="4400" b="1" u="sng" cap="small" dirty="0">
                <a:solidFill>
                  <a:schemeClr val="bg1">
                    <a:lumMod val="95000"/>
                  </a:schemeClr>
                </a:solidFill>
                <a:latin typeface="Book Antiqua" panose="02040602050305030304" pitchFamily="18" charset="0"/>
              </a:rPr>
              <a:t>He must increase</a:t>
            </a:r>
            <a:r>
              <a:rPr lang="en-US" sz="4400" b="1" cap="small" dirty="0">
                <a:solidFill>
                  <a:schemeClr val="bg1">
                    <a:lumMod val="95000"/>
                  </a:schemeClr>
                </a:solidFill>
                <a:latin typeface="Book Antiqua" panose="02040602050305030304" pitchFamily="18" charset="0"/>
              </a:rPr>
              <a:t>”</a:t>
            </a:r>
            <a:endParaRPr lang="en-US" sz="2800" b="1" cap="small" dirty="0">
              <a:solidFill>
                <a:schemeClr val="bg1">
                  <a:lumMod val="95000"/>
                </a:schemeClr>
              </a:solidFill>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9521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2 Sam. 9 – A demonstration of David’s heart</a:t>
            </a:r>
          </a:p>
        </p:txBody>
      </p:sp>
      <p:sp>
        <p:nvSpPr>
          <p:cNvPr id="10" name="TextBox 9">
            <a:extLst>
              <a:ext uri="{FF2B5EF4-FFF2-40B4-BE49-F238E27FC236}">
                <a16:creationId xmlns:a16="http://schemas.microsoft.com/office/drawing/2014/main" id="{E8279342-B32B-1A4F-B306-D0209E88357B}"/>
              </a:ext>
            </a:extLst>
          </p:cNvPr>
          <p:cNvSpPr txBox="1"/>
          <p:nvPr/>
        </p:nvSpPr>
        <p:spPr>
          <a:xfrm>
            <a:off x="862642" y="1979993"/>
            <a:ext cx="10948358"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Mephibosheth; grandson of King Saul</a:t>
            </a:r>
          </a:p>
        </p:txBody>
      </p:sp>
      <p:sp>
        <p:nvSpPr>
          <p:cNvPr id="6" name="TextBox 5">
            <a:extLst>
              <a:ext uri="{FF2B5EF4-FFF2-40B4-BE49-F238E27FC236}">
                <a16:creationId xmlns:a16="http://schemas.microsoft.com/office/drawing/2014/main" id="{DA4E42A8-0E5B-7940-9812-6D605F7AE87B}"/>
              </a:ext>
            </a:extLst>
          </p:cNvPr>
          <p:cNvSpPr txBox="1"/>
          <p:nvPr/>
        </p:nvSpPr>
        <p:spPr>
          <a:xfrm>
            <a:off x="862642" y="2564768"/>
            <a:ext cx="10948358"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Exiled &amp; unworthy; treated like a king’s son</a:t>
            </a:r>
          </a:p>
        </p:txBody>
      </p:sp>
      <p:sp>
        <p:nvSpPr>
          <p:cNvPr id="7" name="TextBox 6">
            <a:extLst>
              <a:ext uri="{FF2B5EF4-FFF2-40B4-BE49-F238E27FC236}">
                <a16:creationId xmlns:a16="http://schemas.microsoft.com/office/drawing/2014/main" id="{A6898C7B-B373-644E-91D8-4BFD7AD2DFD7}"/>
              </a:ext>
            </a:extLst>
          </p:cNvPr>
          <p:cNvSpPr txBox="1"/>
          <p:nvPr/>
        </p:nvSpPr>
        <p:spPr>
          <a:xfrm>
            <a:off x="381000" y="3149543"/>
            <a:ext cx="11430000" cy="584775"/>
          </a:xfrm>
          <a:prstGeom prst="rect">
            <a:avLst/>
          </a:prstGeom>
          <a:noFill/>
        </p:spPr>
        <p:txBody>
          <a:bodyPr wrap="square" rtlCol="0">
            <a:spAutoFit/>
          </a:bodyPr>
          <a:lstStyle/>
          <a:p>
            <a:r>
              <a:rPr lang="en-US" sz="3200" i="1" cap="small" spc="70" dirty="0">
                <a:solidFill>
                  <a:schemeClr val="bg1">
                    <a:lumMod val="95000"/>
                  </a:schemeClr>
                </a:solidFill>
                <a:latin typeface="Times New Roman" panose="02020603050405020304" pitchFamily="18" charset="0"/>
                <a:cs typeface="Times New Roman" panose="02020603050405020304" pitchFamily="18" charset="0"/>
              </a:rPr>
              <a:t>A picture of God’s grace toward each of us</a:t>
            </a:r>
          </a:p>
        </p:txBody>
      </p:sp>
    </p:spTree>
    <p:extLst>
      <p:ext uri="{BB962C8B-B14F-4D97-AF65-F5344CB8AC3E}">
        <p14:creationId xmlns:p14="http://schemas.microsoft.com/office/powerpoint/2010/main" val="27561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D9F7918F-F1DD-4A43-86EC-D89053A2F191}"/>
              </a:ext>
            </a:extLst>
          </p:cNvPr>
          <p:cNvSpPr/>
          <p:nvPr/>
        </p:nvSpPr>
        <p:spPr>
          <a:xfrm>
            <a:off x="4262034" y="3423090"/>
            <a:ext cx="7454685" cy="2342279"/>
          </a:xfrm>
          <a:custGeom>
            <a:avLst/>
            <a:gdLst>
              <a:gd name="connsiteX0" fmla="*/ 0 w 7454685"/>
              <a:gd name="connsiteY0" fmla="*/ 2342279 h 2342279"/>
              <a:gd name="connsiteX1" fmla="*/ 604434 w 7454685"/>
              <a:gd name="connsiteY1" fmla="*/ 745954 h 2342279"/>
              <a:gd name="connsiteX2" fmla="*/ 2355742 w 7454685"/>
              <a:gd name="connsiteY2" fmla="*/ 2035 h 2342279"/>
              <a:gd name="connsiteX3" fmla="*/ 3518115 w 7454685"/>
              <a:gd name="connsiteY3" fmla="*/ 947432 h 2342279"/>
              <a:gd name="connsiteX4" fmla="*/ 4324027 w 7454685"/>
              <a:gd name="connsiteY4" fmla="*/ 2094307 h 2342279"/>
              <a:gd name="connsiteX5" fmla="*/ 6338807 w 7454685"/>
              <a:gd name="connsiteY5" fmla="*/ 2233791 h 2342279"/>
              <a:gd name="connsiteX6" fmla="*/ 7454685 w 7454685"/>
              <a:gd name="connsiteY6" fmla="*/ 1737846 h 234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4685" h="2342279">
                <a:moveTo>
                  <a:pt x="0" y="2342279"/>
                </a:moveTo>
                <a:cubicBezTo>
                  <a:pt x="105905" y="1739137"/>
                  <a:pt x="211810" y="1135995"/>
                  <a:pt x="604434" y="745954"/>
                </a:cubicBezTo>
                <a:cubicBezTo>
                  <a:pt x="997058" y="355913"/>
                  <a:pt x="1870129" y="-31545"/>
                  <a:pt x="2355742" y="2035"/>
                </a:cubicBezTo>
                <a:cubicBezTo>
                  <a:pt x="2841355" y="35615"/>
                  <a:pt x="3190067" y="598720"/>
                  <a:pt x="3518115" y="947432"/>
                </a:cubicBezTo>
                <a:cubicBezTo>
                  <a:pt x="3846163" y="1296144"/>
                  <a:pt x="3853912" y="1879914"/>
                  <a:pt x="4324027" y="2094307"/>
                </a:cubicBezTo>
                <a:cubicBezTo>
                  <a:pt x="4794142" y="2308700"/>
                  <a:pt x="5817031" y="2293201"/>
                  <a:pt x="6338807" y="2233791"/>
                </a:cubicBezTo>
                <a:cubicBezTo>
                  <a:pt x="6860583" y="2174381"/>
                  <a:pt x="7157634" y="1956113"/>
                  <a:pt x="7454685" y="1737846"/>
                </a:cubicBezTo>
              </a:path>
            </a:pathLst>
          </a:custGeom>
          <a:noFill/>
          <a:ln w="76200">
            <a:solidFill>
              <a:schemeClr val="accent4">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6A1C772-A9E8-9640-B41F-587988ACE77E}"/>
              </a:ext>
            </a:extLst>
          </p:cNvPr>
          <p:cNvSpPr/>
          <p:nvPr/>
        </p:nvSpPr>
        <p:spPr>
          <a:xfrm>
            <a:off x="1334125" y="2012737"/>
            <a:ext cx="10358204" cy="4463014"/>
          </a:xfrm>
          <a:custGeom>
            <a:avLst/>
            <a:gdLst>
              <a:gd name="connsiteX0" fmla="*/ 0 w 10358204"/>
              <a:gd name="connsiteY0" fmla="*/ 4463014 h 4463014"/>
              <a:gd name="connsiteX1" fmla="*/ 329784 w 10358204"/>
              <a:gd name="connsiteY1" fmla="*/ 2739145 h 4463014"/>
              <a:gd name="connsiteX2" fmla="*/ 959371 w 10358204"/>
              <a:gd name="connsiteY2" fmla="*/ 1734804 h 4463014"/>
              <a:gd name="connsiteX3" fmla="*/ 1858781 w 10358204"/>
              <a:gd name="connsiteY3" fmla="*/ 730463 h 4463014"/>
              <a:gd name="connsiteX4" fmla="*/ 3852473 w 10358204"/>
              <a:gd name="connsiteY4" fmla="*/ 70896 h 4463014"/>
              <a:gd name="connsiteX5" fmla="*/ 5606322 w 10358204"/>
              <a:gd name="connsiteY5" fmla="*/ 85886 h 4463014"/>
              <a:gd name="connsiteX6" fmla="*/ 7525063 w 10358204"/>
              <a:gd name="connsiteY6" fmla="*/ 670502 h 4463014"/>
              <a:gd name="connsiteX7" fmla="*/ 8349522 w 10358204"/>
              <a:gd name="connsiteY7" fmla="*/ 1914686 h 4463014"/>
              <a:gd name="connsiteX8" fmla="*/ 9413823 w 10358204"/>
              <a:gd name="connsiteY8" fmla="*/ 2274450 h 4463014"/>
              <a:gd name="connsiteX9" fmla="*/ 10358204 w 10358204"/>
              <a:gd name="connsiteY9" fmla="*/ 1195158 h 446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8204" h="4463014">
                <a:moveTo>
                  <a:pt x="0" y="4463014"/>
                </a:moveTo>
                <a:cubicBezTo>
                  <a:pt x="84944" y="3828430"/>
                  <a:pt x="169889" y="3193847"/>
                  <a:pt x="329784" y="2739145"/>
                </a:cubicBezTo>
                <a:cubicBezTo>
                  <a:pt x="489679" y="2284443"/>
                  <a:pt x="704538" y="2069584"/>
                  <a:pt x="959371" y="1734804"/>
                </a:cubicBezTo>
                <a:cubicBezTo>
                  <a:pt x="1214204" y="1400024"/>
                  <a:pt x="1376597" y="1007781"/>
                  <a:pt x="1858781" y="730463"/>
                </a:cubicBezTo>
                <a:cubicBezTo>
                  <a:pt x="2340965" y="453145"/>
                  <a:pt x="3227883" y="178325"/>
                  <a:pt x="3852473" y="70896"/>
                </a:cubicBezTo>
                <a:cubicBezTo>
                  <a:pt x="4477063" y="-36533"/>
                  <a:pt x="4994224" y="-14048"/>
                  <a:pt x="5606322" y="85886"/>
                </a:cubicBezTo>
                <a:cubicBezTo>
                  <a:pt x="6218420" y="185820"/>
                  <a:pt x="7067863" y="365702"/>
                  <a:pt x="7525063" y="670502"/>
                </a:cubicBezTo>
                <a:cubicBezTo>
                  <a:pt x="7982263" y="975302"/>
                  <a:pt x="8034729" y="1647361"/>
                  <a:pt x="8349522" y="1914686"/>
                </a:cubicBezTo>
                <a:cubicBezTo>
                  <a:pt x="8664315" y="2182011"/>
                  <a:pt x="9079043" y="2394371"/>
                  <a:pt x="9413823" y="2274450"/>
                </a:cubicBezTo>
                <a:cubicBezTo>
                  <a:pt x="9748603" y="2154529"/>
                  <a:pt x="10053403" y="1674843"/>
                  <a:pt x="10358204" y="1195158"/>
                </a:cubicBezTo>
              </a:path>
            </a:pathLst>
          </a:custGeom>
          <a:noFill/>
          <a:ln w="76200">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9E5AEC-571A-9746-9FB4-62D49C1C2444}"/>
              </a:ext>
            </a:extLst>
          </p:cNvPr>
          <p:cNvSpPr txBox="1"/>
          <p:nvPr/>
        </p:nvSpPr>
        <p:spPr>
          <a:xfrm>
            <a:off x="918602" y="3655485"/>
            <a:ext cx="2751944" cy="830997"/>
          </a:xfrm>
          <a:prstGeom prst="rect">
            <a:avLst/>
          </a:prstGeom>
          <a:solidFill>
            <a:schemeClr val="tx1"/>
          </a:solidFill>
          <a:ln>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Trials</a:t>
            </a:r>
            <a:r>
              <a:rPr kumimoji="0" lang="en-US" sz="2400" b="0" i="0" u="none" strike="noStrike" kern="1200" cap="small" spc="70" normalizeH="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 test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70" normalizeH="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proves faithful</a:t>
            </a:r>
            <a:endPar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C7E0363-6136-C346-B602-0DD44558F481}"/>
              </a:ext>
            </a:extLst>
          </p:cNvPr>
          <p:cNvSpPr txBox="1"/>
          <p:nvPr/>
        </p:nvSpPr>
        <p:spPr>
          <a:xfrm>
            <a:off x="4841539" y="1253661"/>
            <a:ext cx="2955799" cy="830997"/>
          </a:xfrm>
          <a:prstGeom prst="rect">
            <a:avLst/>
          </a:prstGeom>
          <a:solidFill>
            <a:schemeClr val="tx1"/>
          </a:solidFill>
          <a:ln>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Reigns over Israel from Jerusalem</a:t>
            </a:r>
          </a:p>
        </p:txBody>
      </p:sp>
      <p:sp>
        <p:nvSpPr>
          <p:cNvPr id="9" name="TextBox 8">
            <a:extLst>
              <a:ext uri="{FF2B5EF4-FFF2-40B4-BE49-F238E27FC236}">
                <a16:creationId xmlns:a16="http://schemas.microsoft.com/office/drawing/2014/main" id="{8F0CA0D1-14AE-C14B-A2DA-9CE6C33CB2C1}"/>
              </a:ext>
            </a:extLst>
          </p:cNvPr>
          <p:cNvSpPr txBox="1"/>
          <p:nvPr/>
        </p:nvSpPr>
        <p:spPr>
          <a:xfrm>
            <a:off x="4841539" y="2098124"/>
            <a:ext cx="2955799" cy="830997"/>
          </a:xfrm>
          <a:prstGeom prst="rect">
            <a:avLst/>
          </a:prstGeom>
          <a:solidFill>
            <a:schemeClr val="tx1"/>
          </a:solidFill>
          <a:ln>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A blessing</a:t>
            </a:r>
            <a:r>
              <a:rPr kumimoji="0" lang="en-US" sz="2400" b="0" i="0" u="none" strike="noStrike" kern="1200" cap="small" spc="70" normalizeH="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 to </a:t>
            </a:r>
            <a:br>
              <a:rPr kumimoji="0" lang="en-US" sz="2400" b="0" i="0" u="none" strike="noStrike" kern="1200" cap="small" spc="70" normalizeH="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small" spc="70" normalizeH="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his people</a:t>
            </a:r>
            <a:endPar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F3F51ADB-7CBA-7942-ABCD-76A42DBD2A32}"/>
              </a:ext>
            </a:extLst>
          </p:cNvPr>
          <p:cNvSpPr txBox="1"/>
          <p:nvPr/>
        </p:nvSpPr>
        <p:spPr>
          <a:xfrm>
            <a:off x="1981979" y="1863653"/>
            <a:ext cx="2784251" cy="830997"/>
          </a:xfrm>
          <a:prstGeom prst="rect">
            <a:avLst/>
          </a:prstGeom>
          <a:solidFill>
            <a:schemeClr val="tx1"/>
          </a:solidFill>
          <a:ln>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Rises to respect, military power</a:t>
            </a:r>
          </a:p>
        </p:txBody>
      </p:sp>
      <p:sp>
        <p:nvSpPr>
          <p:cNvPr id="3" name="TextBox 2">
            <a:extLst>
              <a:ext uri="{FF2B5EF4-FFF2-40B4-BE49-F238E27FC236}">
                <a16:creationId xmlns:a16="http://schemas.microsoft.com/office/drawing/2014/main" id="{74FEF9FB-D06D-2C4C-A3A2-0F58C36F8854}"/>
              </a:ext>
            </a:extLst>
          </p:cNvPr>
          <p:cNvSpPr txBox="1"/>
          <p:nvPr/>
        </p:nvSpPr>
        <p:spPr>
          <a:xfrm>
            <a:off x="381000" y="5447316"/>
            <a:ext cx="2751944" cy="830997"/>
          </a:xfrm>
          <a:prstGeom prst="rect">
            <a:avLst/>
          </a:prstGeom>
          <a:solidFill>
            <a:schemeClr val="tx1"/>
          </a:solidFill>
          <a:ln>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rPr>
              <a:t>David relatively </a:t>
            </a:r>
            <a:r>
              <a:rPr lang="en-US" sz="2400" cap="small" spc="70" dirty="0">
                <a:solidFill>
                  <a:prstClr val="white">
                    <a:lumMod val="95000"/>
                  </a:prstClr>
                </a:solidFill>
                <a:latin typeface="Times New Roman" panose="02020603050405020304" pitchFamily="18" charset="0"/>
                <a:cs typeface="Times New Roman" panose="02020603050405020304" pitchFamily="18" charset="0"/>
              </a:rPr>
              <a:t>unknown</a:t>
            </a:r>
            <a:endPar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42184B3-6FD3-D54D-BCDE-2A3A14039FD1}"/>
              </a:ext>
            </a:extLst>
          </p:cNvPr>
          <p:cNvSpPr txBox="1"/>
          <p:nvPr/>
        </p:nvSpPr>
        <p:spPr>
          <a:xfrm>
            <a:off x="381000" y="309283"/>
            <a:ext cx="11430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small" spc="0" normalizeH="0" baseline="0" noProof="0" dirty="0">
                <a:ln>
                  <a:noFill/>
                </a:ln>
                <a:solidFill>
                  <a:prstClr val="white">
                    <a:lumMod val="95000"/>
                  </a:prstClr>
                </a:solidFill>
                <a:effectLst/>
                <a:uLnTx/>
                <a:uFillTx/>
                <a:latin typeface="Book Antiqua" panose="02040602050305030304" pitchFamily="18" charset="0"/>
                <a:ea typeface="+mn-ea"/>
                <a:cs typeface="+mn-cs"/>
              </a:rPr>
              <a:t>Long</a:t>
            </a:r>
            <a:r>
              <a:rPr kumimoji="0" lang="en-US" sz="4400" b="1" i="0" u="none" strike="noStrike" kern="1200" cap="small" spc="0" normalizeH="0" baseline="0" noProof="0" dirty="0">
                <a:ln>
                  <a:noFill/>
                </a:ln>
                <a:solidFill>
                  <a:prstClr val="white">
                    <a:lumMod val="95000"/>
                  </a:prstClr>
                </a:solidFill>
                <a:effectLst/>
                <a:uLnTx/>
                <a:uFillTx/>
                <a:latin typeface="Book Antiqua" panose="02040602050305030304" pitchFamily="18" charset="0"/>
                <a:ea typeface="+mn-ea"/>
                <a:cs typeface="+mn-cs"/>
              </a:rPr>
              <a:t> </a:t>
            </a:r>
            <a:r>
              <a:rPr kumimoji="0" lang="en-US" sz="4400" b="1" i="0" u="sng" strike="noStrike" kern="1200" cap="small" spc="0" normalizeH="0" baseline="0" noProof="0" dirty="0">
                <a:ln>
                  <a:noFill/>
                </a:ln>
                <a:solidFill>
                  <a:prstClr val="white">
                    <a:lumMod val="95000"/>
                  </a:prstClr>
                </a:solidFill>
                <a:effectLst/>
                <a:uLnTx/>
                <a:uFillTx/>
                <a:latin typeface="Book Antiqua" panose="02040602050305030304" pitchFamily="18" charset="0"/>
                <a:ea typeface="+mn-ea"/>
                <a:cs typeface="+mn-cs"/>
              </a:rPr>
              <a:t>Story</a:t>
            </a:r>
            <a:r>
              <a:rPr kumimoji="0" lang="en-US" sz="4400" b="1" i="0" u="none" strike="noStrike" kern="1200" cap="small" spc="0" normalizeH="0" baseline="0" noProof="0" dirty="0">
                <a:ln>
                  <a:noFill/>
                </a:ln>
                <a:solidFill>
                  <a:prstClr val="white">
                    <a:lumMod val="95000"/>
                  </a:prstClr>
                </a:solidFill>
                <a:effectLst/>
                <a:uLnTx/>
                <a:uFillTx/>
                <a:latin typeface="Book Antiqua" panose="02040602050305030304" pitchFamily="18" charset="0"/>
                <a:ea typeface="+mn-ea"/>
                <a:cs typeface="+mn-cs"/>
              </a:rPr>
              <a:t> </a:t>
            </a:r>
            <a:r>
              <a:rPr kumimoji="0" lang="en-US" sz="4400" b="1" i="0" u="sng" strike="noStrike" kern="1200" cap="small" spc="0" normalizeH="0" baseline="0" noProof="0" dirty="0">
                <a:ln>
                  <a:noFill/>
                </a:ln>
                <a:solidFill>
                  <a:prstClr val="white">
                    <a:lumMod val="95000"/>
                  </a:prstClr>
                </a:solidFill>
                <a:effectLst/>
                <a:uLnTx/>
                <a:uFillTx/>
                <a:latin typeface="Book Antiqua" panose="02040602050305030304" pitchFamily="18" charset="0"/>
                <a:ea typeface="+mn-ea"/>
                <a:cs typeface="+mn-cs"/>
              </a:rPr>
              <a:t>Short</a:t>
            </a:r>
          </a:p>
        </p:txBody>
      </p:sp>
      <p:sp>
        <p:nvSpPr>
          <p:cNvPr id="16" name="TextBox 15">
            <a:extLst>
              <a:ext uri="{FF2B5EF4-FFF2-40B4-BE49-F238E27FC236}">
                <a16:creationId xmlns:a16="http://schemas.microsoft.com/office/drawing/2014/main" id="{6F8022F8-7118-A249-B63A-D32D5E619AC9}"/>
              </a:ext>
            </a:extLst>
          </p:cNvPr>
          <p:cNvSpPr txBox="1"/>
          <p:nvPr/>
        </p:nvSpPr>
        <p:spPr>
          <a:xfrm>
            <a:off x="535646" y="4551401"/>
            <a:ext cx="2751944" cy="830997"/>
          </a:xfrm>
          <a:prstGeom prst="rect">
            <a:avLst/>
          </a:prstGeom>
          <a:solidFill>
            <a:schemeClr val="tx1"/>
          </a:solidFill>
          <a:ln>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rPr>
              <a:t>Chosen by God </a:t>
            </a:r>
            <a:b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rPr>
            </a:b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rPr>
              <a:t>as King</a:t>
            </a:r>
          </a:p>
        </p:txBody>
      </p:sp>
      <p:sp>
        <p:nvSpPr>
          <p:cNvPr id="17" name="TextBox 16">
            <a:extLst>
              <a:ext uri="{FF2B5EF4-FFF2-40B4-BE49-F238E27FC236}">
                <a16:creationId xmlns:a16="http://schemas.microsoft.com/office/drawing/2014/main" id="{B74E6C80-FFC9-8447-BC75-6D81D01ABA2F}"/>
              </a:ext>
            </a:extLst>
          </p:cNvPr>
          <p:cNvSpPr txBox="1"/>
          <p:nvPr/>
        </p:nvSpPr>
        <p:spPr>
          <a:xfrm>
            <a:off x="1268915" y="2759569"/>
            <a:ext cx="2401631" cy="830997"/>
          </a:xfrm>
          <a:prstGeom prst="rect">
            <a:avLst/>
          </a:prstGeom>
          <a:solidFill>
            <a:schemeClr val="tx1"/>
          </a:solidFill>
          <a:ln>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Accepted 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king of Israel</a:t>
            </a:r>
          </a:p>
        </p:txBody>
      </p:sp>
      <p:sp>
        <p:nvSpPr>
          <p:cNvPr id="18" name="TextBox 17">
            <a:extLst>
              <a:ext uri="{FF2B5EF4-FFF2-40B4-BE49-F238E27FC236}">
                <a16:creationId xmlns:a16="http://schemas.microsoft.com/office/drawing/2014/main" id="{10165475-A344-2C47-B865-E61CBB7DD1B8}"/>
              </a:ext>
            </a:extLst>
          </p:cNvPr>
          <p:cNvSpPr txBox="1"/>
          <p:nvPr/>
        </p:nvSpPr>
        <p:spPr>
          <a:xfrm>
            <a:off x="8739263" y="3773692"/>
            <a:ext cx="3253660" cy="1200329"/>
          </a:xfrm>
          <a:prstGeom prst="rect">
            <a:avLst/>
          </a:prstGeom>
          <a:solidFill>
            <a:schemeClr val="tx1"/>
          </a:solidFill>
          <a:ln>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Spiritual </a:t>
            </a:r>
            <a:b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failures and </a:t>
            </a:r>
            <a:b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major family trials</a:t>
            </a:r>
          </a:p>
        </p:txBody>
      </p:sp>
      <p:sp>
        <p:nvSpPr>
          <p:cNvPr id="19" name="TextBox 18">
            <a:extLst>
              <a:ext uri="{FF2B5EF4-FFF2-40B4-BE49-F238E27FC236}">
                <a16:creationId xmlns:a16="http://schemas.microsoft.com/office/drawing/2014/main" id="{40AC5312-BE6C-0440-B699-ED70BF4B6B32}"/>
              </a:ext>
            </a:extLst>
          </p:cNvPr>
          <p:cNvSpPr txBox="1"/>
          <p:nvPr/>
        </p:nvSpPr>
        <p:spPr>
          <a:xfrm>
            <a:off x="3452738" y="4660983"/>
            <a:ext cx="1868775" cy="830997"/>
          </a:xfrm>
          <a:prstGeom prst="rect">
            <a:avLst/>
          </a:prstGeom>
          <a:solidFill>
            <a:srgbClr val="CBF0B3"/>
          </a:solidFill>
          <a:ln>
            <a:solidFill>
              <a:schemeClr val="accent1">
                <a:lumMod val="75000"/>
              </a:schemeClr>
            </a:solidFill>
          </a:ln>
          <a:effectLst>
            <a:glow rad="373062">
              <a:srgbClr val="CBF0B3">
                <a:alpha val="22000"/>
              </a:srgbClr>
            </a:glow>
          </a:effectLst>
        </p:spPr>
        <p:txBody>
          <a:bodyPr wrap="square" rtlCol="0">
            <a:spAutoFit/>
          </a:bodyPr>
          <a:lstStyle/>
          <a:p>
            <a:pPr algn="ctr"/>
            <a:r>
              <a:rPr lang="en-US" sz="2400" cap="small" spc="70" dirty="0">
                <a:solidFill>
                  <a:schemeClr val="tx2">
                    <a:lumMod val="50000"/>
                  </a:schemeClr>
                </a:solidFill>
                <a:latin typeface="Times New Roman" panose="02020603050405020304" pitchFamily="18" charset="0"/>
                <a:cs typeface="Times New Roman" panose="02020603050405020304" pitchFamily="18" charset="0"/>
              </a:rPr>
              <a:t>David </a:t>
            </a:r>
            <a:br>
              <a:rPr lang="en-US" sz="24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2400" cap="small" spc="70" dirty="0">
                <a:solidFill>
                  <a:schemeClr val="tx2">
                    <a:lumMod val="50000"/>
                  </a:schemeClr>
                </a:solidFill>
                <a:latin typeface="Times New Roman" panose="02020603050405020304" pitchFamily="18" charset="0"/>
                <a:cs typeface="Times New Roman" panose="02020603050405020304" pitchFamily="18" charset="0"/>
              </a:rPr>
              <a:t>&amp; Goliath</a:t>
            </a:r>
          </a:p>
        </p:txBody>
      </p:sp>
      <p:sp>
        <p:nvSpPr>
          <p:cNvPr id="20" name="TextBox 19">
            <a:extLst>
              <a:ext uri="{FF2B5EF4-FFF2-40B4-BE49-F238E27FC236}">
                <a16:creationId xmlns:a16="http://schemas.microsoft.com/office/drawing/2014/main" id="{D9E8EFB5-DE6C-A443-950D-0158D6226271}"/>
              </a:ext>
            </a:extLst>
          </p:cNvPr>
          <p:cNvSpPr txBox="1"/>
          <p:nvPr/>
        </p:nvSpPr>
        <p:spPr>
          <a:xfrm>
            <a:off x="4223650" y="3677212"/>
            <a:ext cx="1320836" cy="830997"/>
          </a:xfrm>
          <a:prstGeom prst="rect">
            <a:avLst/>
          </a:prstGeom>
          <a:solidFill>
            <a:srgbClr val="CBF0B3"/>
          </a:solidFill>
          <a:ln>
            <a:solidFill>
              <a:schemeClr val="accent1">
                <a:lumMod val="75000"/>
              </a:schemeClr>
            </a:solidFill>
          </a:ln>
          <a:effectLst>
            <a:glow rad="373062">
              <a:srgbClr val="CBF0B3">
                <a:alpha val="22000"/>
              </a:srgbClr>
            </a:glow>
          </a:effectLst>
        </p:spPr>
        <p:txBody>
          <a:bodyPr wrap="square" rtlCol="0">
            <a:spAutoFit/>
          </a:bodyPr>
          <a:lstStyle/>
          <a:p>
            <a:pPr algn="ctr"/>
            <a:r>
              <a:rPr lang="en-US" sz="2400" cap="small" spc="70" dirty="0">
                <a:solidFill>
                  <a:schemeClr val="tx2">
                    <a:lumMod val="50000"/>
                  </a:schemeClr>
                </a:solidFill>
                <a:latin typeface="Times New Roman" panose="02020603050405020304" pitchFamily="18" charset="0"/>
                <a:cs typeface="Times New Roman" panose="02020603050405020304" pitchFamily="18" charset="0"/>
              </a:rPr>
              <a:t>David </a:t>
            </a:r>
            <a:br>
              <a:rPr lang="en-US" sz="24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2400" cap="small" spc="70" dirty="0">
                <a:solidFill>
                  <a:schemeClr val="tx2">
                    <a:lumMod val="50000"/>
                  </a:schemeClr>
                </a:solidFill>
                <a:latin typeface="Times New Roman" panose="02020603050405020304" pitchFamily="18" charset="0"/>
                <a:cs typeface="Times New Roman" panose="02020603050405020304" pitchFamily="18" charset="0"/>
              </a:rPr>
              <a:t>&amp; Saul</a:t>
            </a:r>
          </a:p>
        </p:txBody>
      </p:sp>
      <p:sp>
        <p:nvSpPr>
          <p:cNvPr id="21" name="TextBox 20">
            <a:extLst>
              <a:ext uri="{FF2B5EF4-FFF2-40B4-BE49-F238E27FC236}">
                <a16:creationId xmlns:a16="http://schemas.microsoft.com/office/drawing/2014/main" id="{7C6FA6A9-BD89-2D4F-B2EB-588B847634DD}"/>
              </a:ext>
            </a:extLst>
          </p:cNvPr>
          <p:cNvSpPr txBox="1"/>
          <p:nvPr/>
        </p:nvSpPr>
        <p:spPr>
          <a:xfrm>
            <a:off x="5675308" y="3201120"/>
            <a:ext cx="2138319" cy="830997"/>
          </a:xfrm>
          <a:prstGeom prst="rect">
            <a:avLst/>
          </a:prstGeom>
          <a:solidFill>
            <a:srgbClr val="CBF0B3"/>
          </a:solidFill>
          <a:ln>
            <a:solidFill>
              <a:schemeClr val="accent1">
                <a:lumMod val="75000"/>
              </a:schemeClr>
            </a:solidFill>
          </a:ln>
          <a:effectLst>
            <a:glow rad="373062">
              <a:srgbClr val="CBF0B3">
                <a:alpha val="22000"/>
              </a:srgbClr>
            </a:glow>
          </a:effectLst>
        </p:spPr>
        <p:txBody>
          <a:bodyPr wrap="square" rtlCol="0">
            <a:spAutoFit/>
          </a:bodyPr>
          <a:lstStyle/>
          <a:p>
            <a:pPr algn="ctr"/>
            <a:r>
              <a:rPr lang="en-US" sz="2400" cap="small" spc="70" dirty="0">
                <a:solidFill>
                  <a:schemeClr val="tx2">
                    <a:lumMod val="50000"/>
                  </a:schemeClr>
                </a:solidFill>
                <a:latin typeface="Times New Roman" panose="02020603050405020304" pitchFamily="18" charset="0"/>
                <a:cs typeface="Times New Roman" panose="02020603050405020304" pitchFamily="18" charset="0"/>
              </a:rPr>
              <a:t>David &amp; </a:t>
            </a:r>
            <a:br>
              <a:rPr lang="en-US" sz="24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2400" cap="small" spc="70" dirty="0">
                <a:solidFill>
                  <a:schemeClr val="tx2">
                    <a:lumMod val="50000"/>
                  </a:schemeClr>
                </a:solidFill>
                <a:latin typeface="Times New Roman" panose="02020603050405020304" pitchFamily="18" charset="0"/>
                <a:cs typeface="Times New Roman" panose="02020603050405020304" pitchFamily="18" charset="0"/>
              </a:rPr>
              <a:t>the Gentiles</a:t>
            </a:r>
          </a:p>
        </p:txBody>
      </p:sp>
      <p:sp>
        <p:nvSpPr>
          <p:cNvPr id="22" name="TextBox 21">
            <a:extLst>
              <a:ext uri="{FF2B5EF4-FFF2-40B4-BE49-F238E27FC236}">
                <a16:creationId xmlns:a16="http://schemas.microsoft.com/office/drawing/2014/main" id="{18779500-BF86-0049-B9F9-B50181AB0A7C}"/>
              </a:ext>
            </a:extLst>
          </p:cNvPr>
          <p:cNvSpPr txBox="1"/>
          <p:nvPr/>
        </p:nvSpPr>
        <p:spPr>
          <a:xfrm>
            <a:off x="6701921" y="4230643"/>
            <a:ext cx="1842121" cy="830997"/>
          </a:xfrm>
          <a:prstGeom prst="rect">
            <a:avLst/>
          </a:prstGeom>
          <a:solidFill>
            <a:srgbClr val="CBF0B3"/>
          </a:solidFill>
          <a:ln>
            <a:solidFill>
              <a:schemeClr val="accent1">
                <a:lumMod val="75000"/>
              </a:schemeClr>
            </a:solidFill>
          </a:ln>
          <a:effectLst>
            <a:glow rad="373062">
              <a:srgbClr val="CBF0B3">
                <a:alpha val="22000"/>
              </a:srgbClr>
            </a:glow>
          </a:effectLst>
        </p:spPr>
        <p:txBody>
          <a:bodyPr wrap="square" rtlCol="0">
            <a:spAutoFit/>
          </a:bodyPr>
          <a:lstStyle/>
          <a:p>
            <a:pPr algn="ctr"/>
            <a:r>
              <a:rPr lang="en-US" sz="2400" cap="small" spc="70" dirty="0">
                <a:solidFill>
                  <a:schemeClr val="tx2">
                    <a:lumMod val="50000"/>
                  </a:schemeClr>
                </a:solidFill>
                <a:latin typeface="Times New Roman" panose="02020603050405020304" pitchFamily="18" charset="0"/>
                <a:cs typeface="Times New Roman" panose="02020603050405020304" pitchFamily="18" charset="0"/>
              </a:rPr>
              <a:t>David &amp; Bathsheba</a:t>
            </a:r>
          </a:p>
        </p:txBody>
      </p:sp>
      <p:sp>
        <p:nvSpPr>
          <p:cNvPr id="23" name="TextBox 22">
            <a:extLst>
              <a:ext uri="{FF2B5EF4-FFF2-40B4-BE49-F238E27FC236}">
                <a16:creationId xmlns:a16="http://schemas.microsoft.com/office/drawing/2014/main" id="{0EB6896D-34B2-CD43-AD35-25B9E7E6A994}"/>
              </a:ext>
            </a:extLst>
          </p:cNvPr>
          <p:cNvSpPr txBox="1"/>
          <p:nvPr/>
        </p:nvSpPr>
        <p:spPr>
          <a:xfrm>
            <a:off x="7818202" y="5251496"/>
            <a:ext cx="3039673" cy="461665"/>
          </a:xfrm>
          <a:prstGeom prst="rect">
            <a:avLst/>
          </a:prstGeom>
          <a:solidFill>
            <a:srgbClr val="CBF0B3"/>
          </a:solidFill>
          <a:ln>
            <a:solidFill>
              <a:schemeClr val="accent1">
                <a:lumMod val="75000"/>
              </a:schemeClr>
            </a:solidFill>
          </a:ln>
          <a:effectLst>
            <a:glow rad="373062">
              <a:srgbClr val="CBF0B3">
                <a:alpha val="22000"/>
              </a:srgbClr>
            </a:glow>
          </a:effectLst>
        </p:spPr>
        <p:txBody>
          <a:bodyPr wrap="square" rtlCol="0">
            <a:spAutoFit/>
          </a:bodyPr>
          <a:lstStyle/>
          <a:p>
            <a:pPr algn="ctr"/>
            <a:r>
              <a:rPr lang="en-US" sz="2400" cap="small" spc="70" dirty="0">
                <a:solidFill>
                  <a:schemeClr val="tx2">
                    <a:lumMod val="50000"/>
                  </a:schemeClr>
                </a:solidFill>
                <a:latin typeface="Times New Roman" panose="02020603050405020304" pitchFamily="18" charset="0"/>
                <a:cs typeface="Times New Roman" panose="02020603050405020304" pitchFamily="18" charset="0"/>
              </a:rPr>
              <a:t>David &amp; Absalom</a:t>
            </a:r>
          </a:p>
        </p:txBody>
      </p:sp>
    </p:spTree>
    <p:extLst>
      <p:ext uri="{BB962C8B-B14F-4D97-AF65-F5344CB8AC3E}">
        <p14:creationId xmlns:p14="http://schemas.microsoft.com/office/powerpoint/2010/main" val="215179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2000"/>
                                        <p:tgtEl>
                                          <p:spTgt spid="24"/>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7" grpId="0" animBg="1"/>
      <p:bldP spid="8" grpId="0" animBg="1"/>
      <p:bldP spid="9" grpId="0" animBg="1"/>
      <p:bldP spid="12" grpId="0" animBg="1"/>
      <p:bldP spid="3" grpId="0" animBg="1"/>
      <p:bldP spid="2" grpId="0"/>
      <p:bldP spid="16" grpId="0" animBg="1"/>
      <p:bldP spid="17" grpId="0" animBg="1"/>
      <p:bldP spid="18"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r>
              <a:rPr lang="en-US" sz="4400" b="1" u="sng" cap="small" dirty="0">
                <a:solidFill>
                  <a:schemeClr val="bg1">
                    <a:lumMod val="95000"/>
                  </a:schemeClr>
                </a:solidFill>
                <a:latin typeface="Book Antiqua" panose="02040602050305030304" pitchFamily="18" charset="0"/>
              </a:rPr>
              <a:t>David &amp; Bathsheba</a:t>
            </a:r>
            <a:endParaRPr lang="en-US" sz="2800" b="1" u="sng" cap="small" dirty="0">
              <a:solidFill>
                <a:schemeClr val="bg1">
                  <a:lumMod val="95000"/>
                </a:schemeClr>
              </a:solidFill>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9521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2 Sam. 11 – King David “takes” (cf. 2 Sam. 8)</a:t>
            </a:r>
          </a:p>
        </p:txBody>
      </p:sp>
      <p:sp>
        <p:nvSpPr>
          <p:cNvPr id="10" name="TextBox 9">
            <a:extLst>
              <a:ext uri="{FF2B5EF4-FFF2-40B4-BE49-F238E27FC236}">
                <a16:creationId xmlns:a16="http://schemas.microsoft.com/office/drawing/2014/main" id="{E8279342-B32B-1A4F-B306-D0209E88357B}"/>
              </a:ext>
            </a:extLst>
          </p:cNvPr>
          <p:cNvSpPr txBox="1"/>
          <p:nvPr/>
        </p:nvSpPr>
        <p:spPr>
          <a:xfrm>
            <a:off x="381000" y="1979993"/>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David’s sins: adultery, murder, conspiracy</a:t>
            </a:r>
          </a:p>
        </p:txBody>
      </p:sp>
      <p:sp>
        <p:nvSpPr>
          <p:cNvPr id="13" name="TextBox 12">
            <a:extLst>
              <a:ext uri="{FF2B5EF4-FFF2-40B4-BE49-F238E27FC236}">
                <a16:creationId xmlns:a16="http://schemas.microsoft.com/office/drawing/2014/main" id="{FF1AC128-E8A0-AE4C-9CE3-982089A52BF7}"/>
              </a:ext>
            </a:extLst>
          </p:cNvPr>
          <p:cNvSpPr txBox="1"/>
          <p:nvPr/>
        </p:nvSpPr>
        <p:spPr>
          <a:xfrm>
            <a:off x="381000" y="2564768"/>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 moral warning for all time about lust, adultery</a:t>
            </a:r>
          </a:p>
        </p:txBody>
      </p:sp>
      <p:sp>
        <p:nvSpPr>
          <p:cNvPr id="6" name="TextBox 5">
            <a:extLst>
              <a:ext uri="{FF2B5EF4-FFF2-40B4-BE49-F238E27FC236}">
                <a16:creationId xmlns:a16="http://schemas.microsoft.com/office/drawing/2014/main" id="{4B9E4A5A-E691-744F-93F6-7CA655FB981B}"/>
              </a:ext>
            </a:extLst>
          </p:cNvPr>
          <p:cNvSpPr txBox="1"/>
          <p:nvPr/>
        </p:nvSpPr>
        <p:spPr>
          <a:xfrm>
            <a:off x="381000" y="3149543"/>
            <a:ext cx="1143000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A turning point for David’s story…</a:t>
            </a:r>
          </a:p>
        </p:txBody>
      </p:sp>
      <p:sp>
        <p:nvSpPr>
          <p:cNvPr id="7" name="TextBox 6">
            <a:extLst>
              <a:ext uri="{FF2B5EF4-FFF2-40B4-BE49-F238E27FC236}">
                <a16:creationId xmlns:a16="http://schemas.microsoft.com/office/drawing/2014/main" id="{27BE502F-8687-0448-9C47-F2DC2439D0BD}"/>
              </a:ext>
            </a:extLst>
          </p:cNvPr>
          <p:cNvSpPr txBox="1"/>
          <p:nvPr/>
        </p:nvSpPr>
        <p:spPr>
          <a:xfrm>
            <a:off x="869430" y="3734318"/>
            <a:ext cx="10941570" cy="584775"/>
          </a:xfrm>
          <a:prstGeom prst="rect">
            <a:avLst/>
          </a:prstGeom>
          <a:noFill/>
        </p:spPr>
        <p:txBody>
          <a:bodyPr wrap="square" rtlCol="0">
            <a:spAutoFit/>
          </a:bodyPr>
          <a:lstStyle/>
          <a:p>
            <a:r>
              <a:rPr lang="en-US" sz="3200" cap="small" spc="70" dirty="0">
                <a:solidFill>
                  <a:schemeClr val="bg1">
                    <a:lumMod val="95000"/>
                  </a:schemeClr>
                </a:solidFill>
                <a:latin typeface="Times New Roman" panose="02020603050405020304" pitchFamily="18" charset="0"/>
                <a:cs typeface="Times New Roman" panose="02020603050405020304" pitchFamily="18" charset="0"/>
              </a:rPr>
              <a:t>Consequences (vv. 10-14)</a:t>
            </a:r>
          </a:p>
        </p:txBody>
      </p:sp>
      <p:sp>
        <p:nvSpPr>
          <p:cNvPr id="8" name="TextBox 7">
            <a:extLst>
              <a:ext uri="{FF2B5EF4-FFF2-40B4-BE49-F238E27FC236}">
                <a16:creationId xmlns:a16="http://schemas.microsoft.com/office/drawing/2014/main" id="{6BAB34B2-B833-A94F-B427-298399509330}"/>
              </a:ext>
            </a:extLst>
          </p:cNvPr>
          <p:cNvSpPr txBox="1"/>
          <p:nvPr/>
        </p:nvSpPr>
        <p:spPr>
          <a:xfrm>
            <a:off x="1304144" y="4319093"/>
            <a:ext cx="10506855" cy="584775"/>
          </a:xfrm>
          <a:prstGeom prst="rect">
            <a:avLst/>
          </a:prstGeom>
          <a:noFill/>
        </p:spPr>
        <p:txBody>
          <a:bodyPr wrap="square" rtlCol="0">
            <a:spAutoFit/>
          </a:bodyPr>
          <a:lstStyle/>
          <a:p>
            <a:r>
              <a:rPr lang="en-US" sz="3200" i="1" cap="small" spc="70" dirty="0">
                <a:solidFill>
                  <a:schemeClr val="bg1">
                    <a:lumMod val="95000"/>
                  </a:schemeClr>
                </a:solidFill>
                <a:latin typeface="Times New Roman" panose="02020603050405020304" pitchFamily="18" charset="0"/>
                <a:cs typeface="Times New Roman" panose="02020603050405020304" pitchFamily="18" charset="0"/>
              </a:rPr>
              <a:t>- A sword against David from within his own house</a:t>
            </a:r>
          </a:p>
        </p:txBody>
      </p:sp>
      <p:sp>
        <p:nvSpPr>
          <p:cNvPr id="11" name="TextBox 10">
            <a:extLst>
              <a:ext uri="{FF2B5EF4-FFF2-40B4-BE49-F238E27FC236}">
                <a16:creationId xmlns:a16="http://schemas.microsoft.com/office/drawing/2014/main" id="{8CE59FE4-C64C-3044-B20B-0629501565FA}"/>
              </a:ext>
            </a:extLst>
          </p:cNvPr>
          <p:cNvSpPr txBox="1"/>
          <p:nvPr/>
        </p:nvSpPr>
        <p:spPr>
          <a:xfrm>
            <a:off x="1304143" y="4903868"/>
            <a:ext cx="10506855" cy="584775"/>
          </a:xfrm>
          <a:prstGeom prst="rect">
            <a:avLst/>
          </a:prstGeom>
          <a:noFill/>
        </p:spPr>
        <p:txBody>
          <a:bodyPr wrap="square" rtlCol="0">
            <a:spAutoFit/>
          </a:bodyPr>
          <a:lstStyle/>
          <a:p>
            <a:r>
              <a:rPr lang="en-US" sz="3200" i="1" cap="small" spc="70" dirty="0">
                <a:solidFill>
                  <a:schemeClr val="bg1">
                    <a:lumMod val="95000"/>
                  </a:schemeClr>
                </a:solidFill>
                <a:latin typeface="Times New Roman" panose="02020603050405020304" pitchFamily="18" charset="0"/>
                <a:cs typeface="Times New Roman" panose="02020603050405020304" pitchFamily="18" charset="0"/>
              </a:rPr>
              <a:t>- His wives will be violated publicly</a:t>
            </a:r>
          </a:p>
        </p:txBody>
      </p:sp>
      <p:sp>
        <p:nvSpPr>
          <p:cNvPr id="12" name="TextBox 11">
            <a:extLst>
              <a:ext uri="{FF2B5EF4-FFF2-40B4-BE49-F238E27FC236}">
                <a16:creationId xmlns:a16="http://schemas.microsoft.com/office/drawing/2014/main" id="{1864C1BE-0B10-9241-91C0-5251838CBE7C}"/>
              </a:ext>
            </a:extLst>
          </p:cNvPr>
          <p:cNvSpPr txBox="1"/>
          <p:nvPr/>
        </p:nvSpPr>
        <p:spPr>
          <a:xfrm>
            <a:off x="1304142" y="5488643"/>
            <a:ext cx="10506855" cy="584775"/>
          </a:xfrm>
          <a:prstGeom prst="rect">
            <a:avLst/>
          </a:prstGeom>
          <a:noFill/>
        </p:spPr>
        <p:txBody>
          <a:bodyPr wrap="square" rtlCol="0">
            <a:spAutoFit/>
          </a:bodyPr>
          <a:lstStyle/>
          <a:p>
            <a:r>
              <a:rPr lang="en-US" sz="3200" i="1" cap="small" spc="70" dirty="0">
                <a:solidFill>
                  <a:schemeClr val="bg1">
                    <a:lumMod val="95000"/>
                  </a:schemeClr>
                </a:solidFill>
                <a:latin typeface="Times New Roman" panose="02020603050405020304" pitchFamily="18" charset="0"/>
                <a:cs typeface="Times New Roman" panose="02020603050405020304" pitchFamily="18" charset="0"/>
              </a:rPr>
              <a:t>- Bathsheba’s child will die</a:t>
            </a:r>
          </a:p>
        </p:txBody>
      </p:sp>
      <p:sp>
        <p:nvSpPr>
          <p:cNvPr id="14" name="TextBox 13">
            <a:extLst>
              <a:ext uri="{FF2B5EF4-FFF2-40B4-BE49-F238E27FC236}">
                <a16:creationId xmlns:a16="http://schemas.microsoft.com/office/drawing/2014/main" id="{809BB9BA-FE6E-F643-BC3B-E359CB4A1616}"/>
              </a:ext>
            </a:extLst>
          </p:cNvPr>
          <p:cNvSpPr txBox="1"/>
          <p:nvPr/>
        </p:nvSpPr>
        <p:spPr>
          <a:xfrm>
            <a:off x="4847215" y="4103648"/>
            <a:ext cx="6828062" cy="1384995"/>
          </a:xfrm>
          <a:prstGeom prst="rect">
            <a:avLst/>
          </a:prstGeom>
          <a:solidFill>
            <a:schemeClr val="accent5">
              <a:lumMod val="60000"/>
              <a:lumOff val="4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r>
              <a:rPr lang="en-US" sz="2800" u="sng" cap="small" spc="70" dirty="0">
                <a:solidFill>
                  <a:schemeClr val="tx2">
                    <a:lumMod val="50000"/>
                  </a:schemeClr>
                </a:solidFill>
                <a:latin typeface="Times New Roman" panose="02020603050405020304" pitchFamily="18" charset="0"/>
                <a:cs typeface="Times New Roman" panose="02020603050405020304" pitchFamily="18" charset="0"/>
              </a:rPr>
              <a:t>David’s godly sorrow: </a:t>
            </a:r>
            <a:br>
              <a:rPr lang="en-US" sz="28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 Confesses guilt [personally] (v. 13)</a:t>
            </a:r>
          </a:p>
          <a:p>
            <a:pPr algn="ctr"/>
            <a:r>
              <a:rPr lang="en-US" sz="2800" cap="small" spc="70" dirty="0">
                <a:solidFill>
                  <a:schemeClr val="tx2">
                    <a:lumMod val="50000"/>
                  </a:schemeClr>
                </a:solidFill>
                <a:latin typeface="Times New Roman" panose="02020603050405020304" pitchFamily="18" charset="0"/>
                <a:cs typeface="Times New Roman" panose="02020603050405020304" pitchFamily="18" charset="0"/>
              </a:rPr>
              <a:t>- Mourns for the child</a:t>
            </a:r>
          </a:p>
        </p:txBody>
      </p:sp>
      <p:sp>
        <p:nvSpPr>
          <p:cNvPr id="15" name="TextBox 14">
            <a:extLst>
              <a:ext uri="{FF2B5EF4-FFF2-40B4-BE49-F238E27FC236}">
                <a16:creationId xmlns:a16="http://schemas.microsoft.com/office/drawing/2014/main" id="{F8E1E458-09F3-954C-83B7-C357C8A7CA64}"/>
              </a:ext>
            </a:extLst>
          </p:cNvPr>
          <p:cNvSpPr txBox="1"/>
          <p:nvPr/>
        </p:nvSpPr>
        <p:spPr>
          <a:xfrm rot="251835">
            <a:off x="5472396" y="2035221"/>
            <a:ext cx="6135645" cy="2062103"/>
          </a:xfrm>
          <a:prstGeom prst="rect">
            <a:avLst/>
          </a:prstGeom>
          <a:solidFill>
            <a:srgbClr val="CBF0B3"/>
          </a:solidFill>
          <a:ln>
            <a:solidFill>
              <a:schemeClr val="accent1">
                <a:lumMod val="75000"/>
              </a:schemeClr>
            </a:solidFill>
          </a:ln>
          <a:effectLst>
            <a:glow rad="373062">
              <a:srgbClr val="CBF0B3">
                <a:alpha val="22000"/>
              </a:srgbClr>
            </a:glow>
          </a:effectLst>
        </p:spPr>
        <p:txBody>
          <a:bodyPr wrap="square" rtlCol="0">
            <a:spAutoFit/>
          </a:bodyPr>
          <a:lstStyle/>
          <a:p>
            <a:pPr algn="ctr"/>
            <a:r>
              <a:rPr lang="en-US" sz="3200" cap="small" spc="70" dirty="0">
                <a:solidFill>
                  <a:schemeClr val="tx2">
                    <a:lumMod val="50000"/>
                  </a:schemeClr>
                </a:solidFill>
                <a:latin typeface="Times New Roman" panose="02020603050405020304" pitchFamily="18" charset="0"/>
                <a:cs typeface="Times New Roman" panose="02020603050405020304" pitchFamily="18" charset="0"/>
              </a:rPr>
              <a:t>Like so many things in the Bible… God takes a human failing and leads it into an act of His grace (cf. vv. 24-25)</a:t>
            </a:r>
          </a:p>
        </p:txBody>
      </p:sp>
    </p:spTree>
    <p:extLst>
      <p:ext uri="{BB962C8B-B14F-4D97-AF65-F5344CB8AC3E}">
        <p14:creationId xmlns:p14="http://schemas.microsoft.com/office/powerpoint/2010/main" val="19228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3" grpId="0"/>
      <p:bldP spid="6" grpId="0"/>
      <p:bldP spid="7" grpId="0"/>
      <p:bldP spid="8" grpId="0"/>
      <p:bldP spid="11" grpId="0"/>
      <p:bldP spid="12" grpId="0"/>
      <p:bldP spid="14" grpId="0" animBg="1"/>
      <p:bldP spid="14" grpId="1"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5427</TotalTime>
  <Words>1175</Words>
  <Application>Microsoft Office PowerPoint</Application>
  <PresentationFormat>Widescreen</PresentationFormat>
  <Paragraphs>131</Paragraphs>
  <Slides>15</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Book Antiqua</vt:lpstr>
      <vt:lpstr>Calibri</vt:lpstr>
      <vt:lpstr>Calibri Light</vt:lpstr>
      <vt:lpstr>Times New Roman</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Lankford</dc:creator>
  <cp:lastModifiedBy>Derek Phipps</cp:lastModifiedBy>
  <cp:revision>279</cp:revision>
  <dcterms:created xsi:type="dcterms:W3CDTF">2021-11-04T16:51:27Z</dcterms:created>
  <dcterms:modified xsi:type="dcterms:W3CDTF">2021-12-12T15:54:33Z</dcterms:modified>
</cp:coreProperties>
</file>