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0"/>
  </p:notesMasterIdLst>
  <p:sldIdLst>
    <p:sldId id="256" r:id="rId4"/>
    <p:sldId id="291" r:id="rId5"/>
    <p:sldId id="292" r:id="rId6"/>
    <p:sldId id="296" r:id="rId7"/>
    <p:sldId id="297" r:id="rId8"/>
    <p:sldId id="298" r:id="rId9"/>
    <p:sldId id="299" r:id="rId10"/>
    <p:sldId id="301" r:id="rId11"/>
    <p:sldId id="300" r:id="rId12"/>
    <p:sldId id="302" r:id="rId13"/>
    <p:sldId id="303" r:id="rId14"/>
    <p:sldId id="306" r:id="rId15"/>
    <p:sldId id="304" r:id="rId16"/>
    <p:sldId id="305" r:id="rId17"/>
    <p:sldId id="294" r:id="rId18"/>
    <p:sldId id="29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3336"/>
    <a:srgbClr val="FF7E79"/>
    <a:srgbClr val="7FC9C8"/>
    <a:srgbClr val="DB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4"/>
    <p:restoredTop sz="91340"/>
  </p:normalViewPr>
  <p:slideViewPr>
    <p:cSldViewPr snapToGrid="0" snapToObjects="1">
      <p:cViewPr varScale="1">
        <p:scale>
          <a:sx n="80" d="100"/>
          <a:sy n="80" d="100"/>
        </p:scale>
        <p:origin x="208"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26234-FD06-B745-972A-33B36C42872B}" type="datetimeFigureOut">
              <a:rPr lang="en-US" smtClean="0"/>
              <a:t>11/28/21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97819A-5975-2C42-9428-942A7671B239}" type="slidenum">
              <a:rPr lang="en-US" smtClean="0"/>
              <a:t>‹#›</a:t>
            </a:fld>
            <a:endParaRPr lang="en-US"/>
          </a:p>
        </p:txBody>
      </p:sp>
    </p:spTree>
    <p:extLst>
      <p:ext uri="{BB962C8B-B14F-4D97-AF65-F5344CB8AC3E}">
        <p14:creationId xmlns:p14="http://schemas.microsoft.com/office/powerpoint/2010/main" val="3951809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off </a:t>
            </a:r>
            <a:r>
              <a:rPr lang="en-US"/>
              <a:t>last time at </a:t>
            </a:r>
            <a:r>
              <a:rPr lang="en-US" dirty="0"/>
              <a:t>“avoids capture”**</a:t>
            </a:r>
          </a:p>
        </p:txBody>
      </p:sp>
      <p:sp>
        <p:nvSpPr>
          <p:cNvPr id="4" name="Slide Number Placeholder 3"/>
          <p:cNvSpPr>
            <a:spLocks noGrp="1"/>
          </p:cNvSpPr>
          <p:nvPr>
            <p:ph type="sldNum" sz="quarter" idx="5"/>
          </p:nvPr>
        </p:nvSpPr>
        <p:spPr/>
        <p:txBody>
          <a:bodyPr/>
          <a:lstStyle/>
          <a:p>
            <a:fld id="{7D97819A-5975-2C42-9428-942A7671B239}" type="slidenum">
              <a:rPr lang="en-US" smtClean="0"/>
              <a:t>2</a:t>
            </a:fld>
            <a:endParaRPr lang="en-US"/>
          </a:p>
        </p:txBody>
      </p:sp>
    </p:spTree>
    <p:extLst>
      <p:ext uri="{BB962C8B-B14F-4D97-AF65-F5344CB8AC3E}">
        <p14:creationId xmlns:p14="http://schemas.microsoft.com/office/powerpoint/2010/main" val="2539802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“killed by an Amalekite” --&gt; cf. 2 Sam. 1:6-10</a:t>
            </a:r>
          </a:p>
        </p:txBody>
      </p:sp>
      <p:sp>
        <p:nvSpPr>
          <p:cNvPr id="4" name="Slide Number Placeholder 3"/>
          <p:cNvSpPr>
            <a:spLocks noGrp="1"/>
          </p:cNvSpPr>
          <p:nvPr>
            <p:ph type="sldNum" sz="quarter" idx="5"/>
          </p:nvPr>
        </p:nvSpPr>
        <p:spPr/>
        <p:txBody>
          <a:bodyPr/>
          <a:lstStyle/>
          <a:p>
            <a:fld id="{7D97819A-5975-2C42-9428-942A7671B239}" type="slidenum">
              <a:rPr lang="en-US" smtClean="0"/>
              <a:t>11</a:t>
            </a:fld>
            <a:endParaRPr lang="en-US"/>
          </a:p>
        </p:txBody>
      </p:sp>
    </p:spTree>
    <p:extLst>
      <p:ext uri="{BB962C8B-B14F-4D97-AF65-F5344CB8AC3E}">
        <p14:creationId xmlns:p14="http://schemas.microsoft.com/office/powerpoint/2010/main" val="1093610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“killed by an Amalekite” --&gt; cf. 2 Sam. 1:6-10</a:t>
            </a:r>
          </a:p>
        </p:txBody>
      </p:sp>
      <p:sp>
        <p:nvSpPr>
          <p:cNvPr id="4" name="Slide Number Placeholder 3"/>
          <p:cNvSpPr>
            <a:spLocks noGrp="1"/>
          </p:cNvSpPr>
          <p:nvPr>
            <p:ph type="sldNum" sz="quarter" idx="5"/>
          </p:nvPr>
        </p:nvSpPr>
        <p:spPr/>
        <p:txBody>
          <a:bodyPr/>
          <a:lstStyle/>
          <a:p>
            <a:fld id="{7D97819A-5975-2C42-9428-942A7671B239}" type="slidenum">
              <a:rPr lang="en-US" smtClean="0"/>
              <a:t>12</a:t>
            </a:fld>
            <a:endParaRPr lang="en-US"/>
          </a:p>
        </p:txBody>
      </p:sp>
    </p:spTree>
    <p:extLst>
      <p:ext uri="{BB962C8B-B14F-4D97-AF65-F5344CB8AC3E}">
        <p14:creationId xmlns:p14="http://schemas.microsoft.com/office/powerpoint/2010/main" val="4037183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“killed by an Amalekite” --&gt; cf. 2 Sam. </a:t>
            </a:r>
            <a:r>
              <a:rPr lang="en-US"/>
              <a:t>1:6-10</a:t>
            </a:r>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13</a:t>
            </a:fld>
            <a:endParaRPr lang="en-US"/>
          </a:p>
        </p:txBody>
      </p:sp>
    </p:spTree>
    <p:extLst>
      <p:ext uri="{BB962C8B-B14F-4D97-AF65-F5344CB8AC3E}">
        <p14:creationId xmlns:p14="http://schemas.microsoft.com/office/powerpoint/2010/main" val="34908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“intensely messianic” = there are glimpses of Jesus everywhere in it.</a:t>
            </a:r>
          </a:p>
        </p:txBody>
      </p:sp>
      <p:sp>
        <p:nvSpPr>
          <p:cNvPr id="4" name="Slide Number Placeholder 3"/>
          <p:cNvSpPr>
            <a:spLocks noGrp="1"/>
          </p:cNvSpPr>
          <p:nvPr>
            <p:ph type="sldNum" sz="quarter" idx="5"/>
          </p:nvPr>
        </p:nvSpPr>
        <p:spPr/>
        <p:txBody>
          <a:bodyPr/>
          <a:lstStyle/>
          <a:p>
            <a:fld id="{7D97819A-5975-2C42-9428-942A7671B239}" type="slidenum">
              <a:rPr lang="en-US" smtClean="0"/>
              <a:t>14</a:t>
            </a:fld>
            <a:endParaRPr lang="en-US"/>
          </a:p>
        </p:txBody>
      </p:sp>
    </p:spTree>
    <p:extLst>
      <p:ext uri="{BB962C8B-B14F-4D97-AF65-F5344CB8AC3E}">
        <p14:creationId xmlns:p14="http://schemas.microsoft.com/office/powerpoint/2010/main" val="1898795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from </a:t>
            </a:r>
            <a:r>
              <a:rPr lang="en-US" dirty="0" err="1"/>
              <a:t>BibleProject</a:t>
            </a:r>
            <a:r>
              <a:rPr lang="en-US" dirty="0"/>
              <a:t> — summary of 1 Samuel</a:t>
            </a:r>
          </a:p>
        </p:txBody>
      </p:sp>
      <p:sp>
        <p:nvSpPr>
          <p:cNvPr id="4" name="Slide Number Placeholder 3"/>
          <p:cNvSpPr>
            <a:spLocks noGrp="1"/>
          </p:cNvSpPr>
          <p:nvPr>
            <p:ph type="sldNum" sz="quarter" idx="5"/>
          </p:nvPr>
        </p:nvSpPr>
        <p:spPr/>
        <p:txBody>
          <a:bodyPr/>
          <a:lstStyle/>
          <a:p>
            <a:fld id="{7D97819A-5975-2C42-9428-942A7671B239}" type="slidenum">
              <a:rPr lang="en-US" smtClean="0"/>
              <a:t>15</a:t>
            </a:fld>
            <a:endParaRPr lang="en-US"/>
          </a:p>
        </p:txBody>
      </p:sp>
    </p:spTree>
    <p:extLst>
      <p:ext uri="{BB962C8B-B14F-4D97-AF65-F5344CB8AC3E}">
        <p14:creationId xmlns:p14="http://schemas.microsoft.com/office/powerpoint/2010/main" val="607510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“intensely messianic” = there are glimpses of Jesus everywhere in it.</a:t>
            </a:r>
          </a:p>
        </p:txBody>
      </p:sp>
      <p:sp>
        <p:nvSpPr>
          <p:cNvPr id="4" name="Slide Number Placeholder 3"/>
          <p:cNvSpPr>
            <a:spLocks noGrp="1"/>
          </p:cNvSpPr>
          <p:nvPr>
            <p:ph type="sldNum" sz="quarter" idx="5"/>
          </p:nvPr>
        </p:nvSpPr>
        <p:spPr/>
        <p:txBody>
          <a:bodyPr/>
          <a:lstStyle/>
          <a:p>
            <a:fld id="{7D97819A-5975-2C42-9428-942A7671B239}" type="slidenum">
              <a:rPr lang="en-US" smtClean="0"/>
              <a:t>3</a:t>
            </a:fld>
            <a:endParaRPr lang="en-US"/>
          </a:p>
        </p:txBody>
      </p:sp>
    </p:spTree>
    <p:extLst>
      <p:ext uri="{BB962C8B-B14F-4D97-AF65-F5344CB8AC3E}">
        <p14:creationId xmlns:p14="http://schemas.microsoft.com/office/powerpoint/2010/main" val="816475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“intensely messianic” = there are glimpses of Jesus everywhere in it.</a:t>
            </a:r>
          </a:p>
        </p:txBody>
      </p:sp>
      <p:sp>
        <p:nvSpPr>
          <p:cNvPr id="4" name="Slide Number Placeholder 3"/>
          <p:cNvSpPr>
            <a:spLocks noGrp="1"/>
          </p:cNvSpPr>
          <p:nvPr>
            <p:ph type="sldNum" sz="quarter" idx="5"/>
          </p:nvPr>
        </p:nvSpPr>
        <p:spPr/>
        <p:txBody>
          <a:bodyPr/>
          <a:lstStyle/>
          <a:p>
            <a:fld id="{7D97819A-5975-2C42-9428-942A7671B239}" type="slidenum">
              <a:rPr lang="en-US" smtClean="0"/>
              <a:t>4</a:t>
            </a:fld>
            <a:endParaRPr lang="en-US"/>
          </a:p>
        </p:txBody>
      </p:sp>
    </p:spTree>
    <p:extLst>
      <p:ext uri="{BB962C8B-B14F-4D97-AF65-F5344CB8AC3E}">
        <p14:creationId xmlns:p14="http://schemas.microsoft.com/office/powerpoint/2010/main" val="3879916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“intensely messianic” = there are glimpses of Jesus everywhere in it.</a:t>
            </a:r>
          </a:p>
        </p:txBody>
      </p:sp>
      <p:sp>
        <p:nvSpPr>
          <p:cNvPr id="4" name="Slide Number Placeholder 3"/>
          <p:cNvSpPr>
            <a:spLocks noGrp="1"/>
          </p:cNvSpPr>
          <p:nvPr>
            <p:ph type="sldNum" sz="quarter" idx="5"/>
          </p:nvPr>
        </p:nvSpPr>
        <p:spPr/>
        <p:txBody>
          <a:bodyPr/>
          <a:lstStyle/>
          <a:p>
            <a:fld id="{7D97819A-5975-2C42-9428-942A7671B239}" type="slidenum">
              <a:rPr lang="en-US" smtClean="0"/>
              <a:t>5</a:t>
            </a:fld>
            <a:endParaRPr lang="en-US"/>
          </a:p>
        </p:txBody>
      </p:sp>
    </p:spTree>
    <p:extLst>
      <p:ext uri="{BB962C8B-B14F-4D97-AF65-F5344CB8AC3E}">
        <p14:creationId xmlns:p14="http://schemas.microsoft.com/office/powerpoint/2010/main" val="2572162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“intensely messianic” = there are glimpses of Jesus everywhere in it.</a:t>
            </a:r>
          </a:p>
        </p:txBody>
      </p:sp>
      <p:sp>
        <p:nvSpPr>
          <p:cNvPr id="4" name="Slide Number Placeholder 3"/>
          <p:cNvSpPr>
            <a:spLocks noGrp="1"/>
          </p:cNvSpPr>
          <p:nvPr>
            <p:ph type="sldNum" sz="quarter" idx="5"/>
          </p:nvPr>
        </p:nvSpPr>
        <p:spPr/>
        <p:txBody>
          <a:bodyPr/>
          <a:lstStyle/>
          <a:p>
            <a:fld id="{7D97819A-5975-2C42-9428-942A7671B239}" type="slidenum">
              <a:rPr lang="en-US" smtClean="0"/>
              <a:t>6</a:t>
            </a:fld>
            <a:endParaRPr lang="en-US"/>
          </a:p>
        </p:txBody>
      </p:sp>
    </p:spTree>
    <p:extLst>
      <p:ext uri="{BB962C8B-B14F-4D97-AF65-F5344CB8AC3E}">
        <p14:creationId xmlns:p14="http://schemas.microsoft.com/office/powerpoint/2010/main" val="323055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7</a:t>
            </a:fld>
            <a:endParaRPr lang="en-US"/>
          </a:p>
        </p:txBody>
      </p:sp>
    </p:spTree>
    <p:extLst>
      <p:ext uri="{BB962C8B-B14F-4D97-AF65-F5344CB8AC3E}">
        <p14:creationId xmlns:p14="http://schemas.microsoft.com/office/powerpoint/2010/main" val="178927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8</a:t>
            </a:fld>
            <a:endParaRPr lang="en-US"/>
          </a:p>
        </p:txBody>
      </p:sp>
    </p:spTree>
    <p:extLst>
      <p:ext uri="{BB962C8B-B14F-4D97-AF65-F5344CB8AC3E}">
        <p14:creationId xmlns:p14="http://schemas.microsoft.com/office/powerpoint/2010/main" val="259971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9</a:t>
            </a:fld>
            <a:endParaRPr lang="en-US"/>
          </a:p>
        </p:txBody>
      </p:sp>
    </p:spTree>
    <p:extLst>
      <p:ext uri="{BB962C8B-B14F-4D97-AF65-F5344CB8AC3E}">
        <p14:creationId xmlns:p14="http://schemas.microsoft.com/office/powerpoint/2010/main" val="3774028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97819A-5975-2C42-9428-942A7671B239}" type="slidenum">
              <a:rPr lang="en-US" smtClean="0"/>
              <a:t>10</a:t>
            </a:fld>
            <a:endParaRPr lang="en-US"/>
          </a:p>
        </p:txBody>
      </p:sp>
    </p:spTree>
    <p:extLst>
      <p:ext uri="{BB962C8B-B14F-4D97-AF65-F5344CB8AC3E}">
        <p14:creationId xmlns:p14="http://schemas.microsoft.com/office/powerpoint/2010/main" val="207442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36AE9-B3CC-884E-9894-CA15796F6A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EF47A0-4379-B443-8040-692D51D055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E8DDEE-9C67-EC41-A1E9-645C407145AF}"/>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5" name="Footer Placeholder 4">
            <a:extLst>
              <a:ext uri="{FF2B5EF4-FFF2-40B4-BE49-F238E27FC236}">
                <a16:creationId xmlns:a16="http://schemas.microsoft.com/office/drawing/2014/main" id="{4E1768BA-E5A6-AC48-AE81-5DBD180F43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16764-CDCE-9846-BCE2-6928FDD5A4F6}"/>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316642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B828-47E6-4F46-99B7-6F9E0697B2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112824-06BC-1446-82D9-8311C3ED4E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E60D24-AA27-454D-A06D-F819F262C8FE}"/>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5" name="Footer Placeholder 4">
            <a:extLst>
              <a:ext uri="{FF2B5EF4-FFF2-40B4-BE49-F238E27FC236}">
                <a16:creationId xmlns:a16="http://schemas.microsoft.com/office/drawing/2014/main" id="{18184C09-F7A8-2441-8D63-C7CD42906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CBE49C-2B30-744E-978B-9A2CE28767E9}"/>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10293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8F8B5B-4B8E-0848-9AB7-0284233CBD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63E40-E0DE-014D-A327-74761C62B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2B03CA-41A6-3A4F-AF99-15767A7F46B5}"/>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5" name="Footer Placeholder 4">
            <a:extLst>
              <a:ext uri="{FF2B5EF4-FFF2-40B4-BE49-F238E27FC236}">
                <a16:creationId xmlns:a16="http://schemas.microsoft.com/office/drawing/2014/main" id="{8F75889F-280A-2542-8EEF-BA3FB131D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D81958-0355-F64D-A782-ABF6D0B146BF}"/>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241852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8D07-E9DC-E540-A51B-D23CA1EB77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BBC838-3165-EA4F-865B-EF81EAFB7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2D2418-5B23-9C4C-86FD-7E33C6020B3F}"/>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5" name="Footer Placeholder 4">
            <a:extLst>
              <a:ext uri="{FF2B5EF4-FFF2-40B4-BE49-F238E27FC236}">
                <a16:creationId xmlns:a16="http://schemas.microsoft.com/office/drawing/2014/main" id="{544BB36E-7198-B844-874E-6B9727C11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757EE-FE56-8A41-B3E1-AEB31EDA0BA5}"/>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34778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B67E-7C3B-A64C-99BA-3707952D1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14EF4-F3BF-1E4C-8D41-B1AB8D2BFD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5B021-E0C1-3A4A-9B3D-874807F58554}"/>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5" name="Footer Placeholder 4">
            <a:extLst>
              <a:ext uri="{FF2B5EF4-FFF2-40B4-BE49-F238E27FC236}">
                <a16:creationId xmlns:a16="http://schemas.microsoft.com/office/drawing/2014/main" id="{3971A491-54BD-1A4E-9411-B7D9C2120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9470C-3D98-6643-82FB-839495EC5C86}"/>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4290979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D1B9E-4988-2645-AFCD-808A52DDA9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408F5B-7795-F04A-9145-7F4DAD8D61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7A1C7F-C63C-D34A-B716-270C3C360C59}"/>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5" name="Footer Placeholder 4">
            <a:extLst>
              <a:ext uri="{FF2B5EF4-FFF2-40B4-BE49-F238E27FC236}">
                <a16:creationId xmlns:a16="http://schemas.microsoft.com/office/drawing/2014/main" id="{CADFABEE-5D13-834E-A005-28394DCD41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57C10-5C90-CC48-819F-53D2C4989D84}"/>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70919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A0FB7-F22D-DB46-8291-7984519C6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0267C5-7C4D-8945-A4BD-88265D8148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7A6879-C5CE-9A45-8EDF-B557E0BDDC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EF4B5E-6BEB-EC49-AB42-B1BD53FD62EB}"/>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6" name="Footer Placeholder 5">
            <a:extLst>
              <a:ext uri="{FF2B5EF4-FFF2-40B4-BE49-F238E27FC236}">
                <a16:creationId xmlns:a16="http://schemas.microsoft.com/office/drawing/2014/main" id="{887EE090-0F1E-B142-A7C6-A2061A4360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EE31EF-7CA8-EC43-945C-0CCC1702D86D}"/>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26838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268E1-D2CE-7244-B612-8099384BD5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5785A1-D553-A84E-8C2E-2F005E7DD4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277420-FE19-CD41-B424-3A92A839AF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BE7D9C-6E73-4C4D-B22F-5753D8B13F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8A41A7-49F2-CF4C-A4DE-E686BBD953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A8B083-91FB-7E48-890E-8DD3250AFCEA}"/>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8" name="Footer Placeholder 7">
            <a:extLst>
              <a:ext uri="{FF2B5EF4-FFF2-40B4-BE49-F238E27FC236}">
                <a16:creationId xmlns:a16="http://schemas.microsoft.com/office/drawing/2014/main" id="{6B5F1337-9DE3-434D-8464-56B82B2A04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15991B-DDDB-824B-97E3-0D09FCD57823}"/>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61715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8BAA-65D2-E144-8F05-C33EAC36F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98140E-A172-6346-9009-EAAFBAB7B7F3}"/>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4" name="Footer Placeholder 3">
            <a:extLst>
              <a:ext uri="{FF2B5EF4-FFF2-40B4-BE49-F238E27FC236}">
                <a16:creationId xmlns:a16="http://schemas.microsoft.com/office/drawing/2014/main" id="{12777F76-2317-A14D-8D5D-ABE9B957B5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D00A29-B221-4C4E-BF48-F8AE72C3C502}"/>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65358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88052B-68C7-1C4A-A22B-C28A0E298C26}"/>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3" name="Footer Placeholder 2">
            <a:extLst>
              <a:ext uri="{FF2B5EF4-FFF2-40B4-BE49-F238E27FC236}">
                <a16:creationId xmlns:a16="http://schemas.microsoft.com/office/drawing/2014/main" id="{34911BBD-920C-3E45-B4FF-19460C812D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552875-895B-BB4D-9515-21CAAFEF433E}"/>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37270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3C36-4DE9-FC4A-B7DB-5896F643FE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6BC44C-23A2-0D48-A558-90A059F525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E2273F-7795-5043-ACA3-49EBDBE5E8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BBDB5-A92B-C849-A568-F402353F9C39}"/>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6" name="Footer Placeholder 5">
            <a:extLst>
              <a:ext uri="{FF2B5EF4-FFF2-40B4-BE49-F238E27FC236}">
                <a16:creationId xmlns:a16="http://schemas.microsoft.com/office/drawing/2014/main" id="{9EE8BA73-5BCC-0D46-9707-8C90E04B6E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316D4D-FEAB-E741-A0E2-46C043B65EBD}"/>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359366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B689E-9DDC-A14D-A83A-C80F08439E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AB4C41-9B06-0447-95DC-350915DE91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4F1B2D-97E7-4948-8431-0C82A3B2CC9F}"/>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5" name="Footer Placeholder 4">
            <a:extLst>
              <a:ext uri="{FF2B5EF4-FFF2-40B4-BE49-F238E27FC236}">
                <a16:creationId xmlns:a16="http://schemas.microsoft.com/office/drawing/2014/main" id="{DD37CB53-4345-D040-A92B-7CEBE798A2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6331C7-66FD-5D44-BE6F-DB70814084B1}"/>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10399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FA33-0500-F842-98D5-FD13911B7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E80BB8-76DC-5444-87C2-3C5798E9B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DBED86-DC32-5B40-A91A-812778795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F57E64-2A3A-0F4C-A7A3-2B2E090E8CA1}"/>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6" name="Footer Placeholder 5">
            <a:extLst>
              <a:ext uri="{FF2B5EF4-FFF2-40B4-BE49-F238E27FC236}">
                <a16:creationId xmlns:a16="http://schemas.microsoft.com/office/drawing/2014/main" id="{0EA10571-4EFF-614C-AB8E-4E98588BF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320E8-C384-A64C-BF73-49D9EB7E69AB}"/>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86292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AD8B9-A6C7-F645-B028-B9FDA160D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D78E69-7E82-AF40-9046-FA499B8B24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1681A-8B98-3E4C-A4A3-CA749D1C1BC6}"/>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5" name="Footer Placeholder 4">
            <a:extLst>
              <a:ext uri="{FF2B5EF4-FFF2-40B4-BE49-F238E27FC236}">
                <a16:creationId xmlns:a16="http://schemas.microsoft.com/office/drawing/2014/main" id="{9E73F331-2F7A-6D49-B6A8-FEBCE4876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416EB5-DBBD-A845-8730-49E836284514}"/>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27911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9495A-C73A-FD45-95C3-8BD7B952E7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9CFA86-4C36-B342-AA9F-9804777C70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9CEE1-A188-A049-B2D2-C465C9813C90}"/>
              </a:ext>
            </a:extLst>
          </p:cNvPr>
          <p:cNvSpPr>
            <a:spLocks noGrp="1"/>
          </p:cNvSpPr>
          <p:nvPr>
            <p:ph type="dt" sz="half" idx="10"/>
          </p:nvPr>
        </p:nvSpPr>
        <p:spPr/>
        <p:txBody>
          <a:bodyPr/>
          <a:lstStyle/>
          <a:p>
            <a:fld id="{7A3F6898-C3E4-9A4A-B59F-BEDD638A00A8}" type="datetimeFigureOut">
              <a:rPr lang="en-US" smtClean="0"/>
              <a:t>11/28/21</a:t>
            </a:fld>
            <a:endParaRPr lang="en-US"/>
          </a:p>
        </p:txBody>
      </p:sp>
      <p:sp>
        <p:nvSpPr>
          <p:cNvPr id="5" name="Footer Placeholder 4">
            <a:extLst>
              <a:ext uri="{FF2B5EF4-FFF2-40B4-BE49-F238E27FC236}">
                <a16:creationId xmlns:a16="http://schemas.microsoft.com/office/drawing/2014/main" id="{68B9B76C-8BAB-8048-AA6D-F8B09D526D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01301-E031-8148-9AB1-DC70F9ABA04E}"/>
              </a:ext>
            </a:extLst>
          </p:cNvPr>
          <p:cNvSpPr>
            <a:spLocks noGrp="1"/>
          </p:cNvSpPr>
          <p:nvPr>
            <p:ph type="sldNum" sz="quarter" idx="12"/>
          </p:nvPr>
        </p:nvSpPr>
        <p:spPr/>
        <p:txBody>
          <a:bodyPr/>
          <a:lstStyle/>
          <a:p>
            <a:fld id="{DDC9ADE8-0679-CC42-8BA3-E956F1C437D3}" type="slidenum">
              <a:rPr lang="en-US" smtClean="0"/>
              <a:t>‹#›</a:t>
            </a:fld>
            <a:endParaRPr lang="en-US"/>
          </a:p>
        </p:txBody>
      </p:sp>
    </p:spTree>
    <p:extLst>
      <p:ext uri="{BB962C8B-B14F-4D97-AF65-F5344CB8AC3E}">
        <p14:creationId xmlns:p14="http://schemas.microsoft.com/office/powerpoint/2010/main" val="114205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2CD21-08A0-744F-9F9F-873B18CEAA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D82C11-B311-244C-BB08-347D1B022F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9AF395-7E98-9E43-9287-4690F9A84676}"/>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5" name="Footer Placeholder 4">
            <a:extLst>
              <a:ext uri="{FF2B5EF4-FFF2-40B4-BE49-F238E27FC236}">
                <a16:creationId xmlns:a16="http://schemas.microsoft.com/office/drawing/2014/main" id="{EC7E5782-6C29-FD44-9FCD-CC52CD5422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5A9BC-3261-624F-8FAC-DD246ED22E0F}"/>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48982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AD48-74CA-9F4F-957B-B79163F10B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DD49C0-3408-BB41-AA92-80A1ADA34C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82A286-C53C-3444-B48A-05E488CF8AC1}"/>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5" name="Footer Placeholder 4">
            <a:extLst>
              <a:ext uri="{FF2B5EF4-FFF2-40B4-BE49-F238E27FC236}">
                <a16:creationId xmlns:a16="http://schemas.microsoft.com/office/drawing/2014/main" id="{B9311B89-6975-BD4D-9D7B-C30A810F3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88EFB-D5AA-D047-B6CA-1AD9FA1C90E7}"/>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105019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14C96-16F9-9249-99DE-5F94F468F5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D549548-FF61-4440-BA5B-F04FFDA45F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EFD054-4E1F-9246-B2DA-5E35932ECCD9}"/>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5" name="Footer Placeholder 4">
            <a:extLst>
              <a:ext uri="{FF2B5EF4-FFF2-40B4-BE49-F238E27FC236}">
                <a16:creationId xmlns:a16="http://schemas.microsoft.com/office/drawing/2014/main" id="{B0EE0E66-8716-3048-8241-9AEF68E50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01D1B-F2C1-054A-B19B-87D684C37DA8}"/>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329593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7D13-78B5-994F-972C-9F9433129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3B131-752C-BD40-A2D3-AD0CEC30C6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87F46C-37D4-C44A-893B-130E190E8A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28D8F2-85D6-554F-8AB1-F4807844E6FF}"/>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6" name="Footer Placeholder 5">
            <a:extLst>
              <a:ext uri="{FF2B5EF4-FFF2-40B4-BE49-F238E27FC236}">
                <a16:creationId xmlns:a16="http://schemas.microsoft.com/office/drawing/2014/main" id="{99FA38D7-C3C6-894B-BE3F-1E0D8D53AF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B937AE-9C2F-9348-A91F-B3E1A498BD7B}"/>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15634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9AA39-F1F2-4A45-9DA9-23F9B1CE6C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3C523-6BD5-9E44-9C8A-75106F4A96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6DC814-C282-9640-8A23-94E46E15C0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F0AC57-D21B-2143-B264-806C6BC080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594C13-54F1-7447-B0DB-A386D81999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456D57-35BF-E248-9FEC-7F842C83B2AE}"/>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8" name="Footer Placeholder 7">
            <a:extLst>
              <a:ext uri="{FF2B5EF4-FFF2-40B4-BE49-F238E27FC236}">
                <a16:creationId xmlns:a16="http://schemas.microsoft.com/office/drawing/2014/main" id="{394908F4-4F76-D04A-8B81-06CD19962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7418B4-CF36-7C4C-9094-AAF9E7CB510A}"/>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183954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CA7B8-A521-E54B-8FA4-5DB63147CC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860D0B-C194-5F4B-8058-94483A06E85B}"/>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4" name="Footer Placeholder 3">
            <a:extLst>
              <a:ext uri="{FF2B5EF4-FFF2-40B4-BE49-F238E27FC236}">
                <a16:creationId xmlns:a16="http://schemas.microsoft.com/office/drawing/2014/main" id="{061ADAE9-D22D-8B43-93B9-A2915E2B9A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7AA07E-7B54-994C-8578-9F7A8AC848B5}"/>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052144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C38E24-A835-7B44-8EA2-DFF3E4F4DD38}"/>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3" name="Footer Placeholder 2">
            <a:extLst>
              <a:ext uri="{FF2B5EF4-FFF2-40B4-BE49-F238E27FC236}">
                <a16:creationId xmlns:a16="http://schemas.microsoft.com/office/drawing/2014/main" id="{F845AEB2-569E-9445-B822-6775DB5977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A92B12-3D0B-DA4A-A553-24A41FEA12FF}"/>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18996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B931-42C0-7A4D-9C03-35FF8C5E7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FD6D07-9767-D84D-8614-E94CCEF113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3B11DB-3933-CE45-996A-AD735D7015E6}"/>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5" name="Footer Placeholder 4">
            <a:extLst>
              <a:ext uri="{FF2B5EF4-FFF2-40B4-BE49-F238E27FC236}">
                <a16:creationId xmlns:a16="http://schemas.microsoft.com/office/drawing/2014/main" id="{56F2901E-5577-6F49-A3B7-6CF832949C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8CAF6-FADE-0045-8F9E-DDDD6A67F91D}"/>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41495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E165F-14F4-4B4F-A8F9-E20C7F955E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24B812-9C8E-3345-AD21-8575AEB47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253498-CEB4-3549-9259-B401468489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597FDB-B18F-FC44-AE71-11C0A894CCA9}"/>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6" name="Footer Placeholder 5">
            <a:extLst>
              <a:ext uri="{FF2B5EF4-FFF2-40B4-BE49-F238E27FC236}">
                <a16:creationId xmlns:a16="http://schemas.microsoft.com/office/drawing/2014/main" id="{5E5EC8EE-C46A-CF4E-A80E-62C0F8ACBB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C04EA-AC4C-F849-B875-3E78BE75122D}"/>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125051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57FE-F74C-C141-980F-BEA09A61CD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20BCD82-07F1-974B-8546-FF3B6FFAC7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535CCE-611B-CD40-B4B9-4F460D8696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56407-DD63-844A-BCD6-41799C5276F0}"/>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6" name="Footer Placeholder 5">
            <a:extLst>
              <a:ext uri="{FF2B5EF4-FFF2-40B4-BE49-F238E27FC236}">
                <a16:creationId xmlns:a16="http://schemas.microsoft.com/office/drawing/2014/main" id="{5999D222-2BBD-284D-B0C2-CC1F972BE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5F075-1D07-6B45-BE11-A2D54F6736A7}"/>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366181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637BC-BA6D-C442-9DC9-B1ACADC1A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7390EF-3636-7C4B-B13B-3D416C2C60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28A09-27B0-0942-BE33-C95CC6189C26}"/>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5" name="Footer Placeholder 4">
            <a:extLst>
              <a:ext uri="{FF2B5EF4-FFF2-40B4-BE49-F238E27FC236}">
                <a16:creationId xmlns:a16="http://schemas.microsoft.com/office/drawing/2014/main" id="{8F0AE505-E9B6-5142-96AF-33738FD01C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86A355-D636-0F43-84B4-05CC084FF2E5}"/>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86427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19EA5-C09B-D149-B895-B751A7FD5B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4A19FC-3061-F542-831F-39016F34EA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1EE5FE-23A0-004B-B79D-EB34480B2A9E}"/>
              </a:ext>
            </a:extLst>
          </p:cNvPr>
          <p:cNvSpPr>
            <a:spLocks noGrp="1"/>
          </p:cNvSpPr>
          <p:nvPr>
            <p:ph type="dt" sz="half" idx="10"/>
          </p:nvPr>
        </p:nvSpPr>
        <p:spPr/>
        <p:txBody>
          <a:bodyPr/>
          <a:lstStyle/>
          <a:p>
            <a:fld id="{5BFB38CF-F90C-CC44-8E0E-878DAE7C3804}" type="datetimeFigureOut">
              <a:rPr lang="en-US" smtClean="0"/>
              <a:t>11/28/21</a:t>
            </a:fld>
            <a:endParaRPr lang="en-US"/>
          </a:p>
        </p:txBody>
      </p:sp>
      <p:sp>
        <p:nvSpPr>
          <p:cNvPr id="5" name="Footer Placeholder 4">
            <a:extLst>
              <a:ext uri="{FF2B5EF4-FFF2-40B4-BE49-F238E27FC236}">
                <a16:creationId xmlns:a16="http://schemas.microsoft.com/office/drawing/2014/main" id="{00A7552C-ABD8-E141-B57F-936BB8762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380D42-0FBB-9142-B665-153BC9C54A20}"/>
              </a:ext>
            </a:extLst>
          </p:cNvPr>
          <p:cNvSpPr>
            <a:spLocks noGrp="1"/>
          </p:cNvSpPr>
          <p:nvPr>
            <p:ph type="sldNum" sz="quarter" idx="12"/>
          </p:nvPr>
        </p:nvSpPr>
        <p:spPr/>
        <p:txBody>
          <a:bodyPr/>
          <a:lstStyle/>
          <a:p>
            <a:fld id="{3CCABC61-9376-5D49-98DD-56F3CF315972}" type="slidenum">
              <a:rPr lang="en-US" smtClean="0"/>
              <a:t>‹#›</a:t>
            </a:fld>
            <a:endParaRPr lang="en-US"/>
          </a:p>
        </p:txBody>
      </p:sp>
    </p:spTree>
    <p:extLst>
      <p:ext uri="{BB962C8B-B14F-4D97-AF65-F5344CB8AC3E}">
        <p14:creationId xmlns:p14="http://schemas.microsoft.com/office/powerpoint/2010/main" val="20687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FF9B-94DC-0F4F-8F97-4577DAB9A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99377B-4CE0-9344-AD55-8688BD4B4A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8C781-53DE-E348-B8A1-EB2701D312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8B759-8559-234C-8A14-A20252650A75}"/>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6" name="Footer Placeholder 5">
            <a:extLst>
              <a:ext uri="{FF2B5EF4-FFF2-40B4-BE49-F238E27FC236}">
                <a16:creationId xmlns:a16="http://schemas.microsoft.com/office/drawing/2014/main" id="{7762CA10-A82B-4745-B061-3B750BE52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254B-1F6F-594C-91E6-9BB9555552A7}"/>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303934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E3D47-CE88-1345-A67E-F1A0EF275C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D7DCA3-43FC-8647-B7CC-0EC73782FB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7E3CCB-2114-8D40-9BFA-D13E01FB92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415C75-1B77-3F46-A357-A3D93CD06B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6ADE6-AB60-FF49-97B2-C0C820951D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8572C4-DD45-FA47-AFD1-170D880EE177}"/>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8" name="Footer Placeholder 7">
            <a:extLst>
              <a:ext uri="{FF2B5EF4-FFF2-40B4-BE49-F238E27FC236}">
                <a16:creationId xmlns:a16="http://schemas.microsoft.com/office/drawing/2014/main" id="{27D08786-45B2-BF42-BCEC-9C70A70F35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CF19C9-1D86-B642-A369-D2CBB879B4CE}"/>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9482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9620-5DD6-8948-B92B-A87DB904F6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E94C57-F31A-084D-9CF4-C4F06BFA5C6C}"/>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4" name="Footer Placeholder 3">
            <a:extLst>
              <a:ext uri="{FF2B5EF4-FFF2-40B4-BE49-F238E27FC236}">
                <a16:creationId xmlns:a16="http://schemas.microsoft.com/office/drawing/2014/main" id="{253B234B-3DD8-1446-8CE4-C2F8951E97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FECA7-F1EB-284C-9067-A7EBDB453356}"/>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234865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9349EB-4509-914C-A9C4-7F44A1AFD091}"/>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3" name="Footer Placeholder 2">
            <a:extLst>
              <a:ext uri="{FF2B5EF4-FFF2-40B4-BE49-F238E27FC236}">
                <a16:creationId xmlns:a16="http://schemas.microsoft.com/office/drawing/2014/main" id="{DE26C179-3DAC-714B-855D-2A90A0D374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36F2B1D-0CC6-EF4A-B2F1-FCA6906DF679}"/>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22896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36A8-D7A5-AB49-9ED5-8FD21D13B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CFA631-5E79-2F4E-9F83-515F48E24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AEAF57-9D42-E24D-B94A-1463304A4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4C50B2-DCFE-9B4F-BC72-3D7F01DF9B74}"/>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6" name="Footer Placeholder 5">
            <a:extLst>
              <a:ext uri="{FF2B5EF4-FFF2-40B4-BE49-F238E27FC236}">
                <a16:creationId xmlns:a16="http://schemas.microsoft.com/office/drawing/2014/main" id="{CA905672-1483-3E41-92B7-4089E7062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7E4C2A-2117-F744-A2FD-4F0053A1DD10}"/>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342313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0251F-AF63-0948-9237-E0BAD6AEB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E71D75-02B9-8F4B-B96A-86AA544912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488CDA-A579-AC4F-817E-8708305964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71E8C-7C66-7E4B-B276-73615BD83C9E}"/>
              </a:ext>
            </a:extLst>
          </p:cNvPr>
          <p:cNvSpPr>
            <a:spLocks noGrp="1"/>
          </p:cNvSpPr>
          <p:nvPr>
            <p:ph type="dt" sz="half" idx="10"/>
          </p:nvPr>
        </p:nvSpPr>
        <p:spPr/>
        <p:txBody>
          <a:bodyPr/>
          <a:lstStyle/>
          <a:p>
            <a:fld id="{F629DD0F-B3E5-D541-980E-9142B56ECB72}" type="datetimeFigureOut">
              <a:rPr lang="en-US" smtClean="0"/>
              <a:t>11/28/21</a:t>
            </a:fld>
            <a:endParaRPr lang="en-US"/>
          </a:p>
        </p:txBody>
      </p:sp>
      <p:sp>
        <p:nvSpPr>
          <p:cNvPr id="6" name="Footer Placeholder 5">
            <a:extLst>
              <a:ext uri="{FF2B5EF4-FFF2-40B4-BE49-F238E27FC236}">
                <a16:creationId xmlns:a16="http://schemas.microsoft.com/office/drawing/2014/main" id="{471327C6-7188-6144-8C87-E9B890D1E1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43942-C9B1-D14E-86A9-A21A1058F17B}"/>
              </a:ext>
            </a:extLst>
          </p:cNvPr>
          <p:cNvSpPr>
            <a:spLocks noGrp="1"/>
          </p:cNvSpPr>
          <p:nvPr>
            <p:ph type="sldNum" sz="quarter" idx="12"/>
          </p:nvPr>
        </p:nvSpPr>
        <p:spPr/>
        <p:txBody>
          <a:bodyPr/>
          <a:lstStyle/>
          <a:p>
            <a:fld id="{40E70745-FA85-7A40-827A-EEFCC1DB4C52}" type="slidenum">
              <a:rPr lang="en-US" smtClean="0"/>
              <a:t>‹#›</a:t>
            </a:fld>
            <a:endParaRPr lang="en-US"/>
          </a:p>
        </p:txBody>
      </p:sp>
    </p:spTree>
    <p:extLst>
      <p:ext uri="{BB962C8B-B14F-4D97-AF65-F5344CB8AC3E}">
        <p14:creationId xmlns:p14="http://schemas.microsoft.com/office/powerpoint/2010/main" val="182538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C5013C-D0DD-1C4D-8C63-267D35D0BA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8B5B30-0DA3-F447-A1C3-63F16DD0B1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A7EAA8-56D7-8049-A320-F1BD8F4489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9DD0F-B3E5-D541-980E-9142B56ECB72}" type="datetimeFigureOut">
              <a:rPr lang="en-US" smtClean="0"/>
              <a:t>11/28/21</a:t>
            </a:fld>
            <a:endParaRPr lang="en-US"/>
          </a:p>
        </p:txBody>
      </p:sp>
      <p:sp>
        <p:nvSpPr>
          <p:cNvPr id="5" name="Footer Placeholder 4">
            <a:extLst>
              <a:ext uri="{FF2B5EF4-FFF2-40B4-BE49-F238E27FC236}">
                <a16:creationId xmlns:a16="http://schemas.microsoft.com/office/drawing/2014/main" id="{F7FCD770-CD17-894F-AD2D-CA0F90FBD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38F72D-C46B-F948-8208-726E2D9934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70745-FA85-7A40-827A-EEFCC1DB4C52}" type="slidenum">
              <a:rPr lang="en-US" smtClean="0"/>
              <a:t>‹#›</a:t>
            </a:fld>
            <a:endParaRPr lang="en-US"/>
          </a:p>
        </p:txBody>
      </p:sp>
      <p:pic>
        <p:nvPicPr>
          <p:cNvPr id="9" name="Picture 8" descr="Logo, arrow&#10;&#10;Description automatically generated with medium confidence">
            <a:extLst>
              <a:ext uri="{FF2B5EF4-FFF2-40B4-BE49-F238E27FC236}">
                <a16:creationId xmlns:a16="http://schemas.microsoft.com/office/drawing/2014/main" id="{81D9C2EE-B5CB-5E4C-B38C-4963E93868D5}"/>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271411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F5D143-15A9-7245-ADE3-8E49909C3A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2F1A97-0715-C549-8A3B-401BE1A14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A830-AF29-4540-8CFF-F4C1B3DC1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3F6898-C3E4-9A4A-B59F-BEDD638A00A8}" type="datetimeFigureOut">
              <a:rPr lang="en-US" smtClean="0"/>
              <a:t>11/28/21</a:t>
            </a:fld>
            <a:endParaRPr lang="en-US"/>
          </a:p>
        </p:txBody>
      </p:sp>
      <p:sp>
        <p:nvSpPr>
          <p:cNvPr id="5" name="Footer Placeholder 4">
            <a:extLst>
              <a:ext uri="{FF2B5EF4-FFF2-40B4-BE49-F238E27FC236}">
                <a16:creationId xmlns:a16="http://schemas.microsoft.com/office/drawing/2014/main" id="{BA3B4BBB-4A26-8F4B-8F12-F7515A9C6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989D86-BA2E-7B4F-AC62-584BA038A0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9ADE8-0679-CC42-8BA3-E956F1C437D3}" type="slidenum">
              <a:rPr lang="en-US" smtClean="0"/>
              <a:t>‹#›</a:t>
            </a:fld>
            <a:endParaRPr lang="en-US"/>
          </a:p>
        </p:txBody>
      </p:sp>
      <p:pic>
        <p:nvPicPr>
          <p:cNvPr id="8" name="Picture 7" descr="A sign on a wall&#10;&#10;Description automatically generated with low confidence">
            <a:extLst>
              <a:ext uri="{FF2B5EF4-FFF2-40B4-BE49-F238E27FC236}">
                <a16:creationId xmlns:a16="http://schemas.microsoft.com/office/drawing/2014/main" id="{864CC104-0E20-4540-8646-48878CEA71B8}"/>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6197150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F72B02-D3CD-0148-9998-F8D72AE82B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A55F1C-158C-7442-BFF8-2D8C6C87FF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C10BB8-7BF1-F549-AE38-62F58AE8D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B38CF-F90C-CC44-8E0E-878DAE7C3804}" type="datetimeFigureOut">
              <a:rPr lang="en-US" smtClean="0"/>
              <a:t>11/28/21</a:t>
            </a:fld>
            <a:endParaRPr lang="en-US"/>
          </a:p>
        </p:txBody>
      </p:sp>
      <p:sp>
        <p:nvSpPr>
          <p:cNvPr id="5" name="Footer Placeholder 4">
            <a:extLst>
              <a:ext uri="{FF2B5EF4-FFF2-40B4-BE49-F238E27FC236}">
                <a16:creationId xmlns:a16="http://schemas.microsoft.com/office/drawing/2014/main" id="{67D95893-2054-FF4E-9462-C783B3975C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ED5424-21C3-414B-94A5-BC7A4FB3C4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ABC61-9376-5D49-98DD-56F3CF315972}" type="slidenum">
              <a:rPr lang="en-US" smtClean="0"/>
              <a:t>‹#›</a:t>
            </a:fld>
            <a:endParaRPr lang="en-US"/>
          </a:p>
        </p:txBody>
      </p:sp>
      <p:pic>
        <p:nvPicPr>
          <p:cNvPr id="8" name="Picture 7" descr="A picture containing dark&#10;&#10;Description automatically generated">
            <a:extLst>
              <a:ext uri="{FF2B5EF4-FFF2-40B4-BE49-F238E27FC236}">
                <a16:creationId xmlns:a16="http://schemas.microsoft.com/office/drawing/2014/main" id="{BCD67243-B4E0-5247-A038-F0A35717065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6039679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43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Battle</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Saul</a:t>
            </a:r>
          </a:p>
        </p:txBody>
      </p:sp>
      <p:sp>
        <p:nvSpPr>
          <p:cNvPr id="7" name="TextBox 6">
            <a:extLst>
              <a:ext uri="{FF2B5EF4-FFF2-40B4-BE49-F238E27FC236}">
                <a16:creationId xmlns:a16="http://schemas.microsoft.com/office/drawing/2014/main" id="{693259CB-B706-C143-AA23-A49A0E342C08}"/>
              </a:ext>
            </a:extLst>
          </p:cNvPr>
          <p:cNvSpPr txBox="1"/>
          <p:nvPr/>
        </p:nvSpPr>
        <p:spPr>
          <a:xfrm>
            <a:off x="381000" y="1849426"/>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Philistines march against him</a:t>
            </a:r>
          </a:p>
        </p:txBody>
      </p:sp>
      <p:sp>
        <p:nvSpPr>
          <p:cNvPr id="12" name="TextBox 11">
            <a:extLst>
              <a:ext uri="{FF2B5EF4-FFF2-40B4-BE49-F238E27FC236}">
                <a16:creationId xmlns:a16="http://schemas.microsoft.com/office/drawing/2014/main" id="{5F6E389C-3FF2-2448-8491-6007B7E58A81}"/>
              </a:ext>
            </a:extLst>
          </p:cNvPr>
          <p:cNvSpPr txBox="1"/>
          <p:nvPr/>
        </p:nvSpPr>
        <p:spPr>
          <a:xfrm>
            <a:off x="6215745"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David</a:t>
            </a:r>
          </a:p>
        </p:txBody>
      </p:sp>
      <p:sp>
        <p:nvSpPr>
          <p:cNvPr id="16" name="TextBox 15">
            <a:extLst>
              <a:ext uri="{FF2B5EF4-FFF2-40B4-BE49-F238E27FC236}">
                <a16:creationId xmlns:a16="http://schemas.microsoft.com/office/drawing/2014/main" id="{48923858-C535-0341-B366-B190FC1182A6}"/>
              </a:ext>
            </a:extLst>
          </p:cNvPr>
          <p:cNvSpPr txBox="1"/>
          <p:nvPr/>
        </p:nvSpPr>
        <p:spPr>
          <a:xfrm>
            <a:off x="6215745" y="1849426"/>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defeats a band of Amalek</a:t>
            </a:r>
          </a:p>
        </p:txBody>
      </p:sp>
      <p:cxnSp>
        <p:nvCxnSpPr>
          <p:cNvPr id="5" name="Straight Connector 4">
            <a:extLst>
              <a:ext uri="{FF2B5EF4-FFF2-40B4-BE49-F238E27FC236}">
                <a16:creationId xmlns:a16="http://schemas.microsoft.com/office/drawing/2014/main" id="{516AC87B-5C5D-B047-8AC8-C49023688BAB}"/>
              </a:ext>
            </a:extLst>
          </p:cNvPr>
          <p:cNvCxnSpPr>
            <a:cxnSpLocks/>
          </p:cNvCxnSpPr>
          <p:nvPr/>
        </p:nvCxnSpPr>
        <p:spPr>
          <a:xfrm>
            <a:off x="6096000" y="1539179"/>
            <a:ext cx="0" cy="393089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6E3C414-D431-1C4F-8D80-20A79D20D6BA}"/>
              </a:ext>
            </a:extLst>
          </p:cNvPr>
          <p:cNvSpPr txBox="1"/>
          <p:nvPr/>
        </p:nvSpPr>
        <p:spPr>
          <a:xfrm>
            <a:off x="380998" y="2326479"/>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worst news: The Lord will not speak to Saul anymore</a:t>
            </a:r>
          </a:p>
        </p:txBody>
      </p:sp>
      <p:sp>
        <p:nvSpPr>
          <p:cNvPr id="25" name="TextBox 24">
            <a:extLst>
              <a:ext uri="{FF2B5EF4-FFF2-40B4-BE49-F238E27FC236}">
                <a16:creationId xmlns:a16="http://schemas.microsoft.com/office/drawing/2014/main" id="{DD40184B-FDB4-1348-B2A2-DB1E21AA6AEA}"/>
              </a:ext>
            </a:extLst>
          </p:cNvPr>
          <p:cNvSpPr txBox="1"/>
          <p:nvPr/>
        </p:nvSpPr>
        <p:spPr>
          <a:xfrm>
            <a:off x="380998" y="3280586"/>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 devises an unholy, pagan way to talk to [dead] Samuel</a:t>
            </a:r>
          </a:p>
        </p:txBody>
      </p:sp>
      <p:sp>
        <p:nvSpPr>
          <p:cNvPr id="26" name="TextBox 25">
            <a:extLst>
              <a:ext uri="{FF2B5EF4-FFF2-40B4-BE49-F238E27FC236}">
                <a16:creationId xmlns:a16="http://schemas.microsoft.com/office/drawing/2014/main" id="{302E5BFF-7937-E64A-A354-85BBBC441A77}"/>
              </a:ext>
            </a:extLst>
          </p:cNvPr>
          <p:cNvSpPr txBox="1"/>
          <p:nvPr/>
        </p:nvSpPr>
        <p:spPr>
          <a:xfrm>
            <a:off x="380997" y="4234693"/>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Sam.’s message: this is the end</a:t>
            </a:r>
          </a:p>
        </p:txBody>
      </p:sp>
      <p:sp>
        <p:nvSpPr>
          <p:cNvPr id="14" name="TextBox 13">
            <a:extLst>
              <a:ext uri="{FF2B5EF4-FFF2-40B4-BE49-F238E27FC236}">
                <a16:creationId xmlns:a16="http://schemas.microsoft.com/office/drawing/2014/main" id="{B133966E-80C7-0649-9DA1-3C93D1B9F400}"/>
              </a:ext>
            </a:extLst>
          </p:cNvPr>
          <p:cNvSpPr txBox="1"/>
          <p:nvPr/>
        </p:nvSpPr>
        <p:spPr>
          <a:xfrm>
            <a:off x="6215742" y="2418180"/>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Recovers their people &amp; goods</a:t>
            </a:r>
          </a:p>
        </p:txBody>
      </p:sp>
      <p:sp>
        <p:nvSpPr>
          <p:cNvPr id="15" name="TextBox 14">
            <a:extLst>
              <a:ext uri="{FF2B5EF4-FFF2-40B4-BE49-F238E27FC236}">
                <a16:creationId xmlns:a16="http://schemas.microsoft.com/office/drawing/2014/main" id="{92635044-4B4B-F841-9F75-6902DD0C04FD}"/>
              </a:ext>
            </a:extLst>
          </p:cNvPr>
          <p:cNvSpPr txBox="1"/>
          <p:nvPr/>
        </p:nvSpPr>
        <p:spPr>
          <a:xfrm>
            <a:off x="6215742" y="2962494"/>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Blesses many people with</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what God has given him</a:t>
            </a:r>
          </a:p>
        </p:txBody>
      </p:sp>
      <p:sp>
        <p:nvSpPr>
          <p:cNvPr id="17" name="TextBox 16">
            <a:extLst>
              <a:ext uri="{FF2B5EF4-FFF2-40B4-BE49-F238E27FC236}">
                <a16:creationId xmlns:a16="http://schemas.microsoft.com/office/drawing/2014/main" id="{E20B9C90-9C71-634A-ABBB-3367363FD95C}"/>
              </a:ext>
            </a:extLst>
          </p:cNvPr>
          <p:cNvSpPr txBox="1"/>
          <p:nvPr/>
        </p:nvSpPr>
        <p:spPr>
          <a:xfrm>
            <a:off x="6215742" y="3916599"/>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Ingratiates himself to</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elders of his own people</a:t>
            </a:r>
          </a:p>
        </p:txBody>
      </p:sp>
      <p:sp>
        <p:nvSpPr>
          <p:cNvPr id="18" name="TextBox 17">
            <a:extLst>
              <a:ext uri="{FF2B5EF4-FFF2-40B4-BE49-F238E27FC236}">
                <a16:creationId xmlns:a16="http://schemas.microsoft.com/office/drawing/2014/main" id="{1138E413-99BA-3E45-865D-95CB598ABEB7}"/>
              </a:ext>
            </a:extLst>
          </p:cNvPr>
          <p:cNvSpPr txBox="1"/>
          <p:nvPr/>
        </p:nvSpPr>
        <p:spPr>
          <a:xfrm>
            <a:off x="380997" y="4762705"/>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battle against Philistines goes badly for Israel.</a:t>
            </a:r>
          </a:p>
        </p:txBody>
      </p:sp>
    </p:spTree>
    <p:extLst>
      <p:ext uri="{BB962C8B-B14F-4D97-AF65-F5344CB8AC3E}">
        <p14:creationId xmlns:p14="http://schemas.microsoft.com/office/powerpoint/2010/main" val="193820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fade">
                                      <p:cBhvr>
                                        <p:cTn id="2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dark&#10;&#10;Description automatically generated">
            <a:extLst>
              <a:ext uri="{FF2B5EF4-FFF2-40B4-BE49-F238E27FC236}">
                <a16:creationId xmlns:a16="http://schemas.microsoft.com/office/drawing/2014/main" id="{78E1D402-BE62-6049-A61B-0755C5D507F6}"/>
              </a:ext>
            </a:extLst>
          </p:cNvPr>
          <p:cNvPicPr>
            <a:picLocks noChangeAspect="1"/>
          </p:cNvPicPr>
          <p:nvPr/>
        </p:nvPicPr>
        <p:blipFill rotWithShape="1">
          <a:blip r:embed="rId3"/>
          <a:srcRect b="17485"/>
          <a:stretch/>
        </p:blipFill>
        <p:spPr>
          <a:xfrm>
            <a:off x="0" y="0"/>
            <a:ext cx="12192000" cy="6858000"/>
          </a:xfrm>
          <a:prstGeom prst="rect">
            <a:avLst/>
          </a:prstGeom>
        </p:spPr>
      </p:pic>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Battle</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Saul</a:t>
            </a:r>
          </a:p>
        </p:txBody>
      </p:sp>
      <p:sp>
        <p:nvSpPr>
          <p:cNvPr id="7" name="TextBox 6">
            <a:extLst>
              <a:ext uri="{FF2B5EF4-FFF2-40B4-BE49-F238E27FC236}">
                <a16:creationId xmlns:a16="http://schemas.microsoft.com/office/drawing/2014/main" id="{693259CB-B706-C143-AA23-A49A0E342C08}"/>
              </a:ext>
            </a:extLst>
          </p:cNvPr>
          <p:cNvSpPr txBox="1"/>
          <p:nvPr/>
        </p:nvSpPr>
        <p:spPr>
          <a:xfrm>
            <a:off x="381000" y="1849426"/>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1 Sam. 31:2 – three of Saul’s sons killed in battle</a:t>
            </a:r>
          </a:p>
        </p:txBody>
      </p:sp>
      <p:sp>
        <p:nvSpPr>
          <p:cNvPr id="12" name="TextBox 11">
            <a:extLst>
              <a:ext uri="{FF2B5EF4-FFF2-40B4-BE49-F238E27FC236}">
                <a16:creationId xmlns:a16="http://schemas.microsoft.com/office/drawing/2014/main" id="{5F6E389C-3FF2-2448-8491-6007B7E58A81}"/>
              </a:ext>
            </a:extLst>
          </p:cNvPr>
          <p:cNvSpPr txBox="1"/>
          <p:nvPr/>
        </p:nvSpPr>
        <p:spPr>
          <a:xfrm>
            <a:off x="6215745"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David</a:t>
            </a:r>
          </a:p>
        </p:txBody>
      </p:sp>
      <p:sp>
        <p:nvSpPr>
          <p:cNvPr id="16" name="TextBox 15">
            <a:extLst>
              <a:ext uri="{FF2B5EF4-FFF2-40B4-BE49-F238E27FC236}">
                <a16:creationId xmlns:a16="http://schemas.microsoft.com/office/drawing/2014/main" id="{48923858-C535-0341-B366-B190FC1182A6}"/>
              </a:ext>
            </a:extLst>
          </p:cNvPr>
          <p:cNvSpPr txBox="1"/>
          <p:nvPr/>
        </p:nvSpPr>
        <p:spPr>
          <a:xfrm>
            <a:off x="6215745" y="1849426"/>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defeats a band of Amalek</a:t>
            </a:r>
          </a:p>
        </p:txBody>
      </p:sp>
      <p:cxnSp>
        <p:nvCxnSpPr>
          <p:cNvPr id="5" name="Straight Connector 4">
            <a:extLst>
              <a:ext uri="{FF2B5EF4-FFF2-40B4-BE49-F238E27FC236}">
                <a16:creationId xmlns:a16="http://schemas.microsoft.com/office/drawing/2014/main" id="{516AC87B-5C5D-B047-8AC8-C49023688BAB}"/>
              </a:ext>
            </a:extLst>
          </p:cNvPr>
          <p:cNvCxnSpPr>
            <a:cxnSpLocks/>
          </p:cNvCxnSpPr>
          <p:nvPr/>
        </p:nvCxnSpPr>
        <p:spPr>
          <a:xfrm>
            <a:off x="6096000" y="1539179"/>
            <a:ext cx="0" cy="393089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33966E-80C7-0649-9DA1-3C93D1B9F400}"/>
              </a:ext>
            </a:extLst>
          </p:cNvPr>
          <p:cNvSpPr txBox="1"/>
          <p:nvPr/>
        </p:nvSpPr>
        <p:spPr>
          <a:xfrm>
            <a:off x="6215742" y="2418180"/>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Recovers their people &amp; goods</a:t>
            </a:r>
          </a:p>
        </p:txBody>
      </p:sp>
      <p:sp>
        <p:nvSpPr>
          <p:cNvPr id="15" name="TextBox 14">
            <a:extLst>
              <a:ext uri="{FF2B5EF4-FFF2-40B4-BE49-F238E27FC236}">
                <a16:creationId xmlns:a16="http://schemas.microsoft.com/office/drawing/2014/main" id="{92635044-4B4B-F841-9F75-6902DD0C04FD}"/>
              </a:ext>
            </a:extLst>
          </p:cNvPr>
          <p:cNvSpPr txBox="1"/>
          <p:nvPr/>
        </p:nvSpPr>
        <p:spPr>
          <a:xfrm>
            <a:off x="6215742" y="2962494"/>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Blesses many people with </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what God has given him</a:t>
            </a:r>
          </a:p>
        </p:txBody>
      </p:sp>
      <p:sp>
        <p:nvSpPr>
          <p:cNvPr id="17" name="TextBox 16">
            <a:extLst>
              <a:ext uri="{FF2B5EF4-FFF2-40B4-BE49-F238E27FC236}">
                <a16:creationId xmlns:a16="http://schemas.microsoft.com/office/drawing/2014/main" id="{E20B9C90-9C71-634A-ABBB-3367363FD95C}"/>
              </a:ext>
            </a:extLst>
          </p:cNvPr>
          <p:cNvSpPr txBox="1"/>
          <p:nvPr/>
        </p:nvSpPr>
        <p:spPr>
          <a:xfrm>
            <a:off x="6215742" y="3916599"/>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Ingratiates himself to</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elders of his own people</a:t>
            </a:r>
          </a:p>
        </p:txBody>
      </p:sp>
      <p:sp>
        <p:nvSpPr>
          <p:cNvPr id="19" name="TextBox 18">
            <a:extLst>
              <a:ext uri="{FF2B5EF4-FFF2-40B4-BE49-F238E27FC236}">
                <a16:creationId xmlns:a16="http://schemas.microsoft.com/office/drawing/2014/main" id="{41DB7EB2-E7F5-6942-8314-FB297D8C528A}"/>
              </a:ext>
            </a:extLst>
          </p:cNvPr>
          <p:cNvSpPr txBox="1"/>
          <p:nvPr/>
        </p:nvSpPr>
        <p:spPr>
          <a:xfrm>
            <a:off x="381000" y="2803533"/>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Saul’s grisly ending…</a:t>
            </a:r>
          </a:p>
        </p:txBody>
      </p:sp>
      <p:sp>
        <p:nvSpPr>
          <p:cNvPr id="20" name="TextBox 19">
            <a:extLst>
              <a:ext uri="{FF2B5EF4-FFF2-40B4-BE49-F238E27FC236}">
                <a16:creationId xmlns:a16="http://schemas.microsoft.com/office/drawing/2014/main" id="{7B0AF6BD-C335-FD4F-B522-F54D1FFC04FF}"/>
              </a:ext>
            </a:extLst>
          </p:cNvPr>
          <p:cNvSpPr txBox="1"/>
          <p:nvPr/>
        </p:nvSpPr>
        <p:spPr>
          <a:xfrm>
            <a:off x="380999" y="3326753"/>
            <a:ext cx="5595257" cy="1815882"/>
          </a:xfrm>
          <a:prstGeom prst="rect">
            <a:avLst/>
          </a:prstGeom>
          <a:noFill/>
        </p:spPr>
        <p:txBody>
          <a:bodyPr wrap="square" rtlCol="0">
            <a:spAutoFit/>
          </a:bodyPr>
          <a:lstStyle/>
          <a:p>
            <a:pPr algn="ct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Hit with an arrow, run through with his own sword, </a:t>
            </a:r>
            <a:b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continued to live on until killed by a passing Amalekite</a:t>
            </a:r>
          </a:p>
        </p:txBody>
      </p:sp>
    </p:spTree>
    <p:extLst>
      <p:ext uri="{BB962C8B-B14F-4D97-AF65-F5344CB8AC3E}">
        <p14:creationId xmlns:p14="http://schemas.microsoft.com/office/powerpoint/2010/main" val="95669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fade">
                                      <p:cBhvr>
                                        <p:cTn id="1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dark&#10;&#10;Description automatically generated">
            <a:extLst>
              <a:ext uri="{FF2B5EF4-FFF2-40B4-BE49-F238E27FC236}">
                <a16:creationId xmlns:a16="http://schemas.microsoft.com/office/drawing/2014/main" id="{78E1D402-BE62-6049-A61B-0755C5D507F6}"/>
              </a:ext>
            </a:extLst>
          </p:cNvPr>
          <p:cNvPicPr>
            <a:picLocks noChangeAspect="1"/>
          </p:cNvPicPr>
          <p:nvPr/>
        </p:nvPicPr>
        <p:blipFill rotWithShape="1">
          <a:blip r:embed="rId3"/>
          <a:srcRect b="17485"/>
          <a:stretch/>
        </p:blipFill>
        <p:spPr>
          <a:xfrm>
            <a:off x="0" y="0"/>
            <a:ext cx="12192000" cy="6858000"/>
          </a:xfrm>
          <a:prstGeom prst="rect">
            <a:avLst/>
          </a:prstGeom>
        </p:spPr>
      </p:pic>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Battle</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Saul</a:t>
            </a:r>
          </a:p>
        </p:txBody>
      </p:sp>
      <p:sp>
        <p:nvSpPr>
          <p:cNvPr id="7" name="TextBox 6">
            <a:extLst>
              <a:ext uri="{FF2B5EF4-FFF2-40B4-BE49-F238E27FC236}">
                <a16:creationId xmlns:a16="http://schemas.microsoft.com/office/drawing/2014/main" id="{693259CB-B706-C143-AA23-A49A0E342C08}"/>
              </a:ext>
            </a:extLst>
          </p:cNvPr>
          <p:cNvSpPr txBox="1"/>
          <p:nvPr/>
        </p:nvSpPr>
        <p:spPr>
          <a:xfrm>
            <a:off x="381000" y="1849426"/>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1 Sam. 31:2 – three of Saul’s sons killed in battle</a:t>
            </a:r>
          </a:p>
        </p:txBody>
      </p:sp>
      <p:sp>
        <p:nvSpPr>
          <p:cNvPr id="12" name="TextBox 11">
            <a:extLst>
              <a:ext uri="{FF2B5EF4-FFF2-40B4-BE49-F238E27FC236}">
                <a16:creationId xmlns:a16="http://schemas.microsoft.com/office/drawing/2014/main" id="{5F6E389C-3FF2-2448-8491-6007B7E58A81}"/>
              </a:ext>
            </a:extLst>
          </p:cNvPr>
          <p:cNvSpPr txBox="1"/>
          <p:nvPr/>
        </p:nvSpPr>
        <p:spPr>
          <a:xfrm>
            <a:off x="6215745"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David</a:t>
            </a:r>
          </a:p>
        </p:txBody>
      </p:sp>
      <p:sp>
        <p:nvSpPr>
          <p:cNvPr id="16" name="TextBox 15">
            <a:extLst>
              <a:ext uri="{FF2B5EF4-FFF2-40B4-BE49-F238E27FC236}">
                <a16:creationId xmlns:a16="http://schemas.microsoft.com/office/drawing/2014/main" id="{48923858-C535-0341-B366-B190FC1182A6}"/>
              </a:ext>
            </a:extLst>
          </p:cNvPr>
          <p:cNvSpPr txBox="1"/>
          <p:nvPr/>
        </p:nvSpPr>
        <p:spPr>
          <a:xfrm>
            <a:off x="6215745" y="1849426"/>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defeats a band of Amalek</a:t>
            </a:r>
          </a:p>
        </p:txBody>
      </p:sp>
      <p:cxnSp>
        <p:nvCxnSpPr>
          <p:cNvPr id="5" name="Straight Connector 4">
            <a:extLst>
              <a:ext uri="{FF2B5EF4-FFF2-40B4-BE49-F238E27FC236}">
                <a16:creationId xmlns:a16="http://schemas.microsoft.com/office/drawing/2014/main" id="{516AC87B-5C5D-B047-8AC8-C49023688BAB}"/>
              </a:ext>
            </a:extLst>
          </p:cNvPr>
          <p:cNvCxnSpPr>
            <a:cxnSpLocks/>
          </p:cNvCxnSpPr>
          <p:nvPr/>
        </p:nvCxnSpPr>
        <p:spPr>
          <a:xfrm>
            <a:off x="6096000" y="1539179"/>
            <a:ext cx="0" cy="393089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133966E-80C7-0649-9DA1-3C93D1B9F400}"/>
              </a:ext>
            </a:extLst>
          </p:cNvPr>
          <p:cNvSpPr txBox="1"/>
          <p:nvPr/>
        </p:nvSpPr>
        <p:spPr>
          <a:xfrm>
            <a:off x="6215742" y="2418180"/>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Recovers their people &amp; goods</a:t>
            </a:r>
          </a:p>
        </p:txBody>
      </p:sp>
      <p:sp>
        <p:nvSpPr>
          <p:cNvPr id="15" name="TextBox 14">
            <a:extLst>
              <a:ext uri="{FF2B5EF4-FFF2-40B4-BE49-F238E27FC236}">
                <a16:creationId xmlns:a16="http://schemas.microsoft.com/office/drawing/2014/main" id="{92635044-4B4B-F841-9F75-6902DD0C04FD}"/>
              </a:ext>
            </a:extLst>
          </p:cNvPr>
          <p:cNvSpPr txBox="1"/>
          <p:nvPr/>
        </p:nvSpPr>
        <p:spPr>
          <a:xfrm>
            <a:off x="6215742" y="2962494"/>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Blesses many people with </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what God has given him</a:t>
            </a:r>
          </a:p>
        </p:txBody>
      </p:sp>
      <p:sp>
        <p:nvSpPr>
          <p:cNvPr id="17" name="TextBox 16">
            <a:extLst>
              <a:ext uri="{FF2B5EF4-FFF2-40B4-BE49-F238E27FC236}">
                <a16:creationId xmlns:a16="http://schemas.microsoft.com/office/drawing/2014/main" id="{E20B9C90-9C71-634A-ABBB-3367363FD95C}"/>
              </a:ext>
            </a:extLst>
          </p:cNvPr>
          <p:cNvSpPr txBox="1"/>
          <p:nvPr/>
        </p:nvSpPr>
        <p:spPr>
          <a:xfrm>
            <a:off x="6215742" y="3916599"/>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Ingratiates himself to</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elders of his own people</a:t>
            </a:r>
          </a:p>
        </p:txBody>
      </p:sp>
      <p:sp>
        <p:nvSpPr>
          <p:cNvPr id="19" name="TextBox 18">
            <a:extLst>
              <a:ext uri="{FF2B5EF4-FFF2-40B4-BE49-F238E27FC236}">
                <a16:creationId xmlns:a16="http://schemas.microsoft.com/office/drawing/2014/main" id="{41DB7EB2-E7F5-6942-8314-FB297D8C528A}"/>
              </a:ext>
            </a:extLst>
          </p:cNvPr>
          <p:cNvSpPr txBox="1"/>
          <p:nvPr/>
        </p:nvSpPr>
        <p:spPr>
          <a:xfrm>
            <a:off x="381000" y="2803533"/>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Saul’s grisly ending…</a:t>
            </a:r>
          </a:p>
        </p:txBody>
      </p:sp>
      <p:sp>
        <p:nvSpPr>
          <p:cNvPr id="20" name="TextBox 19">
            <a:extLst>
              <a:ext uri="{FF2B5EF4-FFF2-40B4-BE49-F238E27FC236}">
                <a16:creationId xmlns:a16="http://schemas.microsoft.com/office/drawing/2014/main" id="{7B0AF6BD-C335-FD4F-B522-F54D1FFC04FF}"/>
              </a:ext>
            </a:extLst>
          </p:cNvPr>
          <p:cNvSpPr txBox="1"/>
          <p:nvPr/>
        </p:nvSpPr>
        <p:spPr>
          <a:xfrm>
            <a:off x="380999" y="3326753"/>
            <a:ext cx="5595257" cy="1815882"/>
          </a:xfrm>
          <a:prstGeom prst="rect">
            <a:avLst/>
          </a:prstGeom>
          <a:noFill/>
        </p:spPr>
        <p:txBody>
          <a:bodyPr wrap="square" rtlCol="0">
            <a:spAutoFit/>
          </a:bodyPr>
          <a:lstStyle/>
          <a:p>
            <a:pPr algn="ct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Hit with an arrow, run through with his own sword, </a:t>
            </a:r>
            <a:b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continued to live on until killed by a passing Amalekite</a:t>
            </a:r>
          </a:p>
        </p:txBody>
      </p:sp>
      <p:sp>
        <p:nvSpPr>
          <p:cNvPr id="21" name="Rectangle 20">
            <a:extLst>
              <a:ext uri="{FF2B5EF4-FFF2-40B4-BE49-F238E27FC236}">
                <a16:creationId xmlns:a16="http://schemas.microsoft.com/office/drawing/2014/main" id="{4D29DF06-829D-224D-B624-74C883C013DD}"/>
              </a:ext>
            </a:extLst>
          </p:cNvPr>
          <p:cNvSpPr/>
          <p:nvPr/>
        </p:nvSpPr>
        <p:spPr>
          <a:xfrm>
            <a:off x="5976256" y="0"/>
            <a:ext cx="6215743" cy="6858000"/>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992897B-D1EF-7542-B2C5-B30B46B23483}"/>
              </a:ext>
            </a:extLst>
          </p:cNvPr>
          <p:cNvSpPr txBox="1"/>
          <p:nvPr/>
        </p:nvSpPr>
        <p:spPr>
          <a:xfrm rot="21426436">
            <a:off x="6302989" y="2618249"/>
            <a:ext cx="5562275" cy="954107"/>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2800" u="sng" cap="small" spc="70" dirty="0">
                <a:solidFill>
                  <a:schemeClr val="tx2">
                    <a:lumMod val="50000"/>
                  </a:schemeClr>
                </a:solidFill>
                <a:latin typeface="Times New Roman" panose="02020603050405020304" pitchFamily="18" charset="0"/>
                <a:cs typeface="Times New Roman" panose="02020603050405020304" pitchFamily="18" charset="0"/>
              </a:rPr>
              <a:t>Compare Saul’s beginning to Gideon (Judg. 6)</a:t>
            </a:r>
            <a:endParaRPr lang="en-US" sz="2800" cap="small" spc="70"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98C9C62C-2FB2-1B40-AE8E-F1C1C9665A30}"/>
              </a:ext>
            </a:extLst>
          </p:cNvPr>
          <p:cNvSpPr/>
          <p:nvPr/>
        </p:nvSpPr>
        <p:spPr>
          <a:xfrm>
            <a:off x="-2" y="10547"/>
            <a:ext cx="5974391" cy="3316206"/>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FA78174-1475-DB4C-914F-DBA468BF3D74}"/>
              </a:ext>
            </a:extLst>
          </p:cNvPr>
          <p:cNvSpPr/>
          <p:nvPr/>
        </p:nvSpPr>
        <p:spPr>
          <a:xfrm>
            <a:off x="0" y="5342021"/>
            <a:ext cx="5974391" cy="1478810"/>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9D23A53-6BFA-AE49-B180-CA6B6DCFD107}"/>
              </a:ext>
            </a:extLst>
          </p:cNvPr>
          <p:cNvSpPr txBox="1"/>
          <p:nvPr/>
        </p:nvSpPr>
        <p:spPr>
          <a:xfrm rot="21426436">
            <a:off x="6228192" y="3791526"/>
            <a:ext cx="5562275" cy="954107"/>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2800" u="sng" cap="small" spc="70" dirty="0">
                <a:solidFill>
                  <a:schemeClr val="tx2">
                    <a:lumMod val="50000"/>
                  </a:schemeClr>
                </a:solidFill>
                <a:latin typeface="Times New Roman" panose="02020603050405020304" pitchFamily="18" charset="0"/>
                <a:cs typeface="Times New Roman" panose="02020603050405020304" pitchFamily="18" charset="0"/>
              </a:rPr>
              <a:t>Compare Saul’s Ending to Abimelech (Judg. 9)</a:t>
            </a:r>
            <a:endParaRPr lang="en-US" sz="2800" cap="small" spc="70" dirty="0">
              <a:solidFill>
                <a:schemeClr val="tx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390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Battle</a:t>
            </a:r>
            <a:endParaRPr lang="en-US" sz="2800" b="1" cap="small" dirty="0">
              <a:solidFill>
                <a:schemeClr val="bg1">
                  <a:lumMod val="95000"/>
                </a:schemeClr>
              </a:solidFill>
              <a:latin typeface="Book Antiqua" panose="02040602050305030304" pitchFamily="18" charset="0"/>
            </a:endParaRPr>
          </a:p>
        </p:txBody>
      </p:sp>
      <p:sp>
        <p:nvSpPr>
          <p:cNvPr id="18" name="TextBox 17">
            <a:extLst>
              <a:ext uri="{FF2B5EF4-FFF2-40B4-BE49-F238E27FC236}">
                <a16:creationId xmlns:a16="http://schemas.microsoft.com/office/drawing/2014/main" id="{A9E6DC48-38D5-C54E-8293-50FE1DF54AB2}"/>
              </a:ext>
            </a:extLst>
          </p:cNvPr>
          <p:cNvSpPr txBox="1"/>
          <p:nvPr/>
        </p:nvSpPr>
        <p:spPr>
          <a:xfrm>
            <a:off x="380999" y="1651795"/>
            <a:ext cx="11370127" cy="646331"/>
          </a:xfrm>
          <a:prstGeom prst="rect">
            <a:avLst/>
          </a:prstGeom>
          <a:noFill/>
        </p:spPr>
        <p:txBody>
          <a:bodyPr wrap="square" rtlCol="0">
            <a:spAutoFit/>
          </a:bodyPr>
          <a:lstStyle/>
          <a:p>
            <a:pPr algn="ctr"/>
            <a:r>
              <a:rPr lang="en-US" sz="3600" i="1" cap="small" spc="70" dirty="0">
                <a:solidFill>
                  <a:schemeClr val="accent4">
                    <a:lumMod val="40000"/>
                    <a:lumOff val="60000"/>
                  </a:schemeClr>
                </a:solidFill>
                <a:latin typeface="Times New Roman" panose="02020603050405020304" pitchFamily="18" charset="0"/>
                <a:cs typeface="Times New Roman" panose="02020603050405020304" pitchFamily="18" charset="0"/>
              </a:rPr>
              <a:t>Mocked/disgraced by the Philistines after death.</a:t>
            </a:r>
          </a:p>
        </p:txBody>
      </p:sp>
      <p:sp>
        <p:nvSpPr>
          <p:cNvPr id="21" name="TextBox 20">
            <a:extLst>
              <a:ext uri="{FF2B5EF4-FFF2-40B4-BE49-F238E27FC236}">
                <a16:creationId xmlns:a16="http://schemas.microsoft.com/office/drawing/2014/main" id="{148C28DF-711C-2848-A474-2D4A7873F2AD}"/>
              </a:ext>
            </a:extLst>
          </p:cNvPr>
          <p:cNvSpPr txBox="1"/>
          <p:nvPr/>
        </p:nvSpPr>
        <p:spPr>
          <a:xfrm>
            <a:off x="380998" y="2347977"/>
            <a:ext cx="11370127" cy="646331"/>
          </a:xfrm>
          <a:prstGeom prst="rect">
            <a:avLst/>
          </a:prstGeom>
          <a:noFill/>
        </p:spPr>
        <p:txBody>
          <a:bodyPr wrap="square" rtlCol="0">
            <a:spAutoFit/>
          </a:bodyPr>
          <a:lstStyle/>
          <a:p>
            <a:pPr algn="ctr"/>
            <a:r>
              <a:rPr lang="en-US" sz="3600" i="1" cap="small" spc="70" dirty="0">
                <a:solidFill>
                  <a:schemeClr val="accent4">
                    <a:lumMod val="40000"/>
                    <a:lumOff val="60000"/>
                  </a:schemeClr>
                </a:solidFill>
                <a:latin typeface="Times New Roman" panose="02020603050405020304" pitchFamily="18" charset="0"/>
                <a:cs typeface="Times New Roman" panose="02020603050405020304" pitchFamily="18" charset="0"/>
              </a:rPr>
              <a:t>Shown honor by the people of </a:t>
            </a:r>
            <a:r>
              <a:rPr lang="en-US" sz="3600" i="1" cap="small" spc="70" dirty="0" err="1">
                <a:solidFill>
                  <a:schemeClr val="accent4">
                    <a:lumMod val="40000"/>
                    <a:lumOff val="60000"/>
                  </a:schemeClr>
                </a:solidFill>
                <a:latin typeface="Times New Roman" panose="02020603050405020304" pitchFamily="18" charset="0"/>
                <a:cs typeface="Times New Roman" panose="02020603050405020304" pitchFamily="18" charset="0"/>
              </a:rPr>
              <a:t>Jabesh</a:t>
            </a:r>
            <a:r>
              <a:rPr lang="en-US" sz="3600" i="1" cap="small" spc="70" dirty="0">
                <a:solidFill>
                  <a:schemeClr val="accent4">
                    <a:lumMod val="40000"/>
                    <a:lumOff val="60000"/>
                  </a:schemeClr>
                </a:solidFill>
                <a:latin typeface="Times New Roman" panose="02020603050405020304" pitchFamily="18" charset="0"/>
                <a:cs typeface="Times New Roman" panose="02020603050405020304" pitchFamily="18" charset="0"/>
              </a:rPr>
              <a:t>-Gilead.</a:t>
            </a:r>
          </a:p>
        </p:txBody>
      </p:sp>
      <p:sp>
        <p:nvSpPr>
          <p:cNvPr id="23" name="TextBox 22">
            <a:extLst>
              <a:ext uri="{FF2B5EF4-FFF2-40B4-BE49-F238E27FC236}">
                <a16:creationId xmlns:a16="http://schemas.microsoft.com/office/drawing/2014/main" id="{6E58EE77-7049-824E-A37C-74142E836F9B}"/>
              </a:ext>
            </a:extLst>
          </p:cNvPr>
          <p:cNvSpPr txBox="1"/>
          <p:nvPr/>
        </p:nvSpPr>
        <p:spPr>
          <a:xfrm>
            <a:off x="380997" y="2994308"/>
            <a:ext cx="11370127" cy="523220"/>
          </a:xfrm>
          <a:prstGeom prst="rect">
            <a:avLst/>
          </a:prstGeom>
          <a:noFill/>
        </p:spPr>
        <p:txBody>
          <a:bodyPr wrap="square" rtlCol="0">
            <a:spAutoFit/>
          </a:bodyPr>
          <a:lstStyle/>
          <a:p>
            <a:pPr algn="ct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An act of gratitude for his first </a:t>
            </a:r>
            <a:r>
              <a:rPr lang="en-US" sz="2800" i="1" cap="small" spc="70">
                <a:solidFill>
                  <a:schemeClr val="bg1">
                    <a:lumMod val="95000"/>
                  </a:schemeClr>
                </a:solidFill>
                <a:latin typeface="Times New Roman" panose="02020603050405020304" pitchFamily="18" charset="0"/>
                <a:cs typeface="Times New Roman" panose="02020603050405020304" pitchFamily="18" charset="0"/>
              </a:rPr>
              <a:t>victory as their </a:t>
            </a: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king.</a:t>
            </a:r>
          </a:p>
        </p:txBody>
      </p:sp>
      <p:sp>
        <p:nvSpPr>
          <p:cNvPr id="24" name="TextBox 23">
            <a:extLst>
              <a:ext uri="{FF2B5EF4-FFF2-40B4-BE49-F238E27FC236}">
                <a16:creationId xmlns:a16="http://schemas.microsoft.com/office/drawing/2014/main" id="{7FF0D6C5-8883-D048-9946-FC83AE38A1D6}"/>
              </a:ext>
            </a:extLst>
          </p:cNvPr>
          <p:cNvSpPr txBox="1"/>
          <p:nvPr/>
        </p:nvSpPr>
        <p:spPr>
          <a:xfrm>
            <a:off x="380996" y="3517528"/>
            <a:ext cx="11370127" cy="461665"/>
          </a:xfrm>
          <a:prstGeom prst="rect">
            <a:avLst/>
          </a:prstGeom>
          <a:noFill/>
        </p:spPr>
        <p:txBody>
          <a:bodyPr wrap="square" rtlCol="0">
            <a:spAutoFit/>
          </a:bodyPr>
          <a:lstStyle/>
          <a:p>
            <a:pPr algn="ctr"/>
            <a:r>
              <a:rPr lang="en-US" sz="2400" i="1" cap="small" spc="70" dirty="0">
                <a:solidFill>
                  <a:schemeClr val="bg1">
                    <a:lumMod val="95000"/>
                  </a:schemeClr>
                </a:solidFill>
                <a:latin typeface="Times New Roman" panose="02020603050405020304" pitchFamily="18" charset="0"/>
                <a:cs typeface="Times New Roman" panose="02020603050405020304" pitchFamily="18" charset="0"/>
              </a:rPr>
              <a:t>(cf. 1 Samuel 11:1-11)</a:t>
            </a:r>
          </a:p>
        </p:txBody>
      </p:sp>
    </p:spTree>
    <p:extLst>
      <p:ext uri="{BB962C8B-B14F-4D97-AF65-F5344CB8AC3E}">
        <p14:creationId xmlns:p14="http://schemas.microsoft.com/office/powerpoint/2010/main" val="179423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par>
                          <p:cTn id="18" fill="hold">
                            <p:stCondLst>
                              <p:cond delay="500"/>
                            </p:stCondLst>
                            <p:childTnLst>
                              <p:par>
                                <p:cTn id="19" presetID="10" presetClass="entr" presetSubtype="0" fill="hold" nodeType="afterEffect">
                                  <p:stCondLst>
                                    <p:cond delay="1000"/>
                                  </p:stCondLst>
                                  <p:childTnLst>
                                    <p:set>
                                      <p:cBhvr>
                                        <p:cTn id="20" dur="1" fill="hold">
                                          <p:stCondLst>
                                            <p:cond delay="0"/>
                                          </p:stCondLst>
                                        </p:cTn>
                                        <p:tgtEl>
                                          <p:spTgt spid="24">
                                            <p:txEl>
                                              <p:pRg st="0" end="0"/>
                                            </p:txEl>
                                          </p:spTgt>
                                        </p:tgtEl>
                                        <p:attrNameLst>
                                          <p:attrName>style.visibility</p:attrName>
                                        </p:attrNameLst>
                                      </p:cBhvr>
                                      <p:to>
                                        <p:strVal val="visible"/>
                                      </p:to>
                                    </p:set>
                                    <p:animEffect transition="in" filter="fade">
                                      <p:cBhvr>
                                        <p:cTn id="2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End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of</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Act</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1</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Saul’s rise and fall, death, and end of dynasty.</a:t>
            </a:r>
          </a:p>
        </p:txBody>
      </p:sp>
      <p:sp>
        <p:nvSpPr>
          <p:cNvPr id="11" name="TextBox 10">
            <a:extLst>
              <a:ext uri="{FF2B5EF4-FFF2-40B4-BE49-F238E27FC236}">
                <a16:creationId xmlns:a16="http://schemas.microsoft.com/office/drawing/2014/main" id="{402A3EB6-DA56-6C4E-A6E6-E27FBBFE7045}"/>
              </a:ext>
            </a:extLst>
          </p:cNvPr>
          <p:cNvSpPr txBox="1"/>
          <p:nvPr/>
        </p:nvSpPr>
        <p:spPr>
          <a:xfrm>
            <a:off x="381000" y="197198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a:t>
            </a:r>
          </a:p>
        </p:txBody>
      </p:sp>
      <p:sp>
        <p:nvSpPr>
          <p:cNvPr id="12" name="TextBox 11">
            <a:extLst>
              <a:ext uri="{FF2B5EF4-FFF2-40B4-BE49-F238E27FC236}">
                <a16:creationId xmlns:a16="http://schemas.microsoft.com/office/drawing/2014/main" id="{AA515926-33A0-2C45-AB56-B066377F0EA0}"/>
              </a:ext>
            </a:extLst>
          </p:cNvPr>
          <p:cNvSpPr txBox="1"/>
          <p:nvPr/>
        </p:nvSpPr>
        <p:spPr>
          <a:xfrm>
            <a:off x="930728" y="249520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anointed in secret by Samuel.</a:t>
            </a:r>
          </a:p>
        </p:txBody>
      </p:sp>
      <p:sp>
        <p:nvSpPr>
          <p:cNvPr id="16" name="TextBox 15">
            <a:extLst>
              <a:ext uri="{FF2B5EF4-FFF2-40B4-BE49-F238E27FC236}">
                <a16:creationId xmlns:a16="http://schemas.microsoft.com/office/drawing/2014/main" id="{D09C748E-1316-D949-A437-000DD704C5B8}"/>
              </a:ext>
            </a:extLst>
          </p:cNvPr>
          <p:cNvSpPr txBox="1"/>
          <p:nvPr/>
        </p:nvSpPr>
        <p:spPr>
          <a:xfrm>
            <a:off x="930728" y="301842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praised &amp; exalted by his people.</a:t>
            </a:r>
          </a:p>
        </p:txBody>
      </p:sp>
      <p:sp>
        <p:nvSpPr>
          <p:cNvPr id="19" name="TextBox 18">
            <a:extLst>
              <a:ext uri="{FF2B5EF4-FFF2-40B4-BE49-F238E27FC236}">
                <a16:creationId xmlns:a16="http://schemas.microsoft.com/office/drawing/2014/main" id="{3179420F-2D39-7D43-94E1-220B77EFD2BA}"/>
              </a:ext>
            </a:extLst>
          </p:cNvPr>
          <p:cNvSpPr txBox="1"/>
          <p:nvPr/>
        </p:nvSpPr>
        <p:spPr>
          <a:xfrm>
            <a:off x="930728" y="354164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hunted and persecuted by royalty.</a:t>
            </a:r>
          </a:p>
        </p:txBody>
      </p:sp>
      <p:sp>
        <p:nvSpPr>
          <p:cNvPr id="20" name="TextBox 19">
            <a:extLst>
              <a:ext uri="{FF2B5EF4-FFF2-40B4-BE49-F238E27FC236}">
                <a16:creationId xmlns:a16="http://schemas.microsoft.com/office/drawing/2014/main" id="{C281AF06-435C-074E-9100-04D4EC53A979}"/>
              </a:ext>
            </a:extLst>
          </p:cNvPr>
          <p:cNvSpPr txBox="1"/>
          <p:nvPr/>
        </p:nvSpPr>
        <p:spPr>
          <a:xfrm>
            <a:off x="930728" y="406486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been a friend of his enemies and enemy of his friends.</a:t>
            </a:r>
          </a:p>
        </p:txBody>
      </p:sp>
      <p:sp>
        <p:nvSpPr>
          <p:cNvPr id="21" name="TextBox 20">
            <a:extLst>
              <a:ext uri="{FF2B5EF4-FFF2-40B4-BE49-F238E27FC236}">
                <a16:creationId xmlns:a16="http://schemas.microsoft.com/office/drawing/2014/main" id="{3F825F44-7F01-5A48-8182-AAB74E769BC7}"/>
              </a:ext>
            </a:extLst>
          </p:cNvPr>
          <p:cNvSpPr txBox="1"/>
          <p:nvPr/>
        </p:nvSpPr>
        <p:spPr>
          <a:xfrm>
            <a:off x="930728" y="458808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Has protected his own people and gained a following.</a:t>
            </a:r>
          </a:p>
        </p:txBody>
      </p:sp>
      <p:sp>
        <p:nvSpPr>
          <p:cNvPr id="22" name="TextBox 21">
            <a:extLst>
              <a:ext uri="{FF2B5EF4-FFF2-40B4-BE49-F238E27FC236}">
                <a16:creationId xmlns:a16="http://schemas.microsoft.com/office/drawing/2014/main" id="{0364D421-0B7D-9C44-B61C-0E2C7BFEBEBB}"/>
              </a:ext>
            </a:extLst>
          </p:cNvPr>
          <p:cNvSpPr txBox="1"/>
          <p:nvPr/>
        </p:nvSpPr>
        <p:spPr>
          <a:xfrm>
            <a:off x="930728" y="5111306"/>
            <a:ext cx="10880271"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…is waiting for news of the battle between Israel &amp; Philistia.</a:t>
            </a:r>
          </a:p>
        </p:txBody>
      </p:sp>
    </p:spTree>
    <p:extLst>
      <p:ext uri="{BB962C8B-B14F-4D97-AF65-F5344CB8AC3E}">
        <p14:creationId xmlns:p14="http://schemas.microsoft.com/office/powerpoint/2010/main" val="371398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2" grpId="0"/>
      <p:bldP spid="16"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adScripture_ 1 Samuel.mp4" descr="ReadScripture_ 1 Samuel.mp4">
            <a:hlinkClick r:id="" action="ppaction://media"/>
            <a:extLst>
              <a:ext uri="{FF2B5EF4-FFF2-40B4-BE49-F238E27FC236}">
                <a16:creationId xmlns:a16="http://schemas.microsoft.com/office/drawing/2014/main" id="{943451C6-7D76-C945-82F9-BA62C08D9E6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51165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867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570108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David’s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Time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In</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The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Wilderness</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1 Samuel 21-31</a:t>
            </a:r>
          </a:p>
        </p:txBody>
      </p:sp>
      <p:sp>
        <p:nvSpPr>
          <p:cNvPr id="11" name="TextBox 10">
            <a:extLst>
              <a:ext uri="{FF2B5EF4-FFF2-40B4-BE49-F238E27FC236}">
                <a16:creationId xmlns:a16="http://schemas.microsoft.com/office/drawing/2014/main" id="{3D67F7B8-3910-8844-B4AB-00A90686523E}"/>
              </a:ext>
            </a:extLst>
          </p:cNvPr>
          <p:cNvSpPr txBox="1"/>
          <p:nvPr/>
        </p:nvSpPr>
        <p:spPr>
          <a:xfrm>
            <a:off x="381000" y="1885173"/>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God-ordained hero spends time in wilderness… A Bible theme.</a:t>
            </a:r>
          </a:p>
        </p:txBody>
      </p:sp>
      <p:sp>
        <p:nvSpPr>
          <p:cNvPr id="13" name="TextBox 12">
            <a:extLst>
              <a:ext uri="{FF2B5EF4-FFF2-40B4-BE49-F238E27FC236}">
                <a16:creationId xmlns:a16="http://schemas.microsoft.com/office/drawing/2014/main" id="{822C0453-563B-9A48-AC03-5132A51CC6E3}"/>
              </a:ext>
            </a:extLst>
          </p:cNvPr>
          <p:cNvSpPr txBox="1"/>
          <p:nvPr/>
        </p:nvSpPr>
        <p:spPr>
          <a:xfrm>
            <a:off x="381000" y="2444140"/>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 becomes obsessive about killing David</a:t>
            </a:r>
          </a:p>
        </p:txBody>
      </p:sp>
      <p:sp>
        <p:nvSpPr>
          <p:cNvPr id="14" name="TextBox 13">
            <a:extLst>
              <a:ext uri="{FF2B5EF4-FFF2-40B4-BE49-F238E27FC236}">
                <a16:creationId xmlns:a16="http://schemas.microsoft.com/office/drawing/2014/main" id="{E1D9D4A5-3F0A-5445-9376-492BC6F6D8DD}"/>
              </a:ext>
            </a:extLst>
          </p:cNvPr>
          <p:cNvSpPr txBox="1"/>
          <p:nvPr/>
        </p:nvSpPr>
        <p:spPr>
          <a:xfrm>
            <a:off x="1014152" y="3003107"/>
            <a:ext cx="1079684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Low point: Murders God’s priests for helping David (</a:t>
            </a:r>
            <a:r>
              <a:rPr lang="en-US" sz="2800" cap="small" spc="70" dirty="0" err="1">
                <a:solidFill>
                  <a:schemeClr val="bg1">
                    <a:lumMod val="95000"/>
                  </a:schemeClr>
                </a:solidFill>
                <a:latin typeface="Times New Roman" panose="02020603050405020304" pitchFamily="18" charset="0"/>
                <a:cs typeface="Times New Roman" panose="02020603050405020304" pitchFamily="18" charset="0"/>
              </a:rPr>
              <a:t>ch.</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22)</a:t>
            </a:r>
          </a:p>
        </p:txBody>
      </p:sp>
      <p:sp>
        <p:nvSpPr>
          <p:cNvPr id="15" name="TextBox 14">
            <a:extLst>
              <a:ext uri="{FF2B5EF4-FFF2-40B4-BE49-F238E27FC236}">
                <a16:creationId xmlns:a16="http://schemas.microsoft.com/office/drawing/2014/main" id="{27040688-CD05-8441-8142-66DDE2611C6A}"/>
              </a:ext>
            </a:extLst>
          </p:cNvPr>
          <p:cNvSpPr txBox="1"/>
          <p:nvPr/>
        </p:nvSpPr>
        <p:spPr>
          <a:xfrm>
            <a:off x="381000" y="3562074"/>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avoids capture, proves his righteousness repeatedly</a:t>
            </a:r>
          </a:p>
        </p:txBody>
      </p:sp>
      <p:sp>
        <p:nvSpPr>
          <p:cNvPr id="17" name="TextBox 16">
            <a:extLst>
              <a:ext uri="{FF2B5EF4-FFF2-40B4-BE49-F238E27FC236}">
                <a16:creationId xmlns:a16="http://schemas.microsoft.com/office/drawing/2014/main" id="{F463BAB3-F3D2-8144-8EFC-EAD223524F54}"/>
              </a:ext>
            </a:extLst>
          </p:cNvPr>
          <p:cNvSpPr txBox="1"/>
          <p:nvPr/>
        </p:nvSpPr>
        <p:spPr>
          <a:xfrm>
            <a:off x="2643446" y="4121041"/>
            <a:ext cx="94266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spares Saul’s life; respects kingship (</a:t>
            </a:r>
            <a:r>
              <a:rPr lang="en-US" sz="2800" cap="small" spc="70" dirty="0" err="1">
                <a:solidFill>
                  <a:schemeClr val="bg1">
                    <a:lumMod val="95000"/>
                  </a:schemeClr>
                </a:solidFill>
                <a:latin typeface="Times New Roman" panose="02020603050405020304" pitchFamily="18" charset="0"/>
                <a:cs typeface="Times New Roman" panose="02020603050405020304" pitchFamily="18" charset="0"/>
              </a:rPr>
              <a:t>ch.</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24, 26)</a:t>
            </a:r>
          </a:p>
        </p:txBody>
      </p:sp>
      <p:sp>
        <p:nvSpPr>
          <p:cNvPr id="18" name="TextBox 17">
            <a:extLst>
              <a:ext uri="{FF2B5EF4-FFF2-40B4-BE49-F238E27FC236}">
                <a16:creationId xmlns:a16="http://schemas.microsoft.com/office/drawing/2014/main" id="{410C9DCD-21A2-334D-A362-EBCA948F2443}"/>
              </a:ext>
            </a:extLst>
          </p:cNvPr>
          <p:cNvSpPr txBox="1"/>
          <p:nvPr/>
        </p:nvSpPr>
        <p:spPr>
          <a:xfrm>
            <a:off x="3002160" y="4913053"/>
            <a:ext cx="8808839" cy="523220"/>
          </a:xfrm>
          <a:prstGeom prst="rect">
            <a:avLst/>
          </a:prstGeom>
          <a:noFill/>
        </p:spPr>
        <p:txBody>
          <a:bodyPr wrap="square" rtlCol="0">
            <a:spAutoFit/>
          </a:bodyPr>
          <a:lstStyle/>
          <a:p>
            <a:pPr algn="ctr"/>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The story leaves no doubt whose side God is on.</a:t>
            </a:r>
          </a:p>
        </p:txBody>
      </p:sp>
    </p:spTree>
    <p:extLst>
      <p:ext uri="{BB962C8B-B14F-4D97-AF65-F5344CB8AC3E}">
        <p14:creationId xmlns:p14="http://schemas.microsoft.com/office/powerpoint/2010/main" val="279804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14" grpId="0"/>
      <p:bldP spid="15"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A</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House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for</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God’s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Name</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David’s ascent to the throne is intensely messianic.</a:t>
            </a:r>
          </a:p>
        </p:txBody>
      </p:sp>
      <p:sp>
        <p:nvSpPr>
          <p:cNvPr id="7" name="TextBox 6">
            <a:extLst>
              <a:ext uri="{FF2B5EF4-FFF2-40B4-BE49-F238E27FC236}">
                <a16:creationId xmlns:a16="http://schemas.microsoft.com/office/drawing/2014/main" id="{693259CB-B706-C143-AA23-A49A0E342C08}"/>
              </a:ext>
            </a:extLst>
          </p:cNvPr>
          <p:cNvSpPr txBox="1"/>
          <p:nvPr/>
        </p:nvSpPr>
        <p:spPr>
          <a:xfrm>
            <a:off x="999067" y="184942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“He came to his own and they did no receive him.” (cf. Jn. 1:11)</a:t>
            </a:r>
          </a:p>
        </p:txBody>
      </p:sp>
      <p:sp>
        <p:nvSpPr>
          <p:cNvPr id="11" name="TextBox 10">
            <a:extLst>
              <a:ext uri="{FF2B5EF4-FFF2-40B4-BE49-F238E27FC236}">
                <a16:creationId xmlns:a16="http://schemas.microsoft.com/office/drawing/2014/main" id="{402A3EB6-DA56-6C4E-A6E6-E27FBBFE7045}"/>
              </a:ext>
            </a:extLst>
          </p:cNvPr>
          <p:cNvSpPr txBox="1"/>
          <p:nvPr/>
        </p:nvSpPr>
        <p:spPr>
          <a:xfrm>
            <a:off x="999067" y="237264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Hated by the established Hebrew leadership</a:t>
            </a:r>
          </a:p>
        </p:txBody>
      </p:sp>
      <p:sp>
        <p:nvSpPr>
          <p:cNvPr id="13" name="TextBox 12">
            <a:extLst>
              <a:ext uri="{FF2B5EF4-FFF2-40B4-BE49-F238E27FC236}">
                <a16:creationId xmlns:a16="http://schemas.microsoft.com/office/drawing/2014/main" id="{8D7AD0CB-A9CA-6741-97F4-8F75322A7AFF}"/>
              </a:ext>
            </a:extLst>
          </p:cNvPr>
          <p:cNvSpPr txBox="1"/>
          <p:nvPr/>
        </p:nvSpPr>
        <p:spPr>
          <a:xfrm>
            <a:off x="999067" y="289586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Endured their Jealousy despite his blessing them</a:t>
            </a:r>
          </a:p>
        </p:txBody>
      </p:sp>
      <p:sp>
        <p:nvSpPr>
          <p:cNvPr id="14" name="TextBox 13">
            <a:extLst>
              <a:ext uri="{FF2B5EF4-FFF2-40B4-BE49-F238E27FC236}">
                <a16:creationId xmlns:a16="http://schemas.microsoft.com/office/drawing/2014/main" id="{7775EC39-21C3-7D43-BE64-5FA39DD3F661}"/>
              </a:ext>
            </a:extLst>
          </p:cNvPr>
          <p:cNvSpPr txBox="1"/>
          <p:nvPr/>
        </p:nvSpPr>
        <p:spPr>
          <a:xfrm>
            <a:off x="999067" y="341908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Jonathan  ~  the disciple whom David loved</a:t>
            </a:r>
          </a:p>
        </p:txBody>
      </p:sp>
      <p:sp>
        <p:nvSpPr>
          <p:cNvPr id="15" name="TextBox 14">
            <a:extLst>
              <a:ext uri="{FF2B5EF4-FFF2-40B4-BE49-F238E27FC236}">
                <a16:creationId xmlns:a16="http://schemas.microsoft.com/office/drawing/2014/main" id="{E841580E-F488-3544-AD10-A7A5B43E2E1B}"/>
              </a:ext>
            </a:extLst>
          </p:cNvPr>
          <p:cNvSpPr txBox="1"/>
          <p:nvPr/>
        </p:nvSpPr>
        <p:spPr>
          <a:xfrm>
            <a:off x="999067" y="394230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Sparing Saul’s life  ~  “Not as I will” (cf. Mt. 26:39)</a:t>
            </a:r>
          </a:p>
        </p:txBody>
      </p:sp>
      <p:sp>
        <p:nvSpPr>
          <p:cNvPr id="17" name="TextBox 16">
            <a:extLst>
              <a:ext uri="{FF2B5EF4-FFF2-40B4-BE49-F238E27FC236}">
                <a16:creationId xmlns:a16="http://schemas.microsoft.com/office/drawing/2014/main" id="{81518FE1-857F-1C49-9BF9-BFCE8C5F4D44}"/>
              </a:ext>
            </a:extLst>
          </p:cNvPr>
          <p:cNvSpPr txBox="1"/>
          <p:nvPr/>
        </p:nvSpPr>
        <p:spPr>
          <a:xfrm>
            <a:off x="690033" y="5060334"/>
            <a:ext cx="10403537" cy="830997"/>
          </a:xfrm>
          <a:prstGeom prst="rect">
            <a:avLst/>
          </a:prstGeom>
          <a:noFill/>
        </p:spPr>
        <p:txBody>
          <a:bodyPr wrap="square" rtlCol="0">
            <a:spAutoFit/>
          </a:bodyPr>
          <a:lstStyle/>
          <a:p>
            <a:pPr algn="ctr"/>
            <a:r>
              <a:rPr lang="en-US" sz="4800" cap="small" spc="70" dirty="0">
                <a:solidFill>
                  <a:schemeClr val="bg1">
                    <a:lumMod val="95000"/>
                  </a:schemeClr>
                </a:solidFill>
                <a:effectLst>
                  <a:glow rad="278779">
                    <a:schemeClr val="accent5">
                      <a:satMod val="175000"/>
                      <a:alpha val="19121"/>
                    </a:schemeClr>
                  </a:glow>
                </a:effectLst>
                <a:latin typeface="Times New Roman" panose="02020603050405020304" pitchFamily="18" charset="0"/>
                <a:cs typeface="Times New Roman" panose="02020603050405020304" pitchFamily="18" charset="0"/>
              </a:rPr>
              <a:t>WHY?</a:t>
            </a:r>
          </a:p>
        </p:txBody>
      </p:sp>
      <p:sp>
        <p:nvSpPr>
          <p:cNvPr id="18" name="TextBox 17">
            <a:extLst>
              <a:ext uri="{FF2B5EF4-FFF2-40B4-BE49-F238E27FC236}">
                <a16:creationId xmlns:a16="http://schemas.microsoft.com/office/drawing/2014/main" id="{628E99FA-D4D6-5141-8248-3FC2DBAFB250}"/>
              </a:ext>
            </a:extLst>
          </p:cNvPr>
          <p:cNvSpPr txBox="1"/>
          <p:nvPr/>
        </p:nvSpPr>
        <p:spPr>
          <a:xfrm>
            <a:off x="999067" y="446552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Saving Saul’s life  ~  “Put away your sword” (cf. Mt. 26:52)</a:t>
            </a:r>
          </a:p>
        </p:txBody>
      </p:sp>
    </p:spTree>
    <p:extLst>
      <p:ext uri="{BB962C8B-B14F-4D97-AF65-F5344CB8AC3E}">
        <p14:creationId xmlns:p14="http://schemas.microsoft.com/office/powerpoint/2010/main" val="30596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1" grpId="0"/>
      <p:bldP spid="13" grpId="0"/>
      <p:bldP spid="14" grpId="0"/>
      <p:bldP spid="15"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1446550"/>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David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&amp;</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br>
              <a:rPr lang="en-US" sz="4400" b="1" cap="small" dirty="0">
                <a:solidFill>
                  <a:schemeClr val="bg1">
                    <a:lumMod val="95000"/>
                  </a:schemeClr>
                </a:solidFill>
                <a:latin typeface="Book Antiqua" panose="02040602050305030304" pitchFamily="18" charset="0"/>
              </a:rPr>
            </a:b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Parting</a:t>
            </a:r>
            <a:endParaRPr lang="en-US" sz="2800" b="1" cap="small" dirty="0">
              <a:solidFill>
                <a:schemeClr val="bg1">
                  <a:lumMod val="95000"/>
                </a:schemeClr>
              </a:solidFill>
              <a:latin typeface="Book Antiqua" panose="02040602050305030304" pitchFamily="18" charset="0"/>
            </a:endParaRPr>
          </a:p>
        </p:txBody>
      </p:sp>
      <p:pic>
        <p:nvPicPr>
          <p:cNvPr id="12" name="Picture 11">
            <a:extLst>
              <a:ext uri="{FF2B5EF4-FFF2-40B4-BE49-F238E27FC236}">
                <a16:creationId xmlns:a16="http://schemas.microsoft.com/office/drawing/2014/main" id="{B4FB2234-3D2B-B94A-ACD2-076D8176AB6D}"/>
              </a:ext>
            </a:extLst>
          </p:cNvPr>
          <p:cNvPicPr>
            <a:picLocks noChangeAspect="1"/>
          </p:cNvPicPr>
          <p:nvPr/>
        </p:nvPicPr>
        <p:blipFill>
          <a:blip r:embed="rId3"/>
          <a:stretch>
            <a:fillRect/>
          </a:stretch>
        </p:blipFill>
        <p:spPr>
          <a:xfrm>
            <a:off x="5773449" y="449452"/>
            <a:ext cx="6037552" cy="5900334"/>
          </a:xfrm>
          <a:prstGeom prst="rect">
            <a:avLst/>
          </a:prstGeom>
          <a:ln w="57150">
            <a:solidFill>
              <a:schemeClr val="tx2">
                <a:lumMod val="40000"/>
                <a:lumOff val="60000"/>
              </a:schemeClr>
            </a:solidFill>
          </a:ln>
          <a:effectLst>
            <a:outerShdw blurRad="241300" dist="114300" dir="2700000" sx="101000" sy="101000" algn="tl" rotWithShape="0">
              <a:schemeClr val="bg1">
                <a:lumMod val="85000"/>
                <a:alpha val="50852"/>
              </a:schemeClr>
            </a:outerShdw>
          </a:effectLst>
        </p:spPr>
      </p:pic>
      <p:sp>
        <p:nvSpPr>
          <p:cNvPr id="2" name="Oval 1">
            <a:extLst>
              <a:ext uri="{FF2B5EF4-FFF2-40B4-BE49-F238E27FC236}">
                <a16:creationId xmlns:a16="http://schemas.microsoft.com/office/drawing/2014/main" id="{90752A33-C955-6B4D-9283-87F79E06ABD2}"/>
              </a:ext>
            </a:extLst>
          </p:cNvPr>
          <p:cNvSpPr/>
          <p:nvPr/>
        </p:nvSpPr>
        <p:spPr>
          <a:xfrm>
            <a:off x="10254347" y="1650932"/>
            <a:ext cx="1306286" cy="494964"/>
          </a:xfrm>
          <a:prstGeom prst="ellipse">
            <a:avLst/>
          </a:prstGeom>
          <a:noFill/>
          <a:ln w="57150">
            <a:solidFill>
              <a:srgbClr val="A43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619ABF5-A15B-6140-A55D-B30A3D391F6D}"/>
              </a:ext>
            </a:extLst>
          </p:cNvPr>
          <p:cNvSpPr/>
          <p:nvPr/>
        </p:nvSpPr>
        <p:spPr>
          <a:xfrm>
            <a:off x="8327570" y="2699242"/>
            <a:ext cx="881744" cy="523221"/>
          </a:xfrm>
          <a:prstGeom prst="ellipse">
            <a:avLst/>
          </a:prstGeom>
          <a:noFill/>
          <a:ln w="57150">
            <a:solidFill>
              <a:srgbClr val="A43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F3A7198E-9523-6F44-88DE-33EC916D4E1B}"/>
              </a:ext>
            </a:extLst>
          </p:cNvPr>
          <p:cNvSpPr/>
          <p:nvPr/>
        </p:nvSpPr>
        <p:spPr>
          <a:xfrm>
            <a:off x="6629400" y="440871"/>
            <a:ext cx="5208814" cy="5437415"/>
          </a:xfrm>
          <a:custGeom>
            <a:avLst/>
            <a:gdLst>
              <a:gd name="connsiteX0" fmla="*/ 2498271 w 5208814"/>
              <a:gd name="connsiteY0" fmla="*/ 604158 h 5437415"/>
              <a:gd name="connsiteX1" fmla="*/ 2318657 w 5208814"/>
              <a:gd name="connsiteY1" fmla="*/ 1469572 h 5437415"/>
              <a:gd name="connsiteX2" fmla="*/ 2106386 w 5208814"/>
              <a:gd name="connsiteY2" fmla="*/ 1714500 h 5437415"/>
              <a:gd name="connsiteX3" fmla="*/ 2286000 w 5208814"/>
              <a:gd name="connsiteY3" fmla="*/ 2220686 h 5437415"/>
              <a:gd name="connsiteX4" fmla="*/ 1959429 w 5208814"/>
              <a:gd name="connsiteY4" fmla="*/ 2906486 h 5437415"/>
              <a:gd name="connsiteX5" fmla="*/ 1583871 w 5208814"/>
              <a:gd name="connsiteY5" fmla="*/ 3445329 h 5437415"/>
              <a:gd name="connsiteX6" fmla="*/ 636814 w 5208814"/>
              <a:gd name="connsiteY6" fmla="*/ 4474029 h 5437415"/>
              <a:gd name="connsiteX7" fmla="*/ 0 w 5208814"/>
              <a:gd name="connsiteY7" fmla="*/ 5192486 h 5437415"/>
              <a:gd name="connsiteX8" fmla="*/ 604157 w 5208814"/>
              <a:gd name="connsiteY8" fmla="*/ 5437415 h 5437415"/>
              <a:gd name="connsiteX9" fmla="*/ 1812471 w 5208814"/>
              <a:gd name="connsiteY9" fmla="*/ 5094515 h 5437415"/>
              <a:gd name="connsiteX10" fmla="*/ 2579914 w 5208814"/>
              <a:gd name="connsiteY10" fmla="*/ 5274129 h 5437415"/>
              <a:gd name="connsiteX11" fmla="*/ 4555671 w 5208814"/>
              <a:gd name="connsiteY11" fmla="*/ 5257800 h 5437415"/>
              <a:gd name="connsiteX12" fmla="*/ 4865914 w 5208814"/>
              <a:gd name="connsiteY12" fmla="*/ 4457700 h 5437415"/>
              <a:gd name="connsiteX13" fmla="*/ 4751614 w 5208814"/>
              <a:gd name="connsiteY13" fmla="*/ 3657600 h 5437415"/>
              <a:gd name="connsiteX14" fmla="*/ 5176157 w 5208814"/>
              <a:gd name="connsiteY14" fmla="*/ 2367643 h 5437415"/>
              <a:gd name="connsiteX15" fmla="*/ 5208814 w 5208814"/>
              <a:gd name="connsiteY15" fmla="*/ 0 h 5437415"/>
              <a:gd name="connsiteX16" fmla="*/ 2498271 w 5208814"/>
              <a:gd name="connsiteY16" fmla="*/ 32658 h 5437415"/>
              <a:gd name="connsiteX17" fmla="*/ 2498271 w 5208814"/>
              <a:gd name="connsiteY17" fmla="*/ 604158 h 543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08814" h="5437415">
                <a:moveTo>
                  <a:pt x="2498271" y="604158"/>
                </a:moveTo>
                <a:lnTo>
                  <a:pt x="2318657" y="1469572"/>
                </a:lnTo>
                <a:lnTo>
                  <a:pt x="2106386" y="1714500"/>
                </a:lnTo>
                <a:lnTo>
                  <a:pt x="2286000" y="2220686"/>
                </a:lnTo>
                <a:lnTo>
                  <a:pt x="1959429" y="2906486"/>
                </a:lnTo>
                <a:lnTo>
                  <a:pt x="1583871" y="3445329"/>
                </a:lnTo>
                <a:lnTo>
                  <a:pt x="636814" y="4474029"/>
                </a:lnTo>
                <a:lnTo>
                  <a:pt x="0" y="5192486"/>
                </a:lnTo>
                <a:lnTo>
                  <a:pt x="604157" y="5437415"/>
                </a:lnTo>
                <a:lnTo>
                  <a:pt x="1812471" y="5094515"/>
                </a:lnTo>
                <a:lnTo>
                  <a:pt x="2579914" y="5274129"/>
                </a:lnTo>
                <a:lnTo>
                  <a:pt x="4555671" y="5257800"/>
                </a:lnTo>
                <a:lnTo>
                  <a:pt x="4865914" y="4457700"/>
                </a:lnTo>
                <a:lnTo>
                  <a:pt x="4751614" y="3657600"/>
                </a:lnTo>
                <a:lnTo>
                  <a:pt x="5176157" y="2367643"/>
                </a:lnTo>
                <a:lnTo>
                  <a:pt x="5208814" y="0"/>
                </a:lnTo>
                <a:lnTo>
                  <a:pt x="2498271" y="32658"/>
                </a:lnTo>
                <a:lnTo>
                  <a:pt x="2498271" y="604158"/>
                </a:lnTo>
                <a:close/>
              </a:path>
            </a:pathLst>
          </a:custGeom>
          <a:solidFill>
            <a:schemeClr val="accent5">
              <a:lumMod val="60000"/>
              <a:lumOff val="40000"/>
              <a:alpha val="438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5A543475-E3E7-3445-816D-BD090932EBA7}"/>
              </a:ext>
            </a:extLst>
          </p:cNvPr>
          <p:cNvPicPr>
            <a:picLocks noChangeAspect="1"/>
          </p:cNvPicPr>
          <p:nvPr/>
        </p:nvPicPr>
        <p:blipFill rotWithShape="1">
          <a:blip r:embed="rId3"/>
          <a:srcRect l="27249" t="67717" r="57696" b="25557"/>
          <a:stretch/>
        </p:blipFill>
        <p:spPr>
          <a:xfrm>
            <a:off x="7418612" y="4436367"/>
            <a:ext cx="908958" cy="396889"/>
          </a:xfrm>
          <a:prstGeom prst="rect">
            <a:avLst/>
          </a:prstGeom>
          <a:ln w="57150">
            <a:noFill/>
          </a:ln>
          <a:effectLst/>
        </p:spPr>
      </p:pic>
      <p:sp>
        <p:nvSpPr>
          <p:cNvPr id="19" name="Oval 18">
            <a:extLst>
              <a:ext uri="{FF2B5EF4-FFF2-40B4-BE49-F238E27FC236}">
                <a16:creationId xmlns:a16="http://schemas.microsoft.com/office/drawing/2014/main" id="{91608199-A61C-A449-8F75-11196DC40D0B}"/>
              </a:ext>
            </a:extLst>
          </p:cNvPr>
          <p:cNvSpPr/>
          <p:nvPr/>
        </p:nvSpPr>
        <p:spPr>
          <a:xfrm>
            <a:off x="7238998" y="4436368"/>
            <a:ext cx="1219201" cy="523221"/>
          </a:xfrm>
          <a:prstGeom prst="ellipse">
            <a:avLst/>
          </a:prstGeom>
          <a:noFill/>
          <a:ln w="57150">
            <a:solidFill>
              <a:srgbClr val="A433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18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heel(1)">
                                      <p:cBhvr>
                                        <p:cTn id="23" dur="75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21"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75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par>
                                <p:cTn id="37" presetID="21"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heel(1)">
                                      <p:cBhvr>
                                        <p:cTn id="39" dur="75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 grpId="1" animBg="1"/>
      <p:bldP spid="16" grpId="0" animBg="1"/>
      <p:bldP spid="16" grpId="1" animBg="1"/>
      <p:bldP spid="5"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David</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&amp;</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Parting</a:t>
            </a:r>
            <a:endParaRPr lang="en-US" sz="2800" b="1" cap="small" dirty="0">
              <a:solidFill>
                <a:schemeClr val="bg1">
                  <a:lumMod val="95000"/>
                </a:schemeClr>
              </a:solidFill>
              <a:latin typeface="Book Antiqua" panose="02040602050305030304" pitchFamily="18" charset="0"/>
            </a:endParaRPr>
          </a:p>
        </p:txBody>
      </p:sp>
      <p:sp>
        <p:nvSpPr>
          <p:cNvPr id="13" name="TextBox 12">
            <a:extLst>
              <a:ext uri="{FF2B5EF4-FFF2-40B4-BE49-F238E27FC236}">
                <a16:creationId xmlns:a16="http://schemas.microsoft.com/office/drawing/2014/main" id="{4A930D10-346A-E84E-879B-2AB70AD630A9}"/>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1 Sam. 26:25 – their last interaction</a:t>
            </a:r>
          </a:p>
        </p:txBody>
      </p:sp>
      <p:sp>
        <p:nvSpPr>
          <p:cNvPr id="14" name="TextBox 13">
            <a:extLst>
              <a:ext uri="{FF2B5EF4-FFF2-40B4-BE49-F238E27FC236}">
                <a16:creationId xmlns:a16="http://schemas.microsoft.com/office/drawing/2014/main" id="{C9A16827-24E7-264D-BE76-8062E01717B6}"/>
              </a:ext>
            </a:extLst>
          </p:cNvPr>
          <p:cNvSpPr txBox="1"/>
          <p:nvPr/>
        </p:nvSpPr>
        <p:spPr>
          <a:xfrm>
            <a:off x="999067" y="184942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After David intercedes for Saul’s life (26:9-12)</a:t>
            </a:r>
          </a:p>
        </p:txBody>
      </p:sp>
      <p:sp>
        <p:nvSpPr>
          <p:cNvPr id="15" name="TextBox 14">
            <a:extLst>
              <a:ext uri="{FF2B5EF4-FFF2-40B4-BE49-F238E27FC236}">
                <a16:creationId xmlns:a16="http://schemas.microsoft.com/office/drawing/2014/main" id="{9BA26AD8-ACE7-E34C-9879-D6DBDF8BD05A}"/>
              </a:ext>
            </a:extLst>
          </p:cNvPr>
          <p:cNvSpPr txBox="1"/>
          <p:nvPr/>
        </p:nvSpPr>
        <p:spPr>
          <a:xfrm>
            <a:off x="381000" y="2372646"/>
            <a:ext cx="11429999"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Ch. 27 – David accepts reality, moves away from Saul &amp; Israel</a:t>
            </a:r>
          </a:p>
        </p:txBody>
      </p:sp>
      <p:sp>
        <p:nvSpPr>
          <p:cNvPr id="18" name="TextBox 17">
            <a:extLst>
              <a:ext uri="{FF2B5EF4-FFF2-40B4-BE49-F238E27FC236}">
                <a16:creationId xmlns:a16="http://schemas.microsoft.com/office/drawing/2014/main" id="{6B2B97A9-0330-9144-A0D7-2F002DE15A9A}"/>
              </a:ext>
            </a:extLst>
          </p:cNvPr>
          <p:cNvSpPr txBox="1"/>
          <p:nvPr/>
        </p:nvSpPr>
        <p:spPr>
          <a:xfrm>
            <a:off x="999067" y="2895866"/>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Creates friendship w/ Philistine king, </a:t>
            </a:r>
            <a:r>
              <a:rPr lang="en-US" sz="2800" cap="small" spc="70" dirty="0" err="1">
                <a:solidFill>
                  <a:schemeClr val="bg1">
                    <a:lumMod val="95000"/>
                  </a:schemeClr>
                </a:solidFill>
                <a:latin typeface="Times New Roman" panose="02020603050405020304" pitchFamily="18" charset="0"/>
                <a:cs typeface="Times New Roman" panose="02020603050405020304" pitchFamily="18" charset="0"/>
              </a:rPr>
              <a:t>Achish</a:t>
            </a:r>
            <a:endParaRPr lang="en-US" sz="2800" cap="small" spc="7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9828E69-986D-B943-A4E9-2B219E6D641D}"/>
              </a:ext>
            </a:extLst>
          </p:cNvPr>
          <p:cNvSpPr txBox="1"/>
          <p:nvPr/>
        </p:nvSpPr>
        <p:spPr>
          <a:xfrm>
            <a:off x="999067" y="3419086"/>
            <a:ext cx="10811933" cy="954107"/>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Is gifted a city for Israelite possession (</a:t>
            </a:r>
            <a:r>
              <a:rPr lang="en-US" sz="2800" cap="small" spc="70" dirty="0" err="1">
                <a:solidFill>
                  <a:schemeClr val="bg1">
                    <a:lumMod val="95000"/>
                  </a:schemeClr>
                </a:solidFill>
                <a:latin typeface="Times New Roman" panose="02020603050405020304" pitchFamily="18" charset="0"/>
                <a:cs typeface="Times New Roman" panose="02020603050405020304" pitchFamily="18" charset="0"/>
              </a:rPr>
              <a:t>Ziklag</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conquers others for Israelite glory (their ancient enemies)</a:t>
            </a:r>
          </a:p>
        </p:txBody>
      </p:sp>
      <p:sp>
        <p:nvSpPr>
          <p:cNvPr id="22" name="TextBox 21">
            <a:extLst>
              <a:ext uri="{FF2B5EF4-FFF2-40B4-BE49-F238E27FC236}">
                <a16:creationId xmlns:a16="http://schemas.microsoft.com/office/drawing/2014/main" id="{61FB6587-A278-5644-BBDC-1A2CF371EB4C}"/>
              </a:ext>
            </a:extLst>
          </p:cNvPr>
          <p:cNvSpPr txBox="1"/>
          <p:nvPr/>
        </p:nvSpPr>
        <p:spPr>
          <a:xfrm>
            <a:off x="999067" y="4373193"/>
            <a:ext cx="10811933"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Gains trust from </a:t>
            </a:r>
            <a:r>
              <a:rPr lang="en-US" sz="2800" cap="small" spc="70" dirty="0" err="1">
                <a:solidFill>
                  <a:schemeClr val="bg1">
                    <a:lumMod val="95000"/>
                  </a:schemeClr>
                </a:solidFill>
                <a:latin typeface="Times New Roman" panose="02020603050405020304" pitchFamily="18" charset="0"/>
                <a:cs typeface="Times New Roman" panose="02020603050405020304" pitchFamily="18" charset="0"/>
              </a:rPr>
              <a:t>Achish</a:t>
            </a: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 Bides his time living among enemies</a:t>
            </a:r>
          </a:p>
        </p:txBody>
      </p:sp>
    </p:spTree>
    <p:extLst>
      <p:ext uri="{BB962C8B-B14F-4D97-AF65-F5344CB8AC3E}">
        <p14:creationId xmlns:p14="http://schemas.microsoft.com/office/powerpoint/2010/main" val="404874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8"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Battle</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Saul</a:t>
            </a:r>
          </a:p>
        </p:txBody>
      </p:sp>
      <p:sp>
        <p:nvSpPr>
          <p:cNvPr id="7" name="TextBox 6">
            <a:extLst>
              <a:ext uri="{FF2B5EF4-FFF2-40B4-BE49-F238E27FC236}">
                <a16:creationId xmlns:a16="http://schemas.microsoft.com/office/drawing/2014/main" id="{693259CB-B706-C143-AA23-A49A0E342C08}"/>
              </a:ext>
            </a:extLst>
          </p:cNvPr>
          <p:cNvSpPr txBox="1"/>
          <p:nvPr/>
        </p:nvSpPr>
        <p:spPr>
          <a:xfrm>
            <a:off x="381000" y="1849426"/>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Philistines march against him</a:t>
            </a:r>
          </a:p>
        </p:txBody>
      </p:sp>
      <p:sp>
        <p:nvSpPr>
          <p:cNvPr id="12" name="TextBox 11">
            <a:extLst>
              <a:ext uri="{FF2B5EF4-FFF2-40B4-BE49-F238E27FC236}">
                <a16:creationId xmlns:a16="http://schemas.microsoft.com/office/drawing/2014/main" id="{5F6E389C-3FF2-2448-8491-6007B7E58A81}"/>
              </a:ext>
            </a:extLst>
          </p:cNvPr>
          <p:cNvSpPr txBox="1"/>
          <p:nvPr/>
        </p:nvSpPr>
        <p:spPr>
          <a:xfrm>
            <a:off x="6215745"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David</a:t>
            </a:r>
          </a:p>
        </p:txBody>
      </p:sp>
      <p:sp>
        <p:nvSpPr>
          <p:cNvPr id="16" name="TextBox 15">
            <a:extLst>
              <a:ext uri="{FF2B5EF4-FFF2-40B4-BE49-F238E27FC236}">
                <a16:creationId xmlns:a16="http://schemas.microsoft.com/office/drawing/2014/main" id="{48923858-C535-0341-B366-B190FC1182A6}"/>
              </a:ext>
            </a:extLst>
          </p:cNvPr>
          <p:cNvSpPr txBox="1"/>
          <p:nvPr/>
        </p:nvSpPr>
        <p:spPr>
          <a:xfrm>
            <a:off x="6215745" y="1849426"/>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Invited to fight alongside a Philistine warlord</a:t>
            </a:r>
          </a:p>
        </p:txBody>
      </p:sp>
      <p:cxnSp>
        <p:nvCxnSpPr>
          <p:cNvPr id="5" name="Straight Connector 4">
            <a:extLst>
              <a:ext uri="{FF2B5EF4-FFF2-40B4-BE49-F238E27FC236}">
                <a16:creationId xmlns:a16="http://schemas.microsoft.com/office/drawing/2014/main" id="{516AC87B-5C5D-B047-8AC8-C49023688BAB}"/>
              </a:ext>
            </a:extLst>
          </p:cNvPr>
          <p:cNvCxnSpPr>
            <a:cxnSpLocks/>
          </p:cNvCxnSpPr>
          <p:nvPr/>
        </p:nvCxnSpPr>
        <p:spPr>
          <a:xfrm>
            <a:off x="6096000" y="1539179"/>
            <a:ext cx="0" cy="3996207"/>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6E3C414-D431-1C4F-8D80-20A79D20D6BA}"/>
              </a:ext>
            </a:extLst>
          </p:cNvPr>
          <p:cNvSpPr txBox="1"/>
          <p:nvPr/>
        </p:nvSpPr>
        <p:spPr>
          <a:xfrm>
            <a:off x="380998" y="2326479"/>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worst news: The Lord will not speak to Saul anymore</a:t>
            </a:r>
          </a:p>
        </p:txBody>
      </p:sp>
      <p:sp>
        <p:nvSpPr>
          <p:cNvPr id="25" name="TextBox 24">
            <a:extLst>
              <a:ext uri="{FF2B5EF4-FFF2-40B4-BE49-F238E27FC236}">
                <a16:creationId xmlns:a16="http://schemas.microsoft.com/office/drawing/2014/main" id="{DD40184B-FDB4-1348-B2A2-DB1E21AA6AEA}"/>
              </a:ext>
            </a:extLst>
          </p:cNvPr>
          <p:cNvSpPr txBox="1"/>
          <p:nvPr/>
        </p:nvSpPr>
        <p:spPr>
          <a:xfrm>
            <a:off x="380998" y="3280586"/>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 devises an unholy, pagan way to talk to [dead] Samuel.</a:t>
            </a:r>
          </a:p>
        </p:txBody>
      </p:sp>
      <p:sp>
        <p:nvSpPr>
          <p:cNvPr id="26" name="TextBox 25">
            <a:extLst>
              <a:ext uri="{FF2B5EF4-FFF2-40B4-BE49-F238E27FC236}">
                <a16:creationId xmlns:a16="http://schemas.microsoft.com/office/drawing/2014/main" id="{302E5BFF-7937-E64A-A354-85BBBC441A77}"/>
              </a:ext>
            </a:extLst>
          </p:cNvPr>
          <p:cNvSpPr txBox="1"/>
          <p:nvPr/>
        </p:nvSpPr>
        <p:spPr>
          <a:xfrm>
            <a:off x="380997" y="4234693"/>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Samuel’s message…</a:t>
            </a:r>
          </a:p>
        </p:txBody>
      </p:sp>
    </p:spTree>
    <p:extLst>
      <p:ext uri="{BB962C8B-B14F-4D97-AF65-F5344CB8AC3E}">
        <p14:creationId xmlns:p14="http://schemas.microsoft.com/office/powerpoint/2010/main" val="395719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2" grpId="0"/>
      <p:bldP spid="16"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Samuel’s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Message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to</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Saul</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 question: Can people who are dead be brought back?</a:t>
            </a:r>
          </a:p>
        </p:txBody>
      </p:sp>
      <p:sp>
        <p:nvSpPr>
          <p:cNvPr id="10" name="TextBox 9">
            <a:extLst>
              <a:ext uri="{FF2B5EF4-FFF2-40B4-BE49-F238E27FC236}">
                <a16:creationId xmlns:a16="http://schemas.microsoft.com/office/drawing/2014/main" id="{C8322F13-7D16-B240-83B9-B410C6BBD36C}"/>
              </a:ext>
            </a:extLst>
          </p:cNvPr>
          <p:cNvSpPr txBox="1"/>
          <p:nvPr/>
        </p:nvSpPr>
        <p:spPr>
          <a:xfrm>
            <a:off x="881742" y="1849426"/>
            <a:ext cx="1092925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Ans: Yes… By unholy, demonic forces.</a:t>
            </a:r>
          </a:p>
        </p:txBody>
      </p:sp>
      <p:sp>
        <p:nvSpPr>
          <p:cNvPr id="2" name="TextBox 1">
            <a:extLst>
              <a:ext uri="{FF2B5EF4-FFF2-40B4-BE49-F238E27FC236}">
                <a16:creationId xmlns:a16="http://schemas.microsoft.com/office/drawing/2014/main" id="{8316C61E-44A3-8F4A-A3DA-9EBF8AFE8412}"/>
              </a:ext>
            </a:extLst>
          </p:cNvPr>
          <p:cNvSpPr txBox="1"/>
          <p:nvPr/>
        </p:nvSpPr>
        <p:spPr>
          <a:xfrm>
            <a:off x="397329" y="2474893"/>
            <a:ext cx="11397341" cy="954107"/>
          </a:xfrm>
          <a:prstGeom prst="rect">
            <a:avLst/>
          </a:prstGeom>
          <a:solidFill>
            <a:schemeClr val="accent5">
              <a:lumMod val="40000"/>
              <a:lumOff val="60000"/>
            </a:schemeClr>
          </a:solidFill>
          <a:ln w="38100">
            <a:solidFill>
              <a:schemeClr val="tx1"/>
            </a:solidFill>
          </a:ln>
          <a:effectLst>
            <a:outerShdw blurRad="127000" dist="101600" dir="2700000" algn="tl" rotWithShape="0">
              <a:schemeClr val="accent4">
                <a:lumMod val="40000"/>
                <a:lumOff val="60000"/>
                <a:alpha val="40000"/>
              </a:schemeClr>
            </a:outerShdw>
          </a:effectLst>
        </p:spPr>
        <p:txBody>
          <a:bodyPr wrap="square" rtlCol="0">
            <a:spAutoFit/>
          </a:bodyPr>
          <a:lstStyle/>
          <a:p>
            <a:r>
              <a:rPr lang="en-US" sz="2800" u="sng" dirty="0">
                <a:latin typeface="Times New Roman" panose="02020603050405020304" pitchFamily="18" charset="0"/>
                <a:cs typeface="Times New Roman" panose="02020603050405020304" pitchFamily="18" charset="0"/>
              </a:rPr>
              <a:t>Necromancy</a:t>
            </a:r>
            <a:r>
              <a:rPr lang="en-US" sz="2800" dirty="0">
                <a:latin typeface="Times New Roman" panose="02020603050405020304" pitchFamily="18" charset="0"/>
                <a:cs typeface="Times New Roman" panose="02020603050405020304" pitchFamily="18" charset="0"/>
              </a:rPr>
              <a:t>: the supposed practice of communicating with the dead, especially in order to predict the future.</a:t>
            </a:r>
          </a:p>
        </p:txBody>
      </p:sp>
      <p:sp>
        <p:nvSpPr>
          <p:cNvPr id="12" name="TextBox 11">
            <a:extLst>
              <a:ext uri="{FF2B5EF4-FFF2-40B4-BE49-F238E27FC236}">
                <a16:creationId xmlns:a16="http://schemas.microsoft.com/office/drawing/2014/main" id="{1B50BE34-B738-DF42-B6AF-F70560104B91}"/>
              </a:ext>
            </a:extLst>
          </p:cNvPr>
          <p:cNvSpPr txBox="1"/>
          <p:nvPr/>
        </p:nvSpPr>
        <p:spPr>
          <a:xfrm>
            <a:off x="429987" y="2474893"/>
            <a:ext cx="11397341" cy="3908762"/>
          </a:xfrm>
          <a:prstGeom prst="rect">
            <a:avLst/>
          </a:prstGeom>
          <a:solidFill>
            <a:schemeClr val="accent5">
              <a:lumMod val="40000"/>
              <a:lumOff val="60000"/>
            </a:schemeClr>
          </a:solidFill>
          <a:ln w="38100">
            <a:solidFill>
              <a:schemeClr val="tx1"/>
            </a:solidFill>
          </a:ln>
          <a:effectLst>
            <a:outerShdw blurRad="127000" dist="101600" dir="2700000" algn="tl" rotWithShape="0">
              <a:schemeClr val="accent4">
                <a:lumMod val="40000"/>
                <a:lumOff val="60000"/>
                <a:alpha val="40000"/>
              </a:schemeClr>
            </a:outerShdw>
          </a:effectLst>
        </p:spPr>
        <p:txBody>
          <a:bodyPr wrap="square" rtlCol="0">
            <a:spAutoFit/>
          </a:bodyPr>
          <a:lstStyle/>
          <a:p>
            <a:r>
              <a:rPr lang="en-US" sz="2800" dirty="0">
                <a:latin typeface="Times New Roman" panose="02020603050405020304" pitchFamily="18" charset="0"/>
                <a:cs typeface="Times New Roman" panose="02020603050405020304" pitchFamily="18" charset="0"/>
              </a:rPr>
              <a:t>“When you come into the land that the LORD your God is giving you, you shall not learn to follow the abominable practices of those nations. There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shall not be found among you anyone who burns his son or his daughter as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an offering, anyone who practices divination or tells fortunes or interprets omens, or a sorcerer or a charmer or a medium or a necromancer or one who inquires of the dead, for whoever does these things is an abomination to the LORD. And because of these abominations the LORD your God is driving them out before you.”</a:t>
            </a:r>
          </a:p>
          <a:p>
            <a:pPr algn="r"/>
            <a:r>
              <a:rPr lang="en-US" sz="2400" i="1" dirty="0">
                <a:latin typeface="Times New Roman" panose="02020603050405020304" pitchFamily="18" charset="0"/>
                <a:cs typeface="Times New Roman" panose="02020603050405020304" pitchFamily="18" charset="0"/>
              </a:rPr>
              <a:t>- Deut. 18:9-12, ESV</a:t>
            </a:r>
          </a:p>
        </p:txBody>
      </p:sp>
    </p:spTree>
    <p:extLst>
      <p:ext uri="{BB962C8B-B14F-4D97-AF65-F5344CB8AC3E}">
        <p14:creationId xmlns:p14="http://schemas.microsoft.com/office/powerpoint/2010/main" val="3272595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2"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r>
              <a:rPr lang="en-US" sz="4400" b="1" u="sng" cap="small" dirty="0">
                <a:solidFill>
                  <a:schemeClr val="bg1">
                    <a:lumMod val="95000"/>
                  </a:schemeClr>
                </a:solidFill>
                <a:latin typeface="Book Antiqua" panose="02040602050305030304" pitchFamily="18" charset="0"/>
              </a:rPr>
              <a:t>Samuel’s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Message</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to</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Saul</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11430000"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Samuel’s basic message: You’ve already heard your answers.</a:t>
            </a:r>
          </a:p>
        </p:txBody>
      </p:sp>
      <p:sp>
        <p:nvSpPr>
          <p:cNvPr id="10" name="TextBox 9">
            <a:extLst>
              <a:ext uri="{FF2B5EF4-FFF2-40B4-BE49-F238E27FC236}">
                <a16:creationId xmlns:a16="http://schemas.microsoft.com/office/drawing/2014/main" id="{C8322F13-7D16-B240-83B9-B410C6BBD36C}"/>
              </a:ext>
            </a:extLst>
          </p:cNvPr>
          <p:cNvSpPr txBox="1"/>
          <p:nvPr/>
        </p:nvSpPr>
        <p:spPr>
          <a:xfrm>
            <a:off x="881742" y="1849426"/>
            <a:ext cx="1092925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v. 16 – If YHWH is against you, why would I be on your side?</a:t>
            </a:r>
          </a:p>
        </p:txBody>
      </p:sp>
      <p:sp>
        <p:nvSpPr>
          <p:cNvPr id="8" name="TextBox 7">
            <a:extLst>
              <a:ext uri="{FF2B5EF4-FFF2-40B4-BE49-F238E27FC236}">
                <a16:creationId xmlns:a16="http://schemas.microsoft.com/office/drawing/2014/main" id="{5A301361-FCE5-F749-AC3E-EEAF72C4723B}"/>
              </a:ext>
            </a:extLst>
          </p:cNvPr>
          <p:cNvSpPr txBox="1"/>
          <p:nvPr/>
        </p:nvSpPr>
        <p:spPr>
          <a:xfrm>
            <a:off x="881741" y="2372646"/>
            <a:ext cx="1092925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v. 17 – This is the fulfillment of the prophecy I made to you.</a:t>
            </a:r>
          </a:p>
        </p:txBody>
      </p:sp>
      <p:sp>
        <p:nvSpPr>
          <p:cNvPr id="9" name="TextBox 8">
            <a:extLst>
              <a:ext uri="{FF2B5EF4-FFF2-40B4-BE49-F238E27FC236}">
                <a16:creationId xmlns:a16="http://schemas.microsoft.com/office/drawing/2014/main" id="{59A90A1B-5733-384A-B20A-556CE0D88989}"/>
              </a:ext>
            </a:extLst>
          </p:cNvPr>
          <p:cNvSpPr txBox="1"/>
          <p:nvPr/>
        </p:nvSpPr>
        <p:spPr>
          <a:xfrm>
            <a:off x="465364" y="3245720"/>
            <a:ext cx="11261271" cy="1685077"/>
          </a:xfrm>
          <a:prstGeom prst="rect">
            <a:avLst/>
          </a:prstGeom>
          <a:solidFill>
            <a:schemeClr val="accent6">
              <a:lumMod val="20000"/>
              <a:lumOff val="8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spcAft>
                <a:spcPts val="900"/>
              </a:spcAft>
            </a:pPr>
            <a:r>
              <a:rPr lang="en-US" sz="2400" cap="small" spc="70" dirty="0">
                <a:solidFill>
                  <a:schemeClr val="tx2">
                    <a:lumMod val="50000"/>
                  </a:schemeClr>
                </a:solidFill>
                <a:latin typeface="Times New Roman" panose="02020603050405020304" pitchFamily="18" charset="0"/>
                <a:cs typeface="Times New Roman" panose="02020603050405020304" pitchFamily="18" charset="0"/>
              </a:rPr>
              <a:t>And Samuel said to him, “The LORD has torn the kingdom of Israel </a:t>
            </a:r>
            <a:br>
              <a:rPr lang="en-US" sz="2400" cap="small" spc="70" dirty="0">
                <a:solidFill>
                  <a:schemeClr val="tx2">
                    <a:lumMod val="50000"/>
                  </a:schemeClr>
                </a:solidFill>
                <a:latin typeface="Times New Roman" panose="02020603050405020304" pitchFamily="18" charset="0"/>
                <a:cs typeface="Times New Roman" panose="02020603050405020304" pitchFamily="18" charset="0"/>
              </a:rPr>
            </a:br>
            <a:r>
              <a:rPr lang="en-US" sz="2400" cap="small" spc="70" dirty="0">
                <a:solidFill>
                  <a:schemeClr val="tx2">
                    <a:lumMod val="50000"/>
                  </a:schemeClr>
                </a:solidFill>
                <a:latin typeface="Times New Roman" panose="02020603050405020304" pitchFamily="18" charset="0"/>
                <a:cs typeface="Times New Roman" panose="02020603050405020304" pitchFamily="18" charset="0"/>
              </a:rPr>
              <a:t>from you this day and has given it to a neighbor of yours, </a:t>
            </a:r>
            <a:br>
              <a:rPr lang="en-US" sz="2400" cap="small" spc="70" dirty="0">
                <a:solidFill>
                  <a:schemeClr val="tx2">
                    <a:lumMod val="50000"/>
                  </a:schemeClr>
                </a:solidFill>
                <a:latin typeface="Times New Roman" panose="02020603050405020304" pitchFamily="18" charset="0"/>
                <a:cs typeface="Times New Roman" panose="02020603050405020304" pitchFamily="18" charset="0"/>
              </a:rPr>
            </a:br>
            <a:r>
              <a:rPr lang="en-US" sz="2400" cap="small" spc="70" dirty="0">
                <a:solidFill>
                  <a:schemeClr val="tx2">
                    <a:lumMod val="50000"/>
                  </a:schemeClr>
                </a:solidFill>
                <a:latin typeface="Times New Roman" panose="02020603050405020304" pitchFamily="18" charset="0"/>
                <a:cs typeface="Times New Roman" panose="02020603050405020304" pitchFamily="18" charset="0"/>
              </a:rPr>
              <a:t>who is better than you.”</a:t>
            </a:r>
          </a:p>
          <a:p>
            <a:pPr algn="ctr">
              <a:spcAft>
                <a:spcPts val="900"/>
              </a:spcAft>
            </a:pPr>
            <a:r>
              <a:rPr lang="en-US" sz="2400" i="1" cap="small" spc="70" dirty="0">
                <a:solidFill>
                  <a:schemeClr val="tx2">
                    <a:lumMod val="50000"/>
                  </a:schemeClr>
                </a:solidFill>
                <a:latin typeface="Times New Roman" panose="02020603050405020304" pitchFamily="18" charset="0"/>
                <a:cs typeface="Times New Roman" panose="02020603050405020304" pitchFamily="18" charset="0"/>
              </a:rPr>
              <a:t>(1 Sam. 15:28)</a:t>
            </a:r>
          </a:p>
        </p:txBody>
      </p:sp>
      <p:sp>
        <p:nvSpPr>
          <p:cNvPr id="11" name="TextBox 10">
            <a:extLst>
              <a:ext uri="{FF2B5EF4-FFF2-40B4-BE49-F238E27FC236}">
                <a16:creationId xmlns:a16="http://schemas.microsoft.com/office/drawing/2014/main" id="{5A8D5871-7663-A541-9B6A-9F5EB049559F}"/>
              </a:ext>
            </a:extLst>
          </p:cNvPr>
          <p:cNvSpPr txBox="1"/>
          <p:nvPr/>
        </p:nvSpPr>
        <p:spPr>
          <a:xfrm>
            <a:off x="881741" y="2895866"/>
            <a:ext cx="1092925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v. 18 – It all goes back to the problem of King Agag (Amalek).</a:t>
            </a:r>
          </a:p>
        </p:txBody>
      </p:sp>
      <p:sp>
        <p:nvSpPr>
          <p:cNvPr id="13" name="TextBox 12">
            <a:extLst>
              <a:ext uri="{FF2B5EF4-FFF2-40B4-BE49-F238E27FC236}">
                <a16:creationId xmlns:a16="http://schemas.microsoft.com/office/drawing/2014/main" id="{8FD3B8E4-103E-BA43-B051-56996E5BA08E}"/>
              </a:ext>
            </a:extLst>
          </p:cNvPr>
          <p:cNvSpPr txBox="1"/>
          <p:nvPr/>
        </p:nvSpPr>
        <p:spPr>
          <a:xfrm>
            <a:off x="881741" y="3419086"/>
            <a:ext cx="10929257" cy="523220"/>
          </a:xfrm>
          <a:prstGeom prst="rect">
            <a:avLst/>
          </a:prstGeom>
          <a:noFill/>
        </p:spPr>
        <p:txBody>
          <a:bodyPr wrap="square" rtlCol="0">
            <a:spAutoFit/>
          </a:bodyPr>
          <a:lstStyle/>
          <a:p>
            <a:r>
              <a:rPr lang="en-US" sz="2800" cap="small" dirty="0">
                <a:solidFill>
                  <a:schemeClr val="bg1">
                    <a:lumMod val="95000"/>
                  </a:schemeClr>
                </a:solidFill>
                <a:latin typeface="Times New Roman" panose="02020603050405020304" pitchFamily="18" charset="0"/>
                <a:cs typeface="Times New Roman" panose="02020603050405020304" pitchFamily="18" charset="0"/>
              </a:rPr>
              <a:t>v. 19 – the promise: today is the day that Saul &amp; his house will die.</a:t>
            </a:r>
          </a:p>
        </p:txBody>
      </p:sp>
      <p:sp>
        <p:nvSpPr>
          <p:cNvPr id="14" name="TextBox 13">
            <a:extLst>
              <a:ext uri="{FF2B5EF4-FFF2-40B4-BE49-F238E27FC236}">
                <a16:creationId xmlns:a16="http://schemas.microsoft.com/office/drawing/2014/main" id="{A8B3B43A-7639-2A4E-8966-A6C5D97A0005}"/>
              </a:ext>
            </a:extLst>
          </p:cNvPr>
          <p:cNvSpPr txBox="1"/>
          <p:nvPr/>
        </p:nvSpPr>
        <p:spPr>
          <a:xfrm>
            <a:off x="898070" y="3913331"/>
            <a:ext cx="10929257" cy="523220"/>
          </a:xfrm>
          <a:prstGeom prst="rect">
            <a:avLst/>
          </a:prstGeom>
          <a:noFill/>
        </p:spPr>
        <p:txBody>
          <a:bodyPr wrap="square" rtlCol="0">
            <a:spAutoFit/>
          </a:bodyPr>
          <a:lstStyle/>
          <a:p>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v. 19b – Israel will suffer defeat because of Saul…</a:t>
            </a:r>
          </a:p>
        </p:txBody>
      </p:sp>
      <p:sp>
        <p:nvSpPr>
          <p:cNvPr id="15" name="TextBox 14">
            <a:extLst>
              <a:ext uri="{FF2B5EF4-FFF2-40B4-BE49-F238E27FC236}">
                <a16:creationId xmlns:a16="http://schemas.microsoft.com/office/drawing/2014/main" id="{E5535861-3023-0A47-AE1B-5EA190511FCC}"/>
              </a:ext>
            </a:extLst>
          </p:cNvPr>
          <p:cNvSpPr txBox="1"/>
          <p:nvPr/>
        </p:nvSpPr>
        <p:spPr>
          <a:xfrm>
            <a:off x="3069771" y="4901822"/>
            <a:ext cx="8757556" cy="523220"/>
          </a:xfrm>
          <a:prstGeom prst="rect">
            <a:avLst/>
          </a:prstGeom>
          <a:noFill/>
        </p:spPr>
        <p:txBody>
          <a:bodyPr wrap="square" rtlCol="0">
            <a:spAutoFit/>
          </a:bodyPr>
          <a:lstStyle/>
          <a:p>
            <a:r>
              <a:rPr lang="en-US" sz="2800" i="1" cap="small" spc="70" dirty="0">
                <a:solidFill>
                  <a:schemeClr val="bg1">
                    <a:lumMod val="95000"/>
                  </a:schemeClr>
                </a:solidFill>
                <a:latin typeface="Times New Roman" panose="02020603050405020304" pitchFamily="18" charset="0"/>
                <a:cs typeface="Times New Roman" panose="02020603050405020304" pitchFamily="18" charset="0"/>
              </a:rPr>
              <a:t>…which makes the story ache for David even more.</a:t>
            </a:r>
          </a:p>
        </p:txBody>
      </p:sp>
      <p:sp>
        <p:nvSpPr>
          <p:cNvPr id="19" name="Rectangle 18">
            <a:extLst>
              <a:ext uri="{FF2B5EF4-FFF2-40B4-BE49-F238E27FC236}">
                <a16:creationId xmlns:a16="http://schemas.microsoft.com/office/drawing/2014/main" id="{427D24D5-BF82-B14B-8641-3783CFEA64FA}"/>
              </a:ext>
            </a:extLst>
          </p:cNvPr>
          <p:cNvSpPr/>
          <p:nvPr/>
        </p:nvSpPr>
        <p:spPr>
          <a:xfrm>
            <a:off x="0" y="0"/>
            <a:ext cx="12191999" cy="6858000"/>
          </a:xfrm>
          <a:prstGeom prst="rect">
            <a:avLst/>
          </a:prstGeom>
          <a:solidFill>
            <a:schemeClr val="tx1">
              <a:alpha val="711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0B76889-E07E-7D45-932E-7E100FC16DC1}"/>
              </a:ext>
            </a:extLst>
          </p:cNvPr>
          <p:cNvSpPr txBox="1"/>
          <p:nvPr/>
        </p:nvSpPr>
        <p:spPr>
          <a:xfrm rot="326106">
            <a:off x="5098194" y="2285963"/>
            <a:ext cx="6139868" cy="523220"/>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2800" u="sng" cap="small" spc="70" dirty="0">
                <a:solidFill>
                  <a:schemeClr val="tx2">
                    <a:lumMod val="50000"/>
                  </a:schemeClr>
                </a:solidFill>
                <a:latin typeface="Times New Roman" panose="02020603050405020304" pitchFamily="18" charset="0"/>
                <a:cs typeface="Times New Roman" panose="02020603050405020304" pitchFamily="18" charset="0"/>
              </a:rPr>
              <a:t>Two realizations:</a:t>
            </a:r>
          </a:p>
        </p:txBody>
      </p:sp>
      <p:sp>
        <p:nvSpPr>
          <p:cNvPr id="17" name="TextBox 16">
            <a:extLst>
              <a:ext uri="{FF2B5EF4-FFF2-40B4-BE49-F238E27FC236}">
                <a16:creationId xmlns:a16="http://schemas.microsoft.com/office/drawing/2014/main" id="{522B9B0A-D97F-D146-BE76-AD30429BC06F}"/>
              </a:ext>
            </a:extLst>
          </p:cNvPr>
          <p:cNvSpPr txBox="1"/>
          <p:nvPr/>
        </p:nvSpPr>
        <p:spPr>
          <a:xfrm rot="326106">
            <a:off x="5159414" y="2948584"/>
            <a:ext cx="6139868" cy="523220"/>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2800" cap="small" spc="70" dirty="0">
                <a:solidFill>
                  <a:schemeClr val="tx2">
                    <a:lumMod val="50000"/>
                  </a:schemeClr>
                </a:solidFill>
                <a:latin typeface="Times New Roman" panose="02020603050405020304" pitchFamily="18" charset="0"/>
                <a:cs typeface="Times New Roman" panose="02020603050405020304" pitchFamily="18" charset="0"/>
              </a:rPr>
              <a:t>Saul’s desperation is palpable.</a:t>
            </a:r>
          </a:p>
        </p:txBody>
      </p:sp>
      <p:sp>
        <p:nvSpPr>
          <p:cNvPr id="18" name="TextBox 17">
            <a:extLst>
              <a:ext uri="{FF2B5EF4-FFF2-40B4-BE49-F238E27FC236}">
                <a16:creationId xmlns:a16="http://schemas.microsoft.com/office/drawing/2014/main" id="{20513C1D-2223-9040-9AA8-CDE2C4915016}"/>
              </a:ext>
            </a:extLst>
          </p:cNvPr>
          <p:cNvSpPr txBox="1"/>
          <p:nvPr/>
        </p:nvSpPr>
        <p:spPr>
          <a:xfrm rot="326106">
            <a:off x="5159716" y="3624284"/>
            <a:ext cx="6139868" cy="954107"/>
          </a:xfrm>
          <a:prstGeom prst="rect">
            <a:avLst/>
          </a:prstGeom>
          <a:solidFill>
            <a:schemeClr val="accent5">
              <a:lumMod val="60000"/>
              <a:lumOff val="40000"/>
            </a:schemeClr>
          </a:solidFill>
          <a:ln>
            <a:solidFill>
              <a:schemeClr val="accent1">
                <a:lumMod val="75000"/>
              </a:schemeClr>
            </a:solidFill>
          </a:ln>
          <a:effectLst>
            <a:glow rad="373062">
              <a:schemeClr val="accent1">
                <a:lumMod val="40000"/>
                <a:lumOff val="60000"/>
                <a:alpha val="22000"/>
              </a:schemeClr>
            </a:glow>
          </a:effectLst>
        </p:spPr>
        <p:txBody>
          <a:bodyPr wrap="square" rtlCol="0">
            <a:spAutoFit/>
          </a:bodyPr>
          <a:lstStyle/>
          <a:p>
            <a:pPr algn="ctr"/>
            <a:r>
              <a:rPr lang="en-US" sz="2800" cap="small" spc="70" dirty="0">
                <a:solidFill>
                  <a:schemeClr val="tx2">
                    <a:lumMod val="50000"/>
                  </a:schemeClr>
                </a:solidFill>
                <a:latin typeface="Times New Roman" panose="02020603050405020304" pitchFamily="18" charset="0"/>
                <a:cs typeface="Times New Roman" panose="02020603050405020304" pitchFamily="18" charset="0"/>
              </a:rPr>
              <a:t>The heavenly perspective sees that Saul’s fate is sealed.</a:t>
            </a:r>
          </a:p>
        </p:txBody>
      </p:sp>
    </p:spTree>
    <p:extLst>
      <p:ext uri="{BB962C8B-B14F-4D97-AF65-F5344CB8AC3E}">
        <p14:creationId xmlns:p14="http://schemas.microsoft.com/office/powerpoint/2010/main" val="76756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9" grpId="0" animBg="1"/>
      <p:bldP spid="9" grpId="1" animBg="1"/>
      <p:bldP spid="11" grpId="0"/>
      <p:bldP spid="13" grpId="0"/>
      <p:bldP spid="14" grpId="0"/>
      <p:bldP spid="15" grpId="0"/>
      <p:bldP spid="19"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10852-AB84-9C4F-A908-92EAFF8DD6F8}"/>
              </a:ext>
            </a:extLst>
          </p:cNvPr>
          <p:cNvSpPr txBox="1"/>
          <p:nvPr/>
        </p:nvSpPr>
        <p:spPr>
          <a:xfrm>
            <a:off x="381000" y="309283"/>
            <a:ext cx="11430000" cy="769441"/>
          </a:xfrm>
          <a:prstGeom prst="rect">
            <a:avLst/>
          </a:prstGeom>
          <a:noFill/>
        </p:spPr>
        <p:txBody>
          <a:bodyPr wrap="square" rtlCol="0">
            <a:spAutoFit/>
          </a:bodyPr>
          <a:lstStyle/>
          <a:p>
            <a:pPr algn="ctr"/>
            <a:r>
              <a:rPr lang="en-US" sz="4400" b="1" u="sng" cap="small" dirty="0">
                <a:solidFill>
                  <a:schemeClr val="bg1">
                    <a:lumMod val="95000"/>
                  </a:schemeClr>
                </a:solidFill>
                <a:latin typeface="Book Antiqua" panose="02040602050305030304" pitchFamily="18" charset="0"/>
              </a:rPr>
              <a:t>Saul’s</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Final</a:t>
            </a:r>
            <a:r>
              <a:rPr lang="en-US" sz="4400" b="1" cap="small" dirty="0">
                <a:solidFill>
                  <a:schemeClr val="bg1">
                    <a:lumMod val="95000"/>
                  </a:schemeClr>
                </a:solidFill>
                <a:latin typeface="Book Antiqua" panose="02040602050305030304" pitchFamily="18" charset="0"/>
              </a:rPr>
              <a:t> </a:t>
            </a:r>
            <a:r>
              <a:rPr lang="en-US" sz="4400" b="1" u="sng" cap="small" dirty="0">
                <a:solidFill>
                  <a:schemeClr val="bg1">
                    <a:lumMod val="95000"/>
                  </a:schemeClr>
                </a:solidFill>
                <a:latin typeface="Book Antiqua" panose="02040602050305030304" pitchFamily="18" charset="0"/>
              </a:rPr>
              <a:t>Battle</a:t>
            </a:r>
            <a:endParaRPr lang="en-US" sz="2800" b="1" cap="small" dirty="0">
              <a:solidFill>
                <a:schemeClr val="bg1">
                  <a:lumMod val="95000"/>
                </a:schemeClr>
              </a:solidFill>
              <a:latin typeface="Book Antiqua" panose="02040602050305030304" pitchFamily="18" charset="0"/>
            </a:endParaRPr>
          </a:p>
        </p:txBody>
      </p:sp>
      <p:sp>
        <p:nvSpPr>
          <p:cNvPr id="4" name="TextBox 3">
            <a:extLst>
              <a:ext uri="{FF2B5EF4-FFF2-40B4-BE49-F238E27FC236}">
                <a16:creationId xmlns:a16="http://schemas.microsoft.com/office/drawing/2014/main" id="{87A5C60F-D161-DF44-9E36-8465E7825D0A}"/>
              </a:ext>
            </a:extLst>
          </p:cNvPr>
          <p:cNvSpPr txBox="1"/>
          <p:nvPr/>
        </p:nvSpPr>
        <p:spPr>
          <a:xfrm>
            <a:off x="381000"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Saul</a:t>
            </a:r>
          </a:p>
        </p:txBody>
      </p:sp>
      <p:sp>
        <p:nvSpPr>
          <p:cNvPr id="7" name="TextBox 6">
            <a:extLst>
              <a:ext uri="{FF2B5EF4-FFF2-40B4-BE49-F238E27FC236}">
                <a16:creationId xmlns:a16="http://schemas.microsoft.com/office/drawing/2014/main" id="{693259CB-B706-C143-AA23-A49A0E342C08}"/>
              </a:ext>
            </a:extLst>
          </p:cNvPr>
          <p:cNvSpPr txBox="1"/>
          <p:nvPr/>
        </p:nvSpPr>
        <p:spPr>
          <a:xfrm>
            <a:off x="381000" y="1849426"/>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Philistines march against him</a:t>
            </a:r>
          </a:p>
        </p:txBody>
      </p:sp>
      <p:sp>
        <p:nvSpPr>
          <p:cNvPr id="12" name="TextBox 11">
            <a:extLst>
              <a:ext uri="{FF2B5EF4-FFF2-40B4-BE49-F238E27FC236}">
                <a16:creationId xmlns:a16="http://schemas.microsoft.com/office/drawing/2014/main" id="{5F6E389C-3FF2-2448-8491-6007B7E58A81}"/>
              </a:ext>
            </a:extLst>
          </p:cNvPr>
          <p:cNvSpPr txBox="1"/>
          <p:nvPr/>
        </p:nvSpPr>
        <p:spPr>
          <a:xfrm>
            <a:off x="6215745" y="1326206"/>
            <a:ext cx="5595257" cy="523220"/>
          </a:xfrm>
          <a:prstGeom prst="rect">
            <a:avLst/>
          </a:prstGeom>
          <a:noFill/>
        </p:spPr>
        <p:txBody>
          <a:bodyPr wrap="square" rtlCol="0">
            <a:spAutoFit/>
          </a:bodyPr>
          <a:lstStyle/>
          <a:p>
            <a:pPr algn="ctr"/>
            <a:r>
              <a:rPr lang="en-US" sz="2800" u="sng" cap="small" spc="70" dirty="0">
                <a:solidFill>
                  <a:schemeClr val="bg1">
                    <a:lumMod val="95000"/>
                  </a:schemeClr>
                </a:solidFill>
                <a:latin typeface="Times New Roman" panose="02020603050405020304" pitchFamily="18" charset="0"/>
                <a:cs typeface="Times New Roman" panose="02020603050405020304" pitchFamily="18" charset="0"/>
              </a:rPr>
              <a:t>Re: David</a:t>
            </a:r>
          </a:p>
        </p:txBody>
      </p:sp>
      <p:sp>
        <p:nvSpPr>
          <p:cNvPr id="16" name="TextBox 15">
            <a:extLst>
              <a:ext uri="{FF2B5EF4-FFF2-40B4-BE49-F238E27FC236}">
                <a16:creationId xmlns:a16="http://schemas.microsoft.com/office/drawing/2014/main" id="{48923858-C535-0341-B366-B190FC1182A6}"/>
              </a:ext>
            </a:extLst>
          </p:cNvPr>
          <p:cNvSpPr txBox="1"/>
          <p:nvPr/>
        </p:nvSpPr>
        <p:spPr>
          <a:xfrm>
            <a:off x="6215745" y="1849426"/>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Invited to fight with a Philistine warlord</a:t>
            </a:r>
          </a:p>
        </p:txBody>
      </p:sp>
      <p:cxnSp>
        <p:nvCxnSpPr>
          <p:cNvPr id="5" name="Straight Connector 4">
            <a:extLst>
              <a:ext uri="{FF2B5EF4-FFF2-40B4-BE49-F238E27FC236}">
                <a16:creationId xmlns:a16="http://schemas.microsoft.com/office/drawing/2014/main" id="{516AC87B-5C5D-B047-8AC8-C49023688BAB}"/>
              </a:ext>
            </a:extLst>
          </p:cNvPr>
          <p:cNvCxnSpPr>
            <a:cxnSpLocks/>
          </p:cNvCxnSpPr>
          <p:nvPr/>
        </p:nvCxnSpPr>
        <p:spPr>
          <a:xfrm>
            <a:off x="6096000" y="1539179"/>
            <a:ext cx="0" cy="3930892"/>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6E3C414-D431-1C4F-8D80-20A79D20D6BA}"/>
              </a:ext>
            </a:extLst>
          </p:cNvPr>
          <p:cNvSpPr txBox="1"/>
          <p:nvPr/>
        </p:nvSpPr>
        <p:spPr>
          <a:xfrm>
            <a:off x="380998" y="2326479"/>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The worst news: The Lord will not speak to Saul anymore</a:t>
            </a:r>
          </a:p>
        </p:txBody>
      </p:sp>
      <p:sp>
        <p:nvSpPr>
          <p:cNvPr id="25" name="TextBox 24">
            <a:extLst>
              <a:ext uri="{FF2B5EF4-FFF2-40B4-BE49-F238E27FC236}">
                <a16:creationId xmlns:a16="http://schemas.microsoft.com/office/drawing/2014/main" id="{DD40184B-FDB4-1348-B2A2-DB1E21AA6AEA}"/>
              </a:ext>
            </a:extLst>
          </p:cNvPr>
          <p:cNvSpPr txBox="1"/>
          <p:nvPr/>
        </p:nvSpPr>
        <p:spPr>
          <a:xfrm>
            <a:off x="380998" y="3280586"/>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Saul devises an unholy, pagan way to talk to [dead] Samuel</a:t>
            </a:r>
          </a:p>
        </p:txBody>
      </p:sp>
      <p:sp>
        <p:nvSpPr>
          <p:cNvPr id="26" name="TextBox 25">
            <a:extLst>
              <a:ext uri="{FF2B5EF4-FFF2-40B4-BE49-F238E27FC236}">
                <a16:creationId xmlns:a16="http://schemas.microsoft.com/office/drawing/2014/main" id="{302E5BFF-7937-E64A-A354-85BBBC441A77}"/>
              </a:ext>
            </a:extLst>
          </p:cNvPr>
          <p:cNvSpPr txBox="1"/>
          <p:nvPr/>
        </p:nvSpPr>
        <p:spPr>
          <a:xfrm>
            <a:off x="380997" y="4234693"/>
            <a:ext cx="5595257" cy="523220"/>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Sam.’s message: this is the end</a:t>
            </a:r>
          </a:p>
        </p:txBody>
      </p:sp>
      <p:sp>
        <p:nvSpPr>
          <p:cNvPr id="14" name="TextBox 13">
            <a:extLst>
              <a:ext uri="{FF2B5EF4-FFF2-40B4-BE49-F238E27FC236}">
                <a16:creationId xmlns:a16="http://schemas.microsoft.com/office/drawing/2014/main" id="{B133966E-80C7-0649-9DA1-3C93D1B9F400}"/>
              </a:ext>
            </a:extLst>
          </p:cNvPr>
          <p:cNvSpPr txBox="1"/>
          <p:nvPr/>
        </p:nvSpPr>
        <p:spPr>
          <a:xfrm>
            <a:off x="6215744" y="2803532"/>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David rejected to fight this battle; returns to </a:t>
            </a:r>
            <a:r>
              <a:rPr lang="en-US" sz="2800" cap="small" spc="70" dirty="0" err="1">
                <a:solidFill>
                  <a:schemeClr val="bg1">
                    <a:lumMod val="95000"/>
                  </a:schemeClr>
                </a:solidFill>
                <a:latin typeface="Times New Roman" panose="02020603050405020304" pitchFamily="18" charset="0"/>
                <a:cs typeface="Times New Roman" panose="02020603050405020304" pitchFamily="18" charset="0"/>
              </a:rPr>
              <a:t>Ziklag</a:t>
            </a:r>
            <a:endParaRPr lang="en-US" sz="2800" cap="small" spc="70" dirty="0">
              <a:solidFill>
                <a:schemeClr val="bg1">
                  <a:lumMod val="95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92635044-4B4B-F841-9F75-6902DD0C04FD}"/>
              </a:ext>
            </a:extLst>
          </p:cNvPr>
          <p:cNvSpPr txBox="1"/>
          <p:nvPr/>
        </p:nvSpPr>
        <p:spPr>
          <a:xfrm>
            <a:off x="6215743" y="3757638"/>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Finds his city pillaged, families kidnapped… Goes after them</a:t>
            </a:r>
          </a:p>
        </p:txBody>
      </p:sp>
      <p:sp>
        <p:nvSpPr>
          <p:cNvPr id="17" name="TextBox 16">
            <a:extLst>
              <a:ext uri="{FF2B5EF4-FFF2-40B4-BE49-F238E27FC236}">
                <a16:creationId xmlns:a16="http://schemas.microsoft.com/office/drawing/2014/main" id="{E20B9C90-9C71-634A-ABBB-3367363FD95C}"/>
              </a:ext>
            </a:extLst>
          </p:cNvPr>
          <p:cNvSpPr txBox="1"/>
          <p:nvPr/>
        </p:nvSpPr>
        <p:spPr>
          <a:xfrm>
            <a:off x="6215743" y="4711743"/>
            <a:ext cx="5595257" cy="954107"/>
          </a:xfrm>
          <a:prstGeom prst="rect">
            <a:avLst/>
          </a:prstGeom>
          <a:noFill/>
        </p:spPr>
        <p:txBody>
          <a:bodyPr wrap="square" rtlCol="0">
            <a:spAutoFit/>
          </a:bodyPr>
          <a:lstStyle/>
          <a:p>
            <a:pPr algn="ct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Inquires of God, receives </a:t>
            </a:r>
            <a:br>
              <a:rPr lang="en-US" sz="2800" cap="small" spc="70" dirty="0">
                <a:solidFill>
                  <a:schemeClr val="bg1">
                    <a:lumMod val="95000"/>
                  </a:schemeClr>
                </a:solidFill>
                <a:latin typeface="Times New Roman" panose="02020603050405020304" pitchFamily="18" charset="0"/>
                <a:cs typeface="Times New Roman" panose="02020603050405020304" pitchFamily="18" charset="0"/>
              </a:rPr>
            </a:br>
            <a:r>
              <a:rPr lang="en-US" sz="2800" cap="small" spc="70" dirty="0">
                <a:solidFill>
                  <a:schemeClr val="bg1">
                    <a:lumMod val="95000"/>
                  </a:schemeClr>
                </a:solidFill>
                <a:latin typeface="Times New Roman" panose="02020603050405020304" pitchFamily="18" charset="0"/>
                <a:cs typeface="Times New Roman" panose="02020603050405020304" pitchFamily="18" charset="0"/>
              </a:rPr>
              <a:t>divine guidance</a:t>
            </a:r>
          </a:p>
        </p:txBody>
      </p:sp>
      <p:cxnSp>
        <p:nvCxnSpPr>
          <p:cNvPr id="9" name="Straight Arrow Connector 8">
            <a:extLst>
              <a:ext uri="{FF2B5EF4-FFF2-40B4-BE49-F238E27FC236}">
                <a16:creationId xmlns:a16="http://schemas.microsoft.com/office/drawing/2014/main" id="{56D6A6BF-DCA1-134F-B9DC-E6F71B6FA3F1}"/>
              </a:ext>
            </a:extLst>
          </p:cNvPr>
          <p:cNvCxnSpPr>
            <a:cxnSpLocks/>
          </p:cNvCxnSpPr>
          <p:nvPr/>
        </p:nvCxnSpPr>
        <p:spPr>
          <a:xfrm>
            <a:off x="5617029" y="2922814"/>
            <a:ext cx="1077685" cy="1835099"/>
          </a:xfrm>
          <a:prstGeom prst="straightConnector1">
            <a:avLst/>
          </a:prstGeom>
          <a:ln w="76200">
            <a:solidFill>
              <a:schemeClr val="accent4">
                <a:lumMod val="40000"/>
                <a:lumOff val="6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571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Horizontal)">
                                      <p:cBhvr>
                                        <p:cTn id="2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2573</TotalTime>
  <Words>1227</Words>
  <Application>Microsoft Macintosh PowerPoint</Application>
  <PresentationFormat>Widescreen</PresentationFormat>
  <Paragraphs>135</Paragraphs>
  <Slides>16</Slides>
  <Notes>14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16</vt:i4>
      </vt:variant>
    </vt:vector>
  </HeadingPairs>
  <TitlesOfParts>
    <vt:vector size="24" baseType="lpstr">
      <vt:lpstr>Arial</vt:lpstr>
      <vt:lpstr>Book Antiqua</vt:lpstr>
      <vt:lpstr>Calibri</vt:lpstr>
      <vt:lpstr>Calibri Light</vt:lpstr>
      <vt:lpstr>Times New Roman</vt:lpstr>
      <vt:lpstr>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Lankford</dc:creator>
  <cp:lastModifiedBy>Dan Lankford</cp:lastModifiedBy>
  <cp:revision>177</cp:revision>
  <dcterms:created xsi:type="dcterms:W3CDTF">2021-11-04T16:51:27Z</dcterms:created>
  <dcterms:modified xsi:type="dcterms:W3CDTF">2021-11-28T14:44:02Z</dcterms:modified>
</cp:coreProperties>
</file>