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256" r:id="rId4"/>
    <p:sldId id="258" r:id="rId5"/>
    <p:sldId id="282" r:id="rId6"/>
    <p:sldId id="283" r:id="rId7"/>
    <p:sldId id="274" r:id="rId8"/>
    <p:sldId id="285" r:id="rId9"/>
    <p:sldId id="286" r:id="rId10"/>
    <p:sldId id="287" r:id="rId11"/>
    <p:sldId id="288" r:id="rId12"/>
    <p:sldId id="289" r:id="rId13"/>
    <p:sldId id="294" r:id="rId14"/>
    <p:sldId id="295" r:id="rId15"/>
    <p:sldId id="296" r:id="rId16"/>
    <p:sldId id="290" r:id="rId17"/>
    <p:sldId id="291" r:id="rId18"/>
    <p:sldId id="292" r:id="rId19"/>
    <p:sldId id="293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A43336"/>
    <a:srgbClr val="7FC9C8"/>
    <a:srgbClr val="DB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1340"/>
  </p:normalViewPr>
  <p:slideViewPr>
    <p:cSldViewPr snapToGrid="0" snapToObjects="1">
      <p:cViewPr varScale="1">
        <p:scale>
          <a:sx n="74" d="100"/>
          <a:sy n="74" d="100"/>
        </p:scale>
        <p:origin x="17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26234-FD06-B745-972A-33B36C42872B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7819A-5975-2C42-9428-942A7671B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0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“intensely messianic” = there are glimpses of Jesus everywhere in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7819A-5975-2C42-9428-942A7671B2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7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not saying that’s the only thing the story ever does… but I am saying that even when it’s doing other things, it’s still doing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7819A-5975-2C42-9428-942A7671B2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1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36AE9-B3CC-884E-9894-CA15796F6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F47A0-4379-B443-8040-692D51D05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8DDEE-9C67-EC41-A1E9-645C40714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768BA-E5A6-AC48-AE81-5DBD180F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16764-CDCE-9846-BCE2-6928FDD5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7B828-47E6-4F46-99B7-6F9E0697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12824-06BC-1446-82D9-8311C3ED4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60D24-AA27-454D-A06D-F819F262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84C09-F7A8-2441-8D63-C7CD4290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BE49C-2B30-744E-978B-9A2CE287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3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8F8B5B-4B8E-0848-9AB7-0284233CB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63E40-E0DE-014D-A327-74761C62B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B03CA-41A6-3A4F-AF99-15767A7F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5889F-280A-2542-8EEF-BA3FB131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81958-0355-F64D-A782-ABF6D0B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8D07-E9DC-E540-A51B-D23CA1EB7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BC838-3165-EA4F-865B-EF81EAFB7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D2418-5B23-9C4C-86FD-7E33C602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BB36E-7198-B844-874E-6B9727C11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757EE-FE56-8A41-B3E1-AEB31EDA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8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B67E-7C3B-A64C-99BA-3707952D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14EF4-F3BF-1E4C-8D41-B1AB8D2BF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5B021-E0C1-3A4A-9B3D-874807F5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1A491-54BD-1A4E-9411-B7D9C212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9470C-3D98-6643-82FB-839495EC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1B9E-4988-2645-AFCD-808A52DD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08F5B-7795-F04A-9145-7F4DAD8D6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A1C7F-C63C-D34A-B716-270C3C36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FABEE-5D13-834E-A005-28394DCD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57C10-5C90-CC48-819F-53D2C498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9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0FB7-F22D-DB46-8291-7984519C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267C5-7C4D-8945-A4BD-88265D814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A6879-C5CE-9A45-8EDF-B557E0BDD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F4B5E-6BEB-EC49-AB42-B1BD53FD6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EE090-0F1E-B142-A7C6-A2061A43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E31EF-7CA8-EC43-945C-0CCC1702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8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68E1-D2CE-7244-B612-8099384BD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785A1-D553-A84E-8C2E-2F005E7DD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77420-FE19-CD41-B424-3A92A839A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E7D9C-6E73-4C4D-B22F-5753D8B13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8A41A7-49F2-CF4C-A4DE-E686BBD95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A8B083-91FB-7E48-890E-8DD3250A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5F1337-9DE3-434D-8464-56B82B2A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15991B-DDDB-824B-97E3-0D09FCD5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98BAA-65D2-E144-8F05-C33EAC36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98140E-A172-6346-9009-EAAFBAB7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77F76-2317-A14D-8D5D-ABE9B957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00A29-B221-4C4E-BF48-F8AE72C3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8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88052B-68C7-1C4A-A22B-C28A0E29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911BBD-920C-3E45-B4FF-19460C81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52875-895B-BB4D-9515-21CAAFEF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0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3C36-4DE9-FC4A-B7DB-5896F643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BC44C-23A2-0D48-A558-90A059F52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2273F-7795-5043-ACA3-49EBDBE5E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BBDB5-A92B-C849-A568-F402353F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8BA73-5BCC-0D46-9707-8C90E04B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16D4D-FEAB-E741-A0E2-46C043B6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B689E-9DDC-A14D-A83A-C80F0843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B4C41-9B06-0447-95DC-350915DE9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F1B2D-97E7-4948-8431-0C82A3B2C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CB53-4345-D040-A92B-7CEBE798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331C7-66FD-5D44-BE6F-DB708140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BFA33-0500-F842-98D5-FD13911B7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80BB8-76DC-5444-87C2-3C5798E9B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BED86-DC32-5B40-A91A-812778795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57E64-2A3A-0F4C-A7A3-2B2E090E8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0571-4EFF-614C-AB8E-4E98588B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320E8-C384-A64C-BF73-49D9EB7E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D8B9-A6C7-F645-B028-B9FDA160D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78E69-7E82-AF40-9046-FA499B8B2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1681A-8B98-3E4C-A4A3-CA749D1C1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3F331-2F7A-6D49-B6A8-FEBCE4876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16EB5-DBBD-A845-8730-49E83628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2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9495A-C73A-FD45-95C3-8BD7B952E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CFA86-4C36-B342-AA9F-9804777C7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9CEE1-A188-A049-B2D2-C465C981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9B76C-8BAB-8048-AA6D-F8B09D52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01301-E031-8148-9AB1-DC70F9AB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CD21-08A0-744F-9F9F-873B18CEA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82C11-B311-244C-BB08-347D1B022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AF395-7E98-9E43-9287-4690F9A84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5782-6C29-FD44-9FCD-CC52CD54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5A9BC-3261-624F-8FAC-DD246ED2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AD48-74CA-9F4F-957B-B79163F1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49C0-3408-BB41-AA92-80A1ADA34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2A286-C53C-3444-B48A-05E488CF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11B89-6975-BD4D-9D7B-C30A810F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88EFB-D5AA-D047-B6CA-1AD9FA1C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9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4C96-16F9-9249-99DE-5F94F468F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49548-FF61-4440-BA5B-F04FFDA45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FD054-4E1F-9246-B2DA-5E35932E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E0E66-8716-3048-8241-9AEF68E5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01D1B-F2C1-054A-B19B-87D684C3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7D13-78B5-994F-972C-9F943312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3B131-752C-BD40-A2D3-AD0CEC30C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7F46C-37D4-C44A-893B-130E190E8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8D8F2-85D6-554F-8AB1-F4807844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A38D7-C3C6-894B-BE3F-1E0D8D53A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937AE-9C2F-9348-A91F-B3E1A498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AA39-F1F2-4A45-9DA9-23F9B1CE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3C523-6BD5-9E44-9C8A-75106F4A9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DC814-C282-9640-8A23-94E46E15C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0AC57-D21B-2143-B264-806C6BC08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94C13-54F1-7447-B0DB-A386D8199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56D57-35BF-E248-9FEC-7F842C83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4908F4-4F76-D04A-8B81-06CD1996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7418B4-CF36-7C4C-9094-AAF9E7CB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A7B8-A521-E54B-8FA4-5DB63147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60D0B-C194-5F4B-8058-94483A06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ADAE9-D22D-8B43-93B9-A2915E2B9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AA07E-7B54-994C-8578-9F7A8AC8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38E24-A835-7B44-8EA2-DFF3E4F4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5AEB2-569E-9445-B822-6775DB597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92B12-3D0B-DA4A-A553-24A41FEA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3B931-42C0-7A4D-9C03-35FF8C5E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D6D07-9767-D84D-8614-E94CCEF11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B11DB-3933-CE45-996A-AD735D70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2901E-5577-6F49-A3B7-6CF83294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8CAF6-FADE-0045-8F9E-DDDD6A67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165F-14F4-4B4F-A8F9-E20C7F95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4B812-9C8E-3345-AD21-8575AEB4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53498-CEB4-3549-9259-B40146848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97FDB-B18F-FC44-AE71-11C0A894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EC8EE-C46A-CF4E-A80E-62C0F8AC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C04EA-AC4C-F849-B875-3E78BE75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857FE-F74C-C141-980F-BEA09A61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0BCD82-07F1-974B-8546-FF3B6FFAC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35CCE-611B-CD40-B4B9-4F460D869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56407-DD63-844A-BCD6-41799C527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9D222-2BBD-284D-B0C2-CC1F972B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5F075-1D07-6B45-BE11-A2D54F67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37BC-BA6D-C442-9DC9-B1ACADC1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390EF-3636-7C4B-B13B-3D416C2C6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28A09-27B0-0942-BE33-C95CC618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AE505-E9B6-5142-96AF-33738FD0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6A355-D636-0F43-84B4-05CC084F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7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D19EA5-C09B-D149-B895-B751A7FD5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A19FC-3061-F542-831F-39016F34E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EE5FE-23A0-004B-B79D-EB34480B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7552C-ABD8-E141-B57F-936BB876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80D42-0FBB-9142-B665-153BC9C5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FF9B-94DC-0F4F-8F97-4577DAB9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9377B-4CE0-9344-AD55-8688BD4B4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8C781-53DE-E348-B8A1-EB2701D31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8B759-8559-234C-8A14-A2025265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2CA10-A82B-4745-B061-3B750BE5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254B-1F6F-594C-91E6-9BB95555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4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3D47-CE88-1345-A67E-F1A0EF27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7DCA3-43FC-8647-B7CC-0EC73782F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E3CCB-2114-8D40-9BFA-D13E01FB9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15C75-1B77-3F46-A357-A3D93CD06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6ADE6-AB60-FF49-97B2-C0C820951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8572C4-DD45-FA47-AFD1-170D880E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D08786-45B2-BF42-BCEC-9C70A70F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CF19C9-1D86-B642-A369-D2CBB879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9620-5DD6-8948-B92B-A87DB904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E94C57-F31A-084D-9CF4-C4F06BFA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B234B-3DD8-1446-8CE4-C2F8951E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FECA7-F1EB-284C-9067-A7EBDB45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5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349EB-4509-914C-A9C4-7F44A1AF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6C179-3DAC-714B-855D-2A90A0D3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F2B1D-0CC6-EF4A-B2F1-FCA6906DF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36A8-D7A5-AB49-9ED5-8FD21D13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FA631-5E79-2F4E-9F83-515F48E24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EAF57-9D42-E24D-B94A-1463304A4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C50B2-DCFE-9B4F-BC72-3D7F01DF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05672-1483-3E41-92B7-4089E706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E4C2A-2117-F744-A2FD-4F0053A1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251F-AF63-0948-9237-E0BAD6AE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E71D75-02B9-8F4B-B96A-86AA54491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88CDA-A579-AC4F-817E-870830596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71E8C-7C66-7E4B-B276-73615BD8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327C6-7188-6144-8C87-E9B890D1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43942-C9B1-D14E-86A9-A21A1058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8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5013C-D0DD-1C4D-8C63-267D35D0B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B5B30-0DA3-F447-A1C3-63F16DD0B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7EAA8-56D7-8049-A320-F1BD8F448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9DD0F-B3E5-D541-980E-9142B56ECB72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CD770-CD17-894F-AD2D-CA0F90FBD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8F72D-C46B-F948-8208-726E2D993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arrow&#10;&#10;Description automatically generated with medium confidence">
            <a:extLst>
              <a:ext uri="{FF2B5EF4-FFF2-40B4-BE49-F238E27FC236}">
                <a16:creationId xmlns:a16="http://schemas.microsoft.com/office/drawing/2014/main" id="{81D9C2EE-B5CB-5E4C-B38C-4963E93868D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1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F5D143-15A9-7245-ADE3-8E49909C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F1A97-0715-C549-8A3B-401BE1A14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A830-AF29-4540-8CFF-F4C1B3DC1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F6898-C3E4-9A4A-B59F-BEDD638A00A8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B4BBB-4A26-8F4B-8F12-F7515A9C6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89D86-BA2E-7B4F-AC62-584BA038A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ign on a wall&#10;&#10;Description automatically generated with low confidence">
            <a:extLst>
              <a:ext uri="{FF2B5EF4-FFF2-40B4-BE49-F238E27FC236}">
                <a16:creationId xmlns:a16="http://schemas.microsoft.com/office/drawing/2014/main" id="{864CC104-0E20-4540-8646-48878CEA71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1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72B02-D3CD-0148-9998-F8D72AE8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55F1C-158C-7442-BFF8-2D8C6C87F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10BB8-7BF1-F549-AE38-62F58AE8D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38CF-F90C-CC44-8E0E-878DAE7C3804}" type="datetimeFigureOut">
              <a:rPr lang="en-US" smtClean="0"/>
              <a:t>11/20/21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95893-2054-FF4E-9462-C783B3975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D5424-21C3-414B-94A5-BC7A4FB3C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ark&#10;&#10;Description automatically generated">
            <a:extLst>
              <a:ext uri="{FF2B5EF4-FFF2-40B4-BE49-F238E27FC236}">
                <a16:creationId xmlns:a16="http://schemas.microsoft.com/office/drawing/2014/main" id="{BCD67243-B4E0-5247-A038-F0A35717065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43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87CDB-4BC6-A74A-8C9D-B851A2C86389}"/>
              </a:ext>
            </a:extLst>
          </p:cNvPr>
          <p:cNvSpPr txBox="1"/>
          <p:nvPr/>
        </p:nvSpPr>
        <p:spPr>
          <a:xfrm>
            <a:off x="381000" y="1209237"/>
            <a:ext cx="11430000" cy="41242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Saul removed him from his presence and made </a:t>
            </a:r>
            <a:b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 a commander of a thousand. And he went out </a:t>
            </a:r>
            <a:b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came in before the people. And David had success in all his undertakings, for the LORD was with him. </a:t>
            </a:r>
            <a:b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when Saul saw that he had great success, he stood in fearful awe of him. But all Israel and Judah loved </a:t>
            </a:r>
            <a:b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David, for he went out and came in before them.</a:t>
            </a:r>
          </a:p>
          <a:p>
            <a:pPr algn="ctr">
              <a:spcAft>
                <a:spcPts val="1200"/>
              </a:spcAft>
            </a:pPr>
            <a:r>
              <a:rPr lang="en-US" sz="2800" i="1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Sam. 18:13-17</a:t>
            </a:r>
            <a:endParaRPr lang="en-US" sz="2400" i="1" cap="small" spc="7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87CDB-4BC6-A74A-8C9D-B851A2C86389}"/>
              </a:ext>
            </a:extLst>
          </p:cNvPr>
          <p:cNvSpPr txBox="1"/>
          <p:nvPr/>
        </p:nvSpPr>
        <p:spPr>
          <a:xfrm>
            <a:off x="381000" y="1209237"/>
            <a:ext cx="11430000" cy="41242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Saul removed him from his presence and made </a:t>
            </a:r>
            <a:b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 a commander of a thousand. </a:t>
            </a:r>
            <a:r>
              <a:rPr lang="en-US" sz="3200" u="sng" cap="small" spc="7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went out </a:t>
            </a:r>
            <a:br>
              <a:rPr lang="en-US" sz="3200" u="sng" cap="small" spc="7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u="sng" cap="small" spc="7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came in before the people</a:t>
            </a: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And David had success in all his undertakings, for the LORD was with him. </a:t>
            </a:r>
            <a:b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when Saul saw that he had great success, he stood in fearful awe of him. But all Israel and Judah loved </a:t>
            </a:r>
            <a:b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David, </a:t>
            </a:r>
            <a:r>
              <a:rPr lang="en-US" sz="3200" u="sng" cap="small" spc="7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he went out and came in before them</a:t>
            </a: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1200"/>
              </a:spcAft>
            </a:pPr>
            <a:r>
              <a:rPr lang="en-US" sz="2800" i="1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Sam. 18:13-17</a:t>
            </a:r>
            <a:endParaRPr lang="en-US" sz="2400" i="1" cap="small" spc="7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87CDB-4BC6-A74A-8C9D-B851A2C86389}"/>
              </a:ext>
            </a:extLst>
          </p:cNvPr>
          <p:cNvSpPr txBox="1"/>
          <p:nvPr/>
        </p:nvSpPr>
        <p:spPr>
          <a:xfrm>
            <a:off x="381000" y="1209237"/>
            <a:ext cx="11430000" cy="41242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Saul removed him from his presence and made </a:t>
            </a:r>
            <a:b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 a commander of a thousand. And he went out </a:t>
            </a:r>
            <a:b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came in before the people. And </a:t>
            </a:r>
            <a:r>
              <a:rPr lang="en-US" sz="3200" cap="small" spc="7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had success in all his undertakings, for the LORD was with him</a:t>
            </a: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when Saul saw that </a:t>
            </a:r>
            <a:r>
              <a:rPr lang="en-US" sz="3200" cap="small" spc="7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had great success</a:t>
            </a: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 stood in fearful awe of him. But </a:t>
            </a:r>
            <a:r>
              <a:rPr lang="en-US" sz="3200" cap="small" spc="7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Israel and Judah loved </a:t>
            </a:r>
            <a:br>
              <a:rPr lang="en-US" sz="3200" cap="small" spc="7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small" spc="7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</a:t>
            </a: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for he went out and came in before them.</a:t>
            </a:r>
          </a:p>
          <a:p>
            <a:pPr algn="ctr">
              <a:spcAft>
                <a:spcPts val="1200"/>
              </a:spcAft>
            </a:pPr>
            <a:r>
              <a:rPr lang="en-US" sz="2800" i="1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Sam. 18:13-17</a:t>
            </a:r>
            <a:endParaRPr lang="en-US" sz="2400" i="1" cap="small" spc="7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1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87CDB-4BC6-A74A-8C9D-B851A2C86389}"/>
              </a:ext>
            </a:extLst>
          </p:cNvPr>
          <p:cNvSpPr txBox="1"/>
          <p:nvPr/>
        </p:nvSpPr>
        <p:spPr>
          <a:xfrm>
            <a:off x="381000" y="1209237"/>
            <a:ext cx="11430000" cy="41242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Saul removed him from his presence and made </a:t>
            </a:r>
            <a:b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 a commander of a thousand. And he went out </a:t>
            </a:r>
            <a:b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came in before the people. And David had success in all his undertakings, for the LORD was with him. </a:t>
            </a:r>
            <a:b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cap="small" spc="70" dirty="0">
                <a:solidFill>
                  <a:srgbClr val="FF7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Saul saw that </a:t>
            </a: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had great success, </a:t>
            </a:r>
            <a:r>
              <a:rPr lang="en-US" sz="3200" cap="small" spc="70" dirty="0">
                <a:solidFill>
                  <a:srgbClr val="FF7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stood in fearful awe of him</a:t>
            </a: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But all Israel and Judah loved </a:t>
            </a:r>
            <a:b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David, for he went out and came in before them.</a:t>
            </a:r>
          </a:p>
          <a:p>
            <a:pPr algn="ctr">
              <a:spcAft>
                <a:spcPts val="1200"/>
              </a:spcAft>
            </a:pPr>
            <a:r>
              <a:rPr lang="en-US" sz="2800" i="1" cap="small" spc="7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Sam. 18:13-17</a:t>
            </a:r>
            <a:endParaRPr lang="en-US" sz="2400" i="1" cap="small" spc="7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8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Saul’s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Attempts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on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David’s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Life</a:t>
            </a:r>
            <a:endParaRPr lang="en-US" sz="2800" b="1" cap="small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5C60F-D161-DF44-9E36-8465E7825D0A}"/>
              </a:ext>
            </a:extLst>
          </p:cNvPr>
          <p:cNvSpPr txBox="1"/>
          <p:nvPr/>
        </p:nvSpPr>
        <p:spPr>
          <a:xfrm>
            <a:off x="381000" y="1326206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established leadership tries to kill God’s anointed one.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259CB-B706-C143-AA23-A49A0E342C08}"/>
              </a:ext>
            </a:extLst>
          </p:cNvPr>
          <p:cNvSpPr txBox="1"/>
          <p:nvPr/>
        </p:nvSpPr>
        <p:spPr>
          <a:xfrm>
            <a:off x="999066" y="1900225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Jesus’ 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FCF3D-ECDD-FE40-BF73-CB1558F65A18}"/>
              </a:ext>
            </a:extLst>
          </p:cNvPr>
          <p:cNvSpPr txBox="1"/>
          <p:nvPr/>
        </p:nvSpPr>
        <p:spPr>
          <a:xfrm>
            <a:off x="999065" y="2474244"/>
            <a:ext cx="10811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spite of the blessings brought by God’s anointed one, fear &amp; jealousy prevail.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FCC822-5280-7B4B-9E0C-9DF56B3FC692}"/>
              </a:ext>
            </a:extLst>
          </p:cNvPr>
          <p:cNvSpPr txBox="1"/>
          <p:nvPr/>
        </p:nvSpPr>
        <p:spPr>
          <a:xfrm>
            <a:off x="2277687" y="3662025"/>
            <a:ext cx="9533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Attempts on David’s life: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BD0B1-B752-4B45-B3F1-B8C4C863AB88}"/>
              </a:ext>
            </a:extLst>
          </p:cNvPr>
          <p:cNvSpPr txBox="1"/>
          <p:nvPr/>
        </p:nvSpPr>
        <p:spPr>
          <a:xfrm>
            <a:off x="2793077" y="4185245"/>
            <a:ext cx="9017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“pin him to the wall” three times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BC4B72-B10D-ED4A-A625-63221BC16345}"/>
              </a:ext>
            </a:extLst>
          </p:cNvPr>
          <p:cNvSpPr txBox="1"/>
          <p:nvPr/>
        </p:nvSpPr>
        <p:spPr>
          <a:xfrm>
            <a:off x="2793077" y="4708465"/>
            <a:ext cx="9017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Assassins sent twice – thwarted by Michal &amp; God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DDD86-1334-E442-84D0-E5E46189DF10}"/>
              </a:ext>
            </a:extLst>
          </p:cNvPr>
          <p:cNvSpPr txBox="1"/>
          <p:nvPr/>
        </p:nvSpPr>
        <p:spPr>
          <a:xfrm>
            <a:off x="2793077" y="5231685"/>
            <a:ext cx="9017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Saul’s plan to murder is interrupted by Jonathan</a:t>
            </a:r>
            <a:b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(</a:t>
            </a:r>
            <a:r>
              <a:rPr lang="en-US" sz="2800" cap="small" spc="7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ch.</a:t>
            </a:r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ADC150-8B55-FA43-912B-DC701E69F7E4}"/>
              </a:ext>
            </a:extLst>
          </p:cNvPr>
          <p:cNvSpPr txBox="1"/>
          <p:nvPr/>
        </p:nvSpPr>
        <p:spPr>
          <a:xfrm rot="819870">
            <a:off x="6039330" y="2853950"/>
            <a:ext cx="575415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373062">
              <a:schemeClr val="accent1">
                <a:lumMod val="40000"/>
                <a:lumOff val="60000"/>
                <a:alpha val="22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3600" u="sng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preserves the life of </a:t>
            </a:r>
            <a:br>
              <a:rPr lang="en-US" sz="3600" u="sng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u="sng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anointed one.</a:t>
            </a:r>
            <a:endParaRPr lang="en-US" sz="3200" u="sng" cap="small" spc="7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27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6" grpId="0"/>
      <p:bldP spid="9" grpId="0"/>
      <p:bldP spid="10" grpId="0"/>
      <p:bldP spid="12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David’s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Time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In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The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Wilderness</a:t>
            </a:r>
            <a:endParaRPr lang="en-US" sz="2800" b="1" cap="small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5C60F-D161-DF44-9E36-8465E7825D0A}"/>
              </a:ext>
            </a:extLst>
          </p:cNvPr>
          <p:cNvSpPr txBox="1"/>
          <p:nvPr/>
        </p:nvSpPr>
        <p:spPr>
          <a:xfrm>
            <a:off x="381000" y="1326206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Samuel 21-31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7D462AA-2B6E-B942-9B32-E40644E81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26" b="22644"/>
          <a:stretch/>
        </p:blipFill>
        <p:spPr>
          <a:xfrm>
            <a:off x="3002160" y="1326206"/>
            <a:ext cx="8808840" cy="507637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52400" dist="1397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67F7B8-3910-8844-B4AB-00A90686523E}"/>
              </a:ext>
            </a:extLst>
          </p:cNvPr>
          <p:cNvSpPr txBox="1"/>
          <p:nvPr/>
        </p:nvSpPr>
        <p:spPr>
          <a:xfrm>
            <a:off x="381000" y="1885173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God-ordained hero spends time in wilderness… A Bible theme.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2C0453-563B-9A48-AC03-5132A51CC6E3}"/>
              </a:ext>
            </a:extLst>
          </p:cNvPr>
          <p:cNvSpPr txBox="1"/>
          <p:nvPr/>
        </p:nvSpPr>
        <p:spPr>
          <a:xfrm>
            <a:off x="381000" y="2444140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Saul becomes obsessive about killing David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D9D4A5-3F0A-5445-9376-492BC6F6D8DD}"/>
              </a:ext>
            </a:extLst>
          </p:cNvPr>
          <p:cNvSpPr txBox="1"/>
          <p:nvPr/>
        </p:nvSpPr>
        <p:spPr>
          <a:xfrm>
            <a:off x="1014152" y="3003107"/>
            <a:ext cx="1079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point: Murders God’s priests for helping David (</a:t>
            </a:r>
            <a:r>
              <a:rPr lang="en-US" sz="2800" cap="small" spc="7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ch.</a:t>
            </a:r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40688-CD05-8441-8142-66DDE2611C6A}"/>
              </a:ext>
            </a:extLst>
          </p:cNvPr>
          <p:cNvSpPr txBox="1"/>
          <p:nvPr/>
        </p:nvSpPr>
        <p:spPr>
          <a:xfrm>
            <a:off x="381000" y="3562074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avoids capture, proves his righteousness repeatedly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3BAB3-F3D2-8144-8EFC-EAD223524F54}"/>
              </a:ext>
            </a:extLst>
          </p:cNvPr>
          <p:cNvSpPr txBox="1"/>
          <p:nvPr/>
        </p:nvSpPr>
        <p:spPr>
          <a:xfrm>
            <a:off x="2643446" y="4121041"/>
            <a:ext cx="9426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spares Saul’s life; respects kingship (</a:t>
            </a:r>
            <a:r>
              <a:rPr lang="en-US" sz="2800" cap="small" spc="7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ch.</a:t>
            </a:r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24, 26)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0C9DCD-21A2-334D-A362-EBCA948F2443}"/>
              </a:ext>
            </a:extLst>
          </p:cNvPr>
          <p:cNvSpPr txBox="1"/>
          <p:nvPr/>
        </p:nvSpPr>
        <p:spPr>
          <a:xfrm>
            <a:off x="3002160" y="4913053"/>
            <a:ext cx="8808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story leaves no doubt whose side God is on.</a:t>
            </a:r>
          </a:p>
        </p:txBody>
      </p:sp>
    </p:spTree>
    <p:extLst>
      <p:ext uri="{BB962C8B-B14F-4D97-AF65-F5344CB8AC3E}">
        <p14:creationId xmlns:p14="http://schemas.microsoft.com/office/powerpoint/2010/main" val="279804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14" grpId="0"/>
      <p:bldP spid="15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A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House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for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God’s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Name</a:t>
            </a:r>
            <a:endParaRPr lang="en-US" sz="2800" b="1" cap="small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5C60F-D161-DF44-9E36-8465E7825D0A}"/>
              </a:ext>
            </a:extLst>
          </p:cNvPr>
          <p:cNvSpPr txBox="1"/>
          <p:nvPr/>
        </p:nvSpPr>
        <p:spPr>
          <a:xfrm>
            <a:off x="381000" y="1326206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David’s ascent to the throne is intensely messianic.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259CB-B706-C143-AA23-A49A0E342C08}"/>
              </a:ext>
            </a:extLst>
          </p:cNvPr>
          <p:cNvSpPr txBox="1"/>
          <p:nvPr/>
        </p:nvSpPr>
        <p:spPr>
          <a:xfrm>
            <a:off x="999067" y="1849426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came to his own and they did no receive him.” (cf. Jn. 1:11)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A3EB6-DA56-6C4E-A6E6-E27FBBFE7045}"/>
              </a:ext>
            </a:extLst>
          </p:cNvPr>
          <p:cNvSpPr txBox="1"/>
          <p:nvPr/>
        </p:nvSpPr>
        <p:spPr>
          <a:xfrm>
            <a:off x="999067" y="2372646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Hated by the established Hebrew leadership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7AD0CB-A9CA-6741-97F4-8F75322A7AFF}"/>
              </a:ext>
            </a:extLst>
          </p:cNvPr>
          <p:cNvSpPr txBox="1"/>
          <p:nvPr/>
        </p:nvSpPr>
        <p:spPr>
          <a:xfrm>
            <a:off x="999067" y="2895866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Endured their Jealousy despite his blessing them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5EC39-21C3-7D43-BE64-5FA39DD3F661}"/>
              </a:ext>
            </a:extLst>
          </p:cNvPr>
          <p:cNvSpPr txBox="1"/>
          <p:nvPr/>
        </p:nvSpPr>
        <p:spPr>
          <a:xfrm>
            <a:off x="999067" y="3419086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Jonathan  ~  the disciple whom David loved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41580E-F488-3544-AD10-A7A5B43E2E1B}"/>
              </a:ext>
            </a:extLst>
          </p:cNvPr>
          <p:cNvSpPr txBox="1"/>
          <p:nvPr/>
        </p:nvSpPr>
        <p:spPr>
          <a:xfrm>
            <a:off x="999067" y="3942306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Sparing Saul’s life  ~  “Not as I will” (cf. Mt. 26:39)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18FE1-857F-1C49-9BF9-BFCE8C5F4D44}"/>
              </a:ext>
            </a:extLst>
          </p:cNvPr>
          <p:cNvSpPr txBox="1"/>
          <p:nvPr/>
        </p:nvSpPr>
        <p:spPr>
          <a:xfrm>
            <a:off x="690033" y="5060334"/>
            <a:ext cx="10403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small" spc="70" dirty="0">
                <a:solidFill>
                  <a:schemeClr val="bg1">
                    <a:lumMod val="95000"/>
                  </a:schemeClr>
                </a:solidFill>
                <a:effectLst>
                  <a:glow rad="278779">
                    <a:schemeClr val="accent5">
                      <a:satMod val="175000"/>
                      <a:alpha val="19121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8E99FA-D4D6-5141-8248-3FC2DBAFB250}"/>
              </a:ext>
            </a:extLst>
          </p:cNvPr>
          <p:cNvSpPr txBox="1"/>
          <p:nvPr/>
        </p:nvSpPr>
        <p:spPr>
          <a:xfrm>
            <a:off x="999067" y="4465526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 Saul’s life  ~  “Put away your sword” (cf. Mt. 26:52)</a:t>
            </a:r>
          </a:p>
        </p:txBody>
      </p:sp>
    </p:spTree>
    <p:extLst>
      <p:ext uri="{BB962C8B-B14F-4D97-AF65-F5344CB8AC3E}">
        <p14:creationId xmlns:p14="http://schemas.microsoft.com/office/powerpoint/2010/main" val="305963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1" grpId="0"/>
      <p:bldP spid="13" grpId="0"/>
      <p:bldP spid="14" grpId="0"/>
      <p:bldP spid="15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ark&#10;&#10;Description automatically generated">
            <a:extLst>
              <a:ext uri="{FF2B5EF4-FFF2-40B4-BE49-F238E27FC236}">
                <a16:creationId xmlns:a16="http://schemas.microsoft.com/office/drawing/2014/main" id="{1E98D75B-3A55-534C-BD72-F37541999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4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A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House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for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God’s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Name</a:t>
            </a:r>
            <a:endParaRPr lang="en-US" sz="2800" b="1" cap="small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5C60F-D161-DF44-9E36-8465E7825D0A}"/>
              </a:ext>
            </a:extLst>
          </p:cNvPr>
          <p:cNvSpPr txBox="1"/>
          <p:nvPr/>
        </p:nvSpPr>
        <p:spPr>
          <a:xfrm>
            <a:off x="381000" y="1326206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David’s ascent to the throne is intensely messianic.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259CB-B706-C143-AA23-A49A0E342C08}"/>
              </a:ext>
            </a:extLst>
          </p:cNvPr>
          <p:cNvSpPr txBox="1"/>
          <p:nvPr/>
        </p:nvSpPr>
        <p:spPr>
          <a:xfrm>
            <a:off x="999067" y="1849426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came to his own and they did no receive him.” (cf. Jn. 1:11)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A3EB6-DA56-6C4E-A6E6-E27FBBFE7045}"/>
              </a:ext>
            </a:extLst>
          </p:cNvPr>
          <p:cNvSpPr txBox="1"/>
          <p:nvPr/>
        </p:nvSpPr>
        <p:spPr>
          <a:xfrm>
            <a:off x="999067" y="2372646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Hated by the established Hebrew leadership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7AD0CB-A9CA-6741-97F4-8F75322A7AFF}"/>
              </a:ext>
            </a:extLst>
          </p:cNvPr>
          <p:cNvSpPr txBox="1"/>
          <p:nvPr/>
        </p:nvSpPr>
        <p:spPr>
          <a:xfrm>
            <a:off x="999067" y="2895866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Endured their Jealousy despite his blessing them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5EC39-21C3-7D43-BE64-5FA39DD3F661}"/>
              </a:ext>
            </a:extLst>
          </p:cNvPr>
          <p:cNvSpPr txBox="1"/>
          <p:nvPr/>
        </p:nvSpPr>
        <p:spPr>
          <a:xfrm>
            <a:off x="999067" y="3419086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Jonathan  ~  the disciple whom David loved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41580E-F488-3544-AD10-A7A5B43E2E1B}"/>
              </a:ext>
            </a:extLst>
          </p:cNvPr>
          <p:cNvSpPr txBox="1"/>
          <p:nvPr/>
        </p:nvSpPr>
        <p:spPr>
          <a:xfrm>
            <a:off x="999067" y="3942306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Sparing Saul’s life  ~  “Not as I will” (cf. Mt. 26:39)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392E35-B5E9-5A4F-A7F3-02CFF78131F0}"/>
              </a:ext>
            </a:extLst>
          </p:cNvPr>
          <p:cNvSpPr txBox="1"/>
          <p:nvPr/>
        </p:nvSpPr>
        <p:spPr>
          <a:xfrm>
            <a:off x="690033" y="5267116"/>
            <a:ext cx="10811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cap="small" spc="70" dirty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5">
                      <a:satMod val="175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David to save his people, </a:t>
            </a:r>
            <a:br>
              <a:rPr lang="en-US" sz="3600" i="1" cap="small" spc="70" dirty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5">
                      <a:satMod val="175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cap="small" spc="70" dirty="0">
                <a:solidFill>
                  <a:schemeClr val="bg1">
                    <a:lumMod val="95000"/>
                  </a:schemeClr>
                </a:solidFill>
                <a:effectLst>
                  <a:glow rad="139700">
                    <a:schemeClr val="accent5">
                      <a:satMod val="175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God to redeem all people.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14649B-F111-6447-855D-04E0691A8CC7}"/>
              </a:ext>
            </a:extLst>
          </p:cNvPr>
          <p:cNvSpPr txBox="1"/>
          <p:nvPr/>
        </p:nvSpPr>
        <p:spPr>
          <a:xfrm>
            <a:off x="999067" y="4465526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 Saul’s life  ~  “Put away your sword” (cf. Mt. 26:52)</a:t>
            </a:r>
          </a:p>
        </p:txBody>
      </p: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F3C892E8-FCE4-9D4B-AAD4-F9F4E686A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45" y="1260393"/>
            <a:ext cx="11639909" cy="453642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14058B4-C2CB-CE47-B3DA-57C6A9CE6372}"/>
              </a:ext>
            </a:extLst>
          </p:cNvPr>
          <p:cNvSpPr/>
          <p:nvPr/>
        </p:nvSpPr>
        <p:spPr>
          <a:xfrm>
            <a:off x="534838" y="1388007"/>
            <a:ext cx="3554083" cy="440881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0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65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DAE5CE8-5F46-5742-9996-8E52FBFE7756}"/>
              </a:ext>
            </a:extLst>
          </p:cNvPr>
          <p:cNvSpPr/>
          <p:nvPr/>
        </p:nvSpPr>
        <p:spPr>
          <a:xfrm>
            <a:off x="847898" y="1764825"/>
            <a:ext cx="10819550" cy="3766182"/>
          </a:xfrm>
          <a:custGeom>
            <a:avLst/>
            <a:gdLst>
              <a:gd name="connsiteX0" fmla="*/ 0 w 10819550"/>
              <a:gd name="connsiteY0" fmla="*/ 3555320 h 3766182"/>
              <a:gd name="connsiteX1" fmla="*/ 1280160 w 10819550"/>
              <a:gd name="connsiteY1" fmla="*/ 2075655 h 3766182"/>
              <a:gd name="connsiteX2" fmla="*/ 3059084 w 10819550"/>
              <a:gd name="connsiteY2" fmla="*/ 496237 h 3766182"/>
              <a:gd name="connsiteX3" fmla="*/ 4854633 w 10819550"/>
              <a:gd name="connsiteY3" fmla="*/ 14099 h 3766182"/>
              <a:gd name="connsiteX4" fmla="*/ 6284422 w 10819550"/>
              <a:gd name="connsiteY4" fmla="*/ 928499 h 3766182"/>
              <a:gd name="connsiteX5" fmla="*/ 7248698 w 10819550"/>
              <a:gd name="connsiteY5" fmla="*/ 2158782 h 3766182"/>
              <a:gd name="connsiteX6" fmla="*/ 9676015 w 10819550"/>
              <a:gd name="connsiteY6" fmla="*/ 2507917 h 3766182"/>
              <a:gd name="connsiteX7" fmla="*/ 10706793 w 10819550"/>
              <a:gd name="connsiteY7" fmla="*/ 3738200 h 376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9550" h="3766182">
                <a:moveTo>
                  <a:pt x="0" y="3555320"/>
                </a:moveTo>
                <a:cubicBezTo>
                  <a:pt x="385156" y="3070411"/>
                  <a:pt x="770313" y="2585502"/>
                  <a:pt x="1280160" y="2075655"/>
                </a:cubicBezTo>
                <a:cubicBezTo>
                  <a:pt x="1790007" y="1565808"/>
                  <a:pt x="2463339" y="839830"/>
                  <a:pt x="3059084" y="496237"/>
                </a:cubicBezTo>
                <a:cubicBezTo>
                  <a:pt x="3654829" y="152644"/>
                  <a:pt x="4317077" y="-57945"/>
                  <a:pt x="4854633" y="14099"/>
                </a:cubicBezTo>
                <a:cubicBezTo>
                  <a:pt x="5392189" y="86143"/>
                  <a:pt x="5885411" y="571052"/>
                  <a:pt x="6284422" y="928499"/>
                </a:cubicBezTo>
                <a:cubicBezTo>
                  <a:pt x="6683433" y="1285946"/>
                  <a:pt x="6683433" y="1895546"/>
                  <a:pt x="7248698" y="2158782"/>
                </a:cubicBezTo>
                <a:cubicBezTo>
                  <a:pt x="7813963" y="2422018"/>
                  <a:pt x="9099666" y="2244681"/>
                  <a:pt x="9676015" y="2507917"/>
                </a:cubicBezTo>
                <a:cubicBezTo>
                  <a:pt x="10252364" y="2771153"/>
                  <a:pt x="11133513" y="3962644"/>
                  <a:pt x="10706793" y="3738200"/>
                </a:cubicBezTo>
              </a:path>
            </a:pathLst>
          </a:cu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9E5AEC-571A-9746-9FB4-62D49C1C2444}"/>
              </a:ext>
            </a:extLst>
          </p:cNvPr>
          <p:cNvSpPr txBox="1"/>
          <p:nvPr/>
        </p:nvSpPr>
        <p:spPr>
          <a:xfrm>
            <a:off x="546719" y="3897111"/>
            <a:ext cx="3546766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man of integrity, humility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E0363-6136-C346-B602-0DD44558F481}"/>
              </a:ext>
            </a:extLst>
          </p:cNvPr>
          <p:cNvSpPr txBox="1"/>
          <p:nvPr/>
        </p:nvSpPr>
        <p:spPr>
          <a:xfrm>
            <a:off x="4766230" y="1171156"/>
            <a:ext cx="1329770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Reigns </a:t>
            </a:r>
            <a:b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b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CA0D1-14AE-C14B-A2DA-9CE6C33CB2C1}"/>
              </a:ext>
            </a:extLst>
          </p:cNvPr>
          <p:cNvSpPr txBox="1"/>
          <p:nvPr/>
        </p:nvSpPr>
        <p:spPr>
          <a:xfrm>
            <a:off x="6514544" y="2628928"/>
            <a:ext cx="1924556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Spiritual Failures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C93A7F-8C29-0749-ADAE-B255B1DB86A0}"/>
              </a:ext>
            </a:extLst>
          </p:cNvPr>
          <p:cNvSpPr txBox="1"/>
          <p:nvPr/>
        </p:nvSpPr>
        <p:spPr>
          <a:xfrm>
            <a:off x="8955921" y="3555001"/>
            <a:ext cx="1924556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Descent into madness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EEA2EE-EC47-AA42-9CE4-8C1D03853CFF}"/>
              </a:ext>
            </a:extLst>
          </p:cNvPr>
          <p:cNvSpPr txBox="1"/>
          <p:nvPr/>
        </p:nvSpPr>
        <p:spPr>
          <a:xfrm>
            <a:off x="9400497" y="5263001"/>
            <a:ext cx="2609346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Dies ingloriously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F51ADB-7CBA-7942-ABCD-76A42DBD2A32}"/>
              </a:ext>
            </a:extLst>
          </p:cNvPr>
          <p:cNvSpPr txBox="1"/>
          <p:nvPr/>
        </p:nvSpPr>
        <p:spPr>
          <a:xfrm>
            <a:off x="1492229" y="2628929"/>
            <a:ext cx="3126971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Rises to respect, military 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FEF9FB-D06D-2C4C-A3A2-0F58C36F8854}"/>
              </a:ext>
            </a:extLst>
          </p:cNvPr>
          <p:cNvSpPr txBox="1"/>
          <p:nvPr/>
        </p:nvSpPr>
        <p:spPr>
          <a:xfrm>
            <a:off x="381000" y="5134937"/>
            <a:ext cx="2096193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Saul anointed King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2184B3-6FD3-D54D-BCDE-2A3A14039FD1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Long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Story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Short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22ABF8-20C0-DC46-90C4-CEFD09D2E475}"/>
              </a:ext>
            </a:extLst>
          </p:cNvPr>
          <p:cNvSpPr/>
          <p:nvPr/>
        </p:nvSpPr>
        <p:spPr>
          <a:xfrm>
            <a:off x="8537532" y="3285067"/>
            <a:ext cx="2761334" cy="197793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DAE5CE8-5F46-5742-9996-8E52FBFE7756}"/>
              </a:ext>
            </a:extLst>
          </p:cNvPr>
          <p:cNvSpPr/>
          <p:nvPr/>
        </p:nvSpPr>
        <p:spPr>
          <a:xfrm>
            <a:off x="847898" y="1764825"/>
            <a:ext cx="10819550" cy="3766182"/>
          </a:xfrm>
          <a:custGeom>
            <a:avLst/>
            <a:gdLst>
              <a:gd name="connsiteX0" fmla="*/ 0 w 10819550"/>
              <a:gd name="connsiteY0" fmla="*/ 3555320 h 3766182"/>
              <a:gd name="connsiteX1" fmla="*/ 1280160 w 10819550"/>
              <a:gd name="connsiteY1" fmla="*/ 2075655 h 3766182"/>
              <a:gd name="connsiteX2" fmla="*/ 3059084 w 10819550"/>
              <a:gd name="connsiteY2" fmla="*/ 496237 h 3766182"/>
              <a:gd name="connsiteX3" fmla="*/ 4854633 w 10819550"/>
              <a:gd name="connsiteY3" fmla="*/ 14099 h 3766182"/>
              <a:gd name="connsiteX4" fmla="*/ 6284422 w 10819550"/>
              <a:gd name="connsiteY4" fmla="*/ 928499 h 3766182"/>
              <a:gd name="connsiteX5" fmla="*/ 7248698 w 10819550"/>
              <a:gd name="connsiteY5" fmla="*/ 2158782 h 3766182"/>
              <a:gd name="connsiteX6" fmla="*/ 9676015 w 10819550"/>
              <a:gd name="connsiteY6" fmla="*/ 2507917 h 3766182"/>
              <a:gd name="connsiteX7" fmla="*/ 10706793 w 10819550"/>
              <a:gd name="connsiteY7" fmla="*/ 3738200 h 376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19550" h="3766182">
                <a:moveTo>
                  <a:pt x="0" y="3555320"/>
                </a:moveTo>
                <a:cubicBezTo>
                  <a:pt x="385156" y="3070411"/>
                  <a:pt x="770313" y="2585502"/>
                  <a:pt x="1280160" y="2075655"/>
                </a:cubicBezTo>
                <a:cubicBezTo>
                  <a:pt x="1790007" y="1565808"/>
                  <a:pt x="2463339" y="839830"/>
                  <a:pt x="3059084" y="496237"/>
                </a:cubicBezTo>
                <a:cubicBezTo>
                  <a:pt x="3654829" y="152644"/>
                  <a:pt x="4317077" y="-57945"/>
                  <a:pt x="4854633" y="14099"/>
                </a:cubicBezTo>
                <a:cubicBezTo>
                  <a:pt x="5392189" y="86143"/>
                  <a:pt x="5885411" y="571052"/>
                  <a:pt x="6284422" y="928499"/>
                </a:cubicBezTo>
                <a:cubicBezTo>
                  <a:pt x="6683433" y="1285946"/>
                  <a:pt x="6683433" y="1895546"/>
                  <a:pt x="7248698" y="2158782"/>
                </a:cubicBezTo>
                <a:cubicBezTo>
                  <a:pt x="7813963" y="2422018"/>
                  <a:pt x="9099666" y="2244681"/>
                  <a:pt x="9676015" y="2507917"/>
                </a:cubicBezTo>
                <a:cubicBezTo>
                  <a:pt x="10252364" y="2771153"/>
                  <a:pt x="11133513" y="3962644"/>
                  <a:pt x="10706793" y="3738200"/>
                </a:cubicBezTo>
              </a:path>
            </a:pathLst>
          </a:cu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9E5AEC-571A-9746-9FB4-62D49C1C2444}"/>
              </a:ext>
            </a:extLst>
          </p:cNvPr>
          <p:cNvSpPr txBox="1"/>
          <p:nvPr/>
        </p:nvSpPr>
        <p:spPr>
          <a:xfrm>
            <a:off x="546719" y="3897111"/>
            <a:ext cx="3546766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man of integrity, humility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E0363-6136-C346-B602-0DD44558F481}"/>
              </a:ext>
            </a:extLst>
          </p:cNvPr>
          <p:cNvSpPr txBox="1"/>
          <p:nvPr/>
        </p:nvSpPr>
        <p:spPr>
          <a:xfrm>
            <a:off x="4766230" y="1171156"/>
            <a:ext cx="1329770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Reigns </a:t>
            </a:r>
            <a:b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b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CA0D1-14AE-C14B-A2DA-9CE6C33CB2C1}"/>
              </a:ext>
            </a:extLst>
          </p:cNvPr>
          <p:cNvSpPr txBox="1"/>
          <p:nvPr/>
        </p:nvSpPr>
        <p:spPr>
          <a:xfrm>
            <a:off x="6514544" y="2628928"/>
            <a:ext cx="1924556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Spiritual Failures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C93A7F-8C29-0749-ADAE-B255B1DB86A0}"/>
              </a:ext>
            </a:extLst>
          </p:cNvPr>
          <p:cNvSpPr txBox="1"/>
          <p:nvPr/>
        </p:nvSpPr>
        <p:spPr>
          <a:xfrm>
            <a:off x="8955921" y="3555001"/>
            <a:ext cx="1924556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Descent into madness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EEA2EE-EC47-AA42-9CE4-8C1D03853CFF}"/>
              </a:ext>
            </a:extLst>
          </p:cNvPr>
          <p:cNvSpPr txBox="1"/>
          <p:nvPr/>
        </p:nvSpPr>
        <p:spPr>
          <a:xfrm>
            <a:off x="9400497" y="5263001"/>
            <a:ext cx="2609346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Dies ingloriously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F51ADB-7CBA-7942-ABCD-76A42DBD2A32}"/>
              </a:ext>
            </a:extLst>
          </p:cNvPr>
          <p:cNvSpPr txBox="1"/>
          <p:nvPr/>
        </p:nvSpPr>
        <p:spPr>
          <a:xfrm>
            <a:off x="1492229" y="2628929"/>
            <a:ext cx="3126971" cy="954107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Rises to respect, military 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FEF9FB-D06D-2C4C-A3A2-0F58C36F8854}"/>
              </a:ext>
            </a:extLst>
          </p:cNvPr>
          <p:cNvSpPr txBox="1"/>
          <p:nvPr/>
        </p:nvSpPr>
        <p:spPr>
          <a:xfrm>
            <a:off x="381000" y="5134937"/>
            <a:ext cx="2096193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Saul anointed King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8CE506-EE94-4240-B07F-0CD3C6EFD23A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D81AD63-61A2-6746-8806-1DD94BBB3595}"/>
              </a:ext>
            </a:extLst>
          </p:cNvPr>
          <p:cNvSpPr/>
          <p:nvPr/>
        </p:nvSpPr>
        <p:spPr>
          <a:xfrm>
            <a:off x="7797338" y="1762298"/>
            <a:ext cx="3906982" cy="3757353"/>
          </a:xfrm>
          <a:custGeom>
            <a:avLst/>
            <a:gdLst>
              <a:gd name="connsiteX0" fmla="*/ 0 w 3906982"/>
              <a:gd name="connsiteY0" fmla="*/ 3757353 h 3757353"/>
              <a:gd name="connsiteX1" fmla="*/ 1163782 w 3906982"/>
              <a:gd name="connsiteY1" fmla="*/ 1463040 h 3757353"/>
              <a:gd name="connsiteX2" fmla="*/ 3906982 w 3906982"/>
              <a:gd name="connsiteY2" fmla="*/ 0 h 375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6982" h="3757353">
                <a:moveTo>
                  <a:pt x="0" y="3757353"/>
                </a:moveTo>
                <a:cubicBezTo>
                  <a:pt x="256309" y="2923309"/>
                  <a:pt x="512618" y="2089265"/>
                  <a:pt x="1163782" y="1463040"/>
                </a:cubicBezTo>
                <a:cubicBezTo>
                  <a:pt x="1814946" y="836815"/>
                  <a:pt x="3413760" y="249382"/>
                  <a:pt x="3906982" y="0"/>
                </a:cubicBezTo>
              </a:path>
            </a:pathLst>
          </a:custGeom>
          <a:noFill/>
          <a:ln w="76200">
            <a:solidFill>
              <a:schemeClr val="accent6">
                <a:lumMod val="60000"/>
                <a:lumOff val="40000"/>
              </a:schemeClr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05A913-1EBA-1A4E-B231-A040CE238B2F}"/>
              </a:ext>
            </a:extLst>
          </p:cNvPr>
          <p:cNvSpPr txBox="1"/>
          <p:nvPr/>
        </p:nvSpPr>
        <p:spPr>
          <a:xfrm rot="20014681">
            <a:off x="8613526" y="1386600"/>
            <a:ext cx="2609346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373062">
              <a:schemeClr val="accent1">
                <a:lumMod val="40000"/>
                <a:lumOff val="60000"/>
                <a:alpha val="22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rises to prominence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2184B3-6FD3-D54D-BCDE-2A3A14039FD1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Long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Story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Short</a:t>
            </a:r>
          </a:p>
        </p:txBody>
      </p:sp>
    </p:spTree>
    <p:extLst>
      <p:ext uri="{BB962C8B-B14F-4D97-AF65-F5344CB8AC3E}">
        <p14:creationId xmlns:p14="http://schemas.microsoft.com/office/powerpoint/2010/main" val="121591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4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The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Turning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Point</a:t>
            </a:r>
            <a:endParaRPr lang="en-US" sz="2800" b="1" cap="small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5C60F-D161-DF44-9E36-8465E7825D0A}"/>
              </a:ext>
            </a:extLst>
          </p:cNvPr>
          <p:cNvSpPr txBox="1"/>
          <p:nvPr/>
        </p:nvSpPr>
        <p:spPr>
          <a:xfrm>
            <a:off x="381000" y="1326206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God’s Spirit goes, the kingdom goes.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51A7A6-13C5-AB43-819A-0010DEDE9A2D}"/>
              </a:ext>
            </a:extLst>
          </p:cNvPr>
          <p:cNvSpPr txBox="1"/>
          <p:nvPr/>
        </p:nvSpPr>
        <p:spPr>
          <a:xfrm>
            <a:off x="380999" y="2312351"/>
            <a:ext cx="5494867" cy="19082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373062">
              <a:schemeClr val="accent1">
                <a:lumMod val="40000"/>
                <a:lumOff val="60000"/>
                <a:alpha val="22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Spirit of the LORD rushed upon David from that day forward.</a:t>
            </a:r>
          </a:p>
          <a:p>
            <a:pPr algn="ctr">
              <a:spcAft>
                <a:spcPts val="1200"/>
              </a:spcAft>
            </a:pPr>
            <a:r>
              <a:rPr lang="en-US" sz="2400" i="1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Sam. 16:13</a:t>
            </a:r>
            <a:endParaRPr lang="en-US" sz="2000" i="1" cap="small" spc="7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7651E-A092-4345-93B3-A83DECBCBC9F}"/>
              </a:ext>
            </a:extLst>
          </p:cNvPr>
          <p:cNvSpPr txBox="1"/>
          <p:nvPr/>
        </p:nvSpPr>
        <p:spPr>
          <a:xfrm>
            <a:off x="6316133" y="2096908"/>
            <a:ext cx="5494867" cy="23391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373062">
              <a:schemeClr val="accent1">
                <a:lumMod val="40000"/>
                <a:lumOff val="60000"/>
                <a:alpha val="22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the Spirit of the LORD departed from Saul, and a harmful spirit from the LORD tormented him.</a:t>
            </a:r>
          </a:p>
          <a:p>
            <a:pPr algn="ctr">
              <a:spcAft>
                <a:spcPts val="1200"/>
              </a:spcAft>
            </a:pPr>
            <a:r>
              <a:rPr lang="en-US" sz="2400" i="1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Sam. 16:14</a:t>
            </a:r>
            <a:endParaRPr lang="en-US" sz="2000" i="1" cap="small" spc="7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B233A767-A7F7-5646-8EF8-901E0E8F3346}"/>
              </a:ext>
            </a:extLst>
          </p:cNvPr>
          <p:cNvSpPr/>
          <p:nvPr/>
        </p:nvSpPr>
        <p:spPr>
          <a:xfrm>
            <a:off x="5075766" y="2760575"/>
            <a:ext cx="2040467" cy="1011766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4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6" grpId="0" animBg="1"/>
      <p:bldP spid="1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The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Turning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Point</a:t>
            </a:r>
            <a:endParaRPr lang="en-US" sz="2800" b="1" cap="small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5C60F-D161-DF44-9E36-8465E7825D0A}"/>
              </a:ext>
            </a:extLst>
          </p:cNvPr>
          <p:cNvSpPr txBox="1"/>
          <p:nvPr/>
        </p:nvSpPr>
        <p:spPr>
          <a:xfrm>
            <a:off x="381000" y="1326206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God’s Spirit goes, the kingdom goes.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27DD36-0A98-B941-AC3E-5C374DBC432E}"/>
              </a:ext>
            </a:extLst>
          </p:cNvPr>
          <p:cNvSpPr txBox="1"/>
          <p:nvPr/>
        </p:nvSpPr>
        <p:spPr>
          <a:xfrm>
            <a:off x="381000" y="1901941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David’s skill as a musician is known to Saul’s men…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4C0CE-5110-F545-AFBF-1D848C9BA284}"/>
              </a:ext>
            </a:extLst>
          </p:cNvPr>
          <p:cNvSpPr txBox="1"/>
          <p:nvPr/>
        </p:nvSpPr>
        <p:spPr>
          <a:xfrm>
            <a:off x="999066" y="2477676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preview of his fame to come…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E06A37-CEC7-E749-93BF-141EDE63783B}"/>
              </a:ext>
            </a:extLst>
          </p:cNvPr>
          <p:cNvSpPr txBox="1"/>
          <p:nvPr/>
        </p:nvSpPr>
        <p:spPr>
          <a:xfrm>
            <a:off x="999066" y="3053411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begins to win the hearts of Israel…</a:t>
            </a:r>
          </a:p>
        </p:txBody>
      </p:sp>
    </p:spTree>
    <p:extLst>
      <p:ext uri="{BB962C8B-B14F-4D97-AF65-F5344CB8AC3E}">
        <p14:creationId xmlns:p14="http://schemas.microsoft.com/office/powerpoint/2010/main" val="255964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God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Makes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A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Name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for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David</a:t>
            </a:r>
            <a:endParaRPr lang="en-US" sz="2800" b="1" cap="small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5C60F-D161-DF44-9E36-8465E7825D0A}"/>
              </a:ext>
            </a:extLst>
          </p:cNvPr>
          <p:cNvSpPr txBox="1"/>
          <p:nvPr/>
        </p:nvSpPr>
        <p:spPr>
          <a:xfrm>
            <a:off x="381000" y="1326206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Samuel 17 –&gt; God’s servant vs. arrogant, idolatrous mankind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259CB-B706-C143-AA23-A49A0E342C08}"/>
              </a:ext>
            </a:extLst>
          </p:cNvPr>
          <p:cNvSpPr txBox="1"/>
          <p:nvPr/>
        </p:nvSpPr>
        <p:spPr>
          <a:xfrm>
            <a:off x="999066" y="1900225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David vs. Goliath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FCF3D-ECDD-FE40-BF73-CB1558F65A18}"/>
              </a:ext>
            </a:extLst>
          </p:cNvPr>
          <p:cNvSpPr txBox="1"/>
          <p:nvPr/>
        </p:nvSpPr>
        <p:spPr>
          <a:xfrm>
            <a:off x="380999" y="2474244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features of the story: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BBB590-FAC0-114C-93FD-7B235492781B}"/>
              </a:ext>
            </a:extLst>
          </p:cNvPr>
          <p:cNvSpPr txBox="1"/>
          <p:nvPr/>
        </p:nvSpPr>
        <p:spPr>
          <a:xfrm>
            <a:off x="999065" y="3048263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Israelite fear, dismay  –contrast–  David’s courage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1C772-4055-7146-9B20-36339F696C5F}"/>
              </a:ext>
            </a:extLst>
          </p:cNvPr>
          <p:cNvSpPr txBox="1"/>
          <p:nvPr/>
        </p:nvSpPr>
        <p:spPr>
          <a:xfrm>
            <a:off x="999064" y="3571483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came to his own [brothers] and they did not receive him.”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1E8BEF-CBDB-3A47-A545-D07E132334F5}"/>
              </a:ext>
            </a:extLst>
          </p:cNvPr>
          <p:cNvSpPr txBox="1"/>
          <p:nvPr/>
        </p:nvSpPr>
        <p:spPr>
          <a:xfrm>
            <a:off x="999063" y="4094703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Eden story in this story (cf. description of Goliath)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3182BD-13EF-A049-BA75-11919E37BACB}"/>
              </a:ext>
            </a:extLst>
          </p:cNvPr>
          <p:cNvSpPr txBox="1"/>
          <p:nvPr/>
        </p:nvSpPr>
        <p:spPr>
          <a:xfrm>
            <a:off x="998482" y="4617923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Goliath’s Forty days: a trial period for Saul &amp; Israel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8AF80E-4908-4E4B-86B2-6BFDAB5F73E6}"/>
              </a:ext>
            </a:extLst>
          </p:cNvPr>
          <p:cNvSpPr txBox="1"/>
          <p:nvPr/>
        </p:nvSpPr>
        <p:spPr>
          <a:xfrm>
            <a:off x="998481" y="5141143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David’s theological basis for courage (vv. 36-37, 45-47)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B02707-90CD-184D-BE1C-03B7F093E8F7}"/>
              </a:ext>
            </a:extLst>
          </p:cNvPr>
          <p:cNvSpPr txBox="1"/>
          <p:nvPr/>
        </p:nvSpPr>
        <p:spPr>
          <a:xfrm rot="21372824">
            <a:off x="5890464" y="631827"/>
            <a:ext cx="5494867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373062">
              <a:schemeClr val="accent1">
                <a:lumMod val="40000"/>
                <a:lumOff val="60000"/>
                <a:alpha val="22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i="1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armed with a coat </a:t>
            </a:r>
            <a:br>
              <a:rPr lang="en-US" sz="2800" i="1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mail (lit. “scales”)</a:t>
            </a:r>
            <a:r>
              <a:rPr lang="en-US" sz="2800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>
              <a:spcAft>
                <a:spcPts val="1200"/>
              </a:spcAft>
            </a:pPr>
            <a:r>
              <a:rPr lang="en-US" sz="2400" i="1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Sam. 17:5</a:t>
            </a:r>
            <a:endParaRPr lang="en-US" sz="2000" i="1" cap="small" spc="7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04681A-D157-474A-B8F8-61D7F5B81B58}"/>
              </a:ext>
            </a:extLst>
          </p:cNvPr>
          <p:cNvSpPr txBox="1"/>
          <p:nvPr/>
        </p:nvSpPr>
        <p:spPr>
          <a:xfrm rot="21372824">
            <a:off x="5889883" y="2351144"/>
            <a:ext cx="5494867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373062">
              <a:schemeClr val="accent1">
                <a:lumMod val="40000"/>
                <a:lumOff val="60000"/>
                <a:alpha val="22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i="1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Hebrew word for </a:t>
            </a:r>
            <a:br>
              <a:rPr lang="en-US" sz="2800" i="1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”Bronze” sounds like the</a:t>
            </a:r>
            <a:br>
              <a:rPr lang="en-US" sz="2800" i="1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for ”Snake” (vv. 5-6)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0C6120-EB12-0D42-A512-340E62DEBFDB}"/>
              </a:ext>
            </a:extLst>
          </p:cNvPr>
          <p:cNvSpPr txBox="1"/>
          <p:nvPr/>
        </p:nvSpPr>
        <p:spPr>
          <a:xfrm rot="21372824">
            <a:off x="5889302" y="3998779"/>
            <a:ext cx="5494867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373062">
              <a:schemeClr val="accent1">
                <a:lumMod val="40000"/>
                <a:lumOff val="60000"/>
                <a:alpha val="22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i="1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David… killed him and </a:t>
            </a:r>
            <a:br>
              <a:rPr lang="en-US" sz="2800" i="1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off his head</a:t>
            </a:r>
            <a:r>
              <a:rPr lang="en-US" sz="2800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>
              <a:spcAft>
                <a:spcPts val="1200"/>
              </a:spcAft>
            </a:pPr>
            <a:r>
              <a:rPr lang="en-US" sz="2400" i="1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Sam. 17:51</a:t>
            </a:r>
            <a:endParaRPr lang="en-US" sz="2000" i="1" cap="small" spc="7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God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Makes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A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Name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for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David</a:t>
            </a:r>
            <a:endParaRPr lang="en-US" sz="2800" b="1" cap="small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5C60F-D161-DF44-9E36-8465E7825D0A}"/>
              </a:ext>
            </a:extLst>
          </p:cNvPr>
          <p:cNvSpPr txBox="1"/>
          <p:nvPr/>
        </p:nvSpPr>
        <p:spPr>
          <a:xfrm>
            <a:off x="381000" y="1326206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introductions of David: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259CB-B706-C143-AA23-A49A0E342C08}"/>
              </a:ext>
            </a:extLst>
          </p:cNvPr>
          <p:cNvSpPr txBox="1"/>
          <p:nvPr/>
        </p:nvSpPr>
        <p:spPr>
          <a:xfrm>
            <a:off x="999066" y="1900225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Sam. 16 – How he came into Saul’s household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FCF3D-ECDD-FE40-BF73-CB1558F65A18}"/>
              </a:ext>
            </a:extLst>
          </p:cNvPr>
          <p:cNvSpPr txBox="1"/>
          <p:nvPr/>
        </p:nvSpPr>
        <p:spPr>
          <a:xfrm>
            <a:off x="998481" y="2474244"/>
            <a:ext cx="1081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Sam. 17 – How he came into the public eye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BBB590-FAC0-114C-93FD-7B235492781B}"/>
              </a:ext>
            </a:extLst>
          </p:cNvPr>
          <p:cNvSpPr txBox="1"/>
          <p:nvPr/>
        </p:nvSpPr>
        <p:spPr>
          <a:xfrm>
            <a:off x="381000" y="3240709"/>
            <a:ext cx="1142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David’s notoriety soars from this point…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C4318F-D514-0F4F-9E97-2EEEC61E3009}"/>
              </a:ext>
            </a:extLst>
          </p:cNvPr>
          <p:cNvSpPr txBox="1"/>
          <p:nvPr/>
        </p:nvSpPr>
        <p:spPr>
          <a:xfrm>
            <a:off x="998481" y="3814728"/>
            <a:ext cx="1081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point of contention between Saul &amp; him.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BFD143-EB85-544C-90AB-7BA57A93C745}"/>
              </a:ext>
            </a:extLst>
          </p:cNvPr>
          <p:cNvSpPr txBox="1"/>
          <p:nvPr/>
        </p:nvSpPr>
        <p:spPr>
          <a:xfrm>
            <a:off x="998481" y="4388747"/>
            <a:ext cx="1081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direct result of God’s Spirit being with David.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0B2F78-8EDC-F94B-8C09-33EBA26E1510}"/>
              </a:ext>
            </a:extLst>
          </p:cNvPr>
          <p:cNvSpPr txBox="1"/>
          <p:nvPr/>
        </p:nvSpPr>
        <p:spPr>
          <a:xfrm>
            <a:off x="998481" y="4962766"/>
            <a:ext cx="1081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Providence brings David close to the throne while it’s Saul’s.</a:t>
            </a:r>
          </a:p>
        </p:txBody>
      </p:sp>
    </p:spTree>
    <p:extLst>
      <p:ext uri="{BB962C8B-B14F-4D97-AF65-F5344CB8AC3E}">
        <p14:creationId xmlns:p14="http://schemas.microsoft.com/office/powerpoint/2010/main" val="35872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Encroaching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on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Saul’s</a:t>
            </a:r>
            <a:r>
              <a:rPr lang="en-US" sz="4400" b="1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Popularity</a:t>
            </a:r>
            <a:endParaRPr lang="en-US" sz="2800" b="1" cap="small" dirty="0">
              <a:solidFill>
                <a:schemeClr val="bg1">
                  <a:lumMod val="9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5C60F-D161-DF44-9E36-8465E7825D0A}"/>
              </a:ext>
            </a:extLst>
          </p:cNvPr>
          <p:cNvSpPr txBox="1"/>
          <p:nvPr/>
        </p:nvSpPr>
        <p:spPr>
          <a:xfrm>
            <a:off x="381000" y="1326206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Samuel 18 — David’s God-ordained rise is favored by…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259CB-B706-C143-AA23-A49A0E342C08}"/>
              </a:ext>
            </a:extLst>
          </p:cNvPr>
          <p:cNvSpPr txBox="1"/>
          <p:nvPr/>
        </p:nvSpPr>
        <p:spPr>
          <a:xfrm>
            <a:off x="999066" y="1900225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The Israelite general public.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FCF3D-ECDD-FE40-BF73-CB1558F65A18}"/>
              </a:ext>
            </a:extLst>
          </p:cNvPr>
          <p:cNvSpPr txBox="1"/>
          <p:nvPr/>
        </p:nvSpPr>
        <p:spPr>
          <a:xfrm>
            <a:off x="999065" y="2474244"/>
            <a:ext cx="1081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King Saul’s own children (Jonathan, Michal).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FCC822-5280-7B4B-9E0C-9DF56B3FC692}"/>
              </a:ext>
            </a:extLst>
          </p:cNvPr>
          <p:cNvSpPr txBox="1"/>
          <p:nvPr/>
        </p:nvSpPr>
        <p:spPr>
          <a:xfrm>
            <a:off x="380998" y="3048263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spc="7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Saul fears David; temper flares; judgment lapses.</a:t>
            </a:r>
          </a:p>
        </p:txBody>
      </p:sp>
    </p:spTree>
    <p:extLst>
      <p:ext uri="{BB962C8B-B14F-4D97-AF65-F5344CB8AC3E}">
        <p14:creationId xmlns:p14="http://schemas.microsoft.com/office/powerpoint/2010/main" val="66349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1168</Words>
  <Application>Microsoft Macintosh PowerPoint</Application>
  <PresentationFormat>Widescreen</PresentationFormat>
  <Paragraphs>102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Book Antiqua</vt:lpstr>
      <vt:lpstr>Calibri</vt:lpstr>
      <vt:lpstr>Calibri Light</vt:lpstr>
      <vt:lpstr>Times New Roman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Lankford</dc:creator>
  <cp:lastModifiedBy>Dan Lankford</cp:lastModifiedBy>
  <cp:revision>121</cp:revision>
  <dcterms:created xsi:type="dcterms:W3CDTF">2021-11-04T16:51:27Z</dcterms:created>
  <dcterms:modified xsi:type="dcterms:W3CDTF">2021-11-21T15:39:59Z</dcterms:modified>
</cp:coreProperties>
</file>