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96" r:id="rId3"/>
    <p:sldId id="298" r:id="rId4"/>
    <p:sldId id="299" r:id="rId5"/>
    <p:sldId id="300" r:id="rId6"/>
    <p:sldId id="301" r:id="rId7"/>
    <p:sldId id="302" r:id="rId8"/>
    <p:sldId id="295" r:id="rId9"/>
    <p:sldId id="278" r:id="rId10"/>
    <p:sldId id="303" r:id="rId1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08" d="100"/>
          <a:sy n="108" d="100"/>
        </p:scale>
        <p:origin x="168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6725"/>
          </a:xfrm>
          <a:prstGeom prst="rect">
            <a:avLst/>
          </a:prstGeom>
        </p:spPr>
        <p:txBody>
          <a:bodyPr vert="horz" lIns="91440" tIns="45720" rIns="91440" bIns="45720" rtlCol="0"/>
          <a:lstStyle>
            <a:lvl1pPr algn="r">
              <a:defRPr sz="1200"/>
            </a:lvl1pPr>
          </a:lstStyle>
          <a:p>
            <a:fld id="{1E71D0F4-75BD-46EA-9BB1-5FAF2358DD81}" type="datetimeFigureOut">
              <a:rPr lang="en-US" smtClean="0"/>
              <a:t>10/17/2021</a:t>
            </a:fld>
            <a:endParaRPr lang="en-US"/>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73575"/>
            <a:ext cx="548640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6725"/>
          </a:xfrm>
          <a:prstGeom prst="rect">
            <a:avLst/>
          </a:prstGeom>
        </p:spPr>
        <p:txBody>
          <a:bodyPr vert="horz" lIns="91440" tIns="45720" rIns="91440" bIns="45720" rtlCol="0" anchor="b"/>
          <a:lstStyle>
            <a:lvl1pPr algn="r">
              <a:defRPr sz="1200"/>
            </a:lvl1pPr>
          </a:lstStyle>
          <a:p>
            <a:fld id="{2668A6A4-42CA-479E-8DED-E229270502E1}" type="slidenum">
              <a:rPr lang="en-US" smtClean="0"/>
              <a:t>‹#›</a:t>
            </a:fld>
            <a:endParaRPr lang="en-US"/>
          </a:p>
        </p:txBody>
      </p:sp>
    </p:spTree>
    <p:extLst>
      <p:ext uri="{BB962C8B-B14F-4D97-AF65-F5344CB8AC3E}">
        <p14:creationId xmlns:p14="http://schemas.microsoft.com/office/powerpoint/2010/main" val="11839188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532349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61242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8493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268278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979280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02036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4541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668A6A4-42CA-479E-8DED-E229270502E1}" type="slidenum">
              <a:rPr lang="en-US" smtClean="0"/>
              <a:t>9</a:t>
            </a:fld>
            <a:endParaRPr lang="en-US"/>
          </a:p>
        </p:txBody>
      </p:sp>
    </p:spTree>
    <p:extLst>
      <p:ext uri="{BB962C8B-B14F-4D97-AF65-F5344CB8AC3E}">
        <p14:creationId xmlns:p14="http://schemas.microsoft.com/office/powerpoint/2010/main" val="2146156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2668A6A4-42CA-479E-8DED-E229270502E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38246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10/17/2021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628391"/>
            <a:ext cx="7772400" cy="1601217"/>
          </a:xfrm>
        </p:spPr>
        <p:txBody>
          <a:bodyPr>
            <a:normAutofit fontScale="90000"/>
          </a:bodyPr>
          <a:lstStyle/>
          <a:p>
            <a:r>
              <a:rPr lang="en-US" b="1" dirty="0">
                <a:solidFill>
                  <a:schemeClr val="bg1"/>
                </a:solidFill>
              </a:rPr>
              <a:t>ZECHARIAH AND THE PLOT TWIST AT THE CROSS</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614778"/>
            <a:ext cx="7886700" cy="5628443"/>
          </a:xfrm>
        </p:spPr>
        <p:txBody>
          <a:bodyPr>
            <a:normAutofit/>
          </a:bodyPr>
          <a:lstStyle/>
          <a:p>
            <a:pPr marL="0" indent="0" algn="ctr">
              <a:buNone/>
            </a:pPr>
            <a:r>
              <a:rPr lang="en-US" sz="3600" dirty="0">
                <a:solidFill>
                  <a:schemeClr val="bg1"/>
                </a:solidFill>
              </a:rPr>
              <a:t>“Father, forgive them; for they do not know what they are doing.”</a:t>
            </a:r>
          </a:p>
          <a:p>
            <a:pPr marL="0" indent="0" algn="ctr">
              <a:buNone/>
            </a:pPr>
            <a:r>
              <a:rPr lang="en-US" sz="3600" dirty="0">
                <a:solidFill>
                  <a:schemeClr val="bg1"/>
                </a:solidFill>
              </a:rPr>
              <a:t>Luke 23:34</a:t>
            </a:r>
          </a:p>
          <a:p>
            <a:pPr marL="0" indent="0">
              <a:buNone/>
            </a:pPr>
            <a:endParaRPr lang="en-US" dirty="0">
              <a:solidFill>
                <a:schemeClr val="bg1"/>
              </a:solidFill>
            </a:endParaRPr>
          </a:p>
        </p:txBody>
      </p:sp>
    </p:spTree>
    <p:extLst>
      <p:ext uri="{BB962C8B-B14F-4D97-AF65-F5344CB8AC3E}">
        <p14:creationId xmlns:p14="http://schemas.microsoft.com/office/powerpoint/2010/main" val="861233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algn="ctr"/>
            <a:r>
              <a:rPr lang="en-US" sz="2800" dirty="0" err="1">
                <a:solidFill>
                  <a:schemeClr val="bg1"/>
                </a:solidFill>
              </a:rPr>
              <a:t>Jehoram</a:t>
            </a:r>
            <a:r>
              <a:rPr lang="en-US" sz="2800" dirty="0">
                <a:solidFill>
                  <a:schemeClr val="bg1"/>
                </a:solidFill>
              </a:rPr>
              <a:t> (Athaliah)</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algn="ctr"/>
            <a:r>
              <a:rPr lang="en-US" sz="2800" dirty="0">
                <a:solidFill>
                  <a:schemeClr val="bg1"/>
                </a:solidFill>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algn="ctr"/>
            <a:r>
              <a:rPr lang="en-US" sz="2800" dirty="0">
                <a:solidFill>
                  <a:schemeClr val="bg1"/>
                </a:solidFill>
              </a:rPr>
              <a:t>Jehoiada (</a:t>
            </a:r>
            <a:r>
              <a:rPr lang="en-US" sz="2800" dirty="0" err="1">
                <a:solidFill>
                  <a:schemeClr val="bg1"/>
                </a:solidFill>
              </a:rPr>
              <a:t>Jehoshabeath</a:t>
            </a:r>
            <a:r>
              <a:rPr lang="en-US" sz="2800" dirty="0">
                <a:solidFill>
                  <a:schemeClr val="bg1"/>
                </a:solidFill>
              </a:rPr>
              <a:t>)</a:t>
            </a: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240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err="1">
                <a:ln>
                  <a:noFill/>
                </a:ln>
                <a:solidFill>
                  <a:schemeClr val="bg2">
                    <a:lumMod val="75000"/>
                  </a:schemeClr>
                </a:solidFill>
                <a:effectLst/>
                <a:uLnTx/>
                <a:uFillTx/>
                <a:latin typeface="Calibri" panose="020F0502020204030204"/>
                <a:ea typeface="+mn-ea"/>
                <a:cs typeface="+mn-cs"/>
              </a:rPr>
              <a:t>Jehoram</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(Athaliah)</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Jehoiada (</a:t>
            </a: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Jehoshabeath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7407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err="1">
                <a:ln>
                  <a:noFill/>
                </a:ln>
                <a:solidFill>
                  <a:srgbClr val="E7E6E6">
                    <a:lumMod val="75000"/>
                  </a:srgbClr>
                </a:solidFill>
                <a:effectLst/>
                <a:uLnTx/>
                <a:uFillTx/>
                <a:latin typeface="Calibri" panose="020F0502020204030204"/>
                <a:ea typeface="+mn-ea"/>
                <a:cs typeface="+mn-cs"/>
              </a:rPr>
              <a:t>Jehoram</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(Athaliah)</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a:ln>
                  <a:noFill/>
                </a:ln>
                <a:solidFill>
                  <a:schemeClr val="bg2">
                    <a:lumMod val="75000"/>
                  </a:schemeClr>
                </a:solidFill>
                <a:effectLst/>
                <a:uLnTx/>
                <a:uFillTx/>
                <a:latin typeface="Calibri" panose="020F0502020204030204"/>
                <a:ea typeface="+mn-ea"/>
                <a:cs typeface="+mn-cs"/>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Jehoiada (</a:t>
            </a: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Jehoshabeath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562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err="1">
                <a:ln>
                  <a:noFill/>
                </a:ln>
                <a:solidFill>
                  <a:schemeClr val="bg2">
                    <a:lumMod val="75000"/>
                  </a:schemeClr>
                </a:solidFill>
                <a:effectLst/>
                <a:uLnTx/>
                <a:uFillTx/>
                <a:latin typeface="Calibri" panose="020F0502020204030204"/>
                <a:ea typeface="+mn-ea"/>
                <a:cs typeface="+mn-cs"/>
              </a:rPr>
              <a:t>Jehoram</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(Athaliah)</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a:ln>
                  <a:noFill/>
                </a:ln>
                <a:solidFill>
                  <a:schemeClr val="bg2">
                    <a:lumMod val="75000"/>
                  </a:schemeClr>
                </a:solidFill>
                <a:effectLst/>
                <a:uLnTx/>
                <a:uFillTx/>
                <a:latin typeface="Calibri" panose="020F0502020204030204"/>
                <a:ea typeface="+mn-ea"/>
                <a:cs typeface="+mn-cs"/>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Jehoiada (</a:t>
            </a: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Jehoshabeath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7C6755C3-6740-47B2-9F4C-3D3724CE8F21}"/>
              </a:ext>
            </a:extLst>
          </p:cNvPr>
          <p:cNvSpPr txBox="1"/>
          <p:nvPr/>
        </p:nvSpPr>
        <p:spPr>
          <a:xfrm>
            <a:off x="5752728" y="3895870"/>
            <a:ext cx="1086036"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Joash</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E80584-FA1C-4220-B6AF-5E8F7FD7199A}"/>
              </a:ext>
            </a:extLst>
          </p:cNvPr>
          <p:cNvCxnSpPr>
            <a:cxnSpLocks/>
          </p:cNvCxnSpPr>
          <p:nvPr/>
        </p:nvCxnSpPr>
        <p:spPr>
          <a:xfrm>
            <a:off x="6282430" y="2641230"/>
            <a:ext cx="0" cy="120599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C124F41-8378-4DAD-AD99-844A7B21BA5C}"/>
              </a:ext>
            </a:extLst>
          </p:cNvPr>
          <p:cNvCxnSpPr/>
          <p:nvPr/>
        </p:nvCxnSpPr>
        <p:spPr>
          <a:xfrm>
            <a:off x="2095130" y="2641230"/>
            <a:ext cx="4048218" cy="1205996"/>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3" name="Arrow: Curved Left 2">
            <a:extLst>
              <a:ext uri="{FF2B5EF4-FFF2-40B4-BE49-F238E27FC236}">
                <a16:creationId xmlns:a16="http://schemas.microsoft.com/office/drawing/2014/main" id="{4BBBB918-399C-4FE9-8069-9C0ED17DA933}"/>
              </a:ext>
            </a:extLst>
          </p:cNvPr>
          <p:cNvSpPr/>
          <p:nvPr/>
        </p:nvSpPr>
        <p:spPr>
          <a:xfrm rot="20956281">
            <a:off x="6480512" y="338735"/>
            <a:ext cx="1225118" cy="3737377"/>
          </a:xfrm>
          <a:prstGeom prst="curved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559504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500"/>
                                        <p:tgtEl>
                                          <p:spTgt spid="20"/>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22"/>
                                        </p:tgtEl>
                                        <p:attrNameLst>
                                          <p:attrName>style.visibility</p:attrName>
                                        </p:attrNameLst>
                                      </p:cBhvr>
                                      <p:to>
                                        <p:strVal val="visible"/>
                                      </p:to>
                                    </p:set>
                                    <p:animEffect transition="in" filter="fade">
                                      <p:cBhvr>
                                        <p:cTn id="2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err="1">
                <a:ln>
                  <a:noFill/>
                </a:ln>
                <a:solidFill>
                  <a:schemeClr val="bg2">
                    <a:lumMod val="75000"/>
                  </a:schemeClr>
                </a:solidFill>
                <a:effectLst/>
                <a:uLnTx/>
                <a:uFillTx/>
                <a:latin typeface="Calibri" panose="020F0502020204030204"/>
                <a:ea typeface="+mn-ea"/>
                <a:cs typeface="+mn-cs"/>
              </a:rPr>
              <a:t>Jehoram</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0" i="0" u="none" strike="sngStrike" kern="1200" cap="none" spc="0" normalizeH="0" baseline="0" noProof="0" dirty="0">
                <a:ln>
                  <a:noFill/>
                </a:ln>
                <a:solidFill>
                  <a:schemeClr val="bg2">
                    <a:lumMod val="75000"/>
                  </a:schemeClr>
                </a:solidFill>
                <a:effectLst/>
                <a:uLnTx/>
                <a:uFillTx/>
                <a:latin typeface="Calibri" panose="020F0502020204030204"/>
                <a:ea typeface="+mn-ea"/>
                <a:cs typeface="+mn-cs"/>
              </a:rPr>
              <a:t>Athaliah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a:ln>
                  <a:noFill/>
                </a:ln>
                <a:solidFill>
                  <a:schemeClr val="bg2">
                    <a:lumMod val="75000"/>
                  </a:schemeClr>
                </a:solidFill>
                <a:effectLst/>
                <a:uLnTx/>
                <a:uFillTx/>
                <a:latin typeface="Calibri" panose="020F0502020204030204"/>
                <a:ea typeface="+mn-ea"/>
                <a:cs typeface="+mn-cs"/>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Jehoiada (</a:t>
            </a: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Jehoshabeath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7C6755C3-6740-47B2-9F4C-3D3724CE8F21}"/>
              </a:ext>
            </a:extLst>
          </p:cNvPr>
          <p:cNvSpPr txBox="1"/>
          <p:nvPr/>
        </p:nvSpPr>
        <p:spPr>
          <a:xfrm>
            <a:off x="5752728" y="3895870"/>
            <a:ext cx="1086036"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Joash</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E80584-FA1C-4220-B6AF-5E8F7FD7199A}"/>
              </a:ext>
            </a:extLst>
          </p:cNvPr>
          <p:cNvCxnSpPr>
            <a:cxnSpLocks/>
          </p:cNvCxnSpPr>
          <p:nvPr/>
        </p:nvCxnSpPr>
        <p:spPr>
          <a:xfrm>
            <a:off x="6282430" y="2641230"/>
            <a:ext cx="0" cy="120599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C124F41-8378-4DAD-AD99-844A7B21BA5C}"/>
              </a:ext>
            </a:extLst>
          </p:cNvPr>
          <p:cNvCxnSpPr/>
          <p:nvPr/>
        </p:nvCxnSpPr>
        <p:spPr>
          <a:xfrm>
            <a:off x="2095130" y="2641230"/>
            <a:ext cx="4048218" cy="1205996"/>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1889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BF25E3-F756-423E-82CB-EBB56B48472B}"/>
              </a:ext>
            </a:extLst>
          </p:cNvPr>
          <p:cNvSpPr txBox="1"/>
          <p:nvPr/>
        </p:nvSpPr>
        <p:spPr>
          <a:xfrm>
            <a:off x="3093868" y="353169"/>
            <a:ext cx="2956264"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err="1">
                <a:ln>
                  <a:noFill/>
                </a:ln>
                <a:solidFill>
                  <a:srgbClr val="E7E6E6">
                    <a:lumMod val="75000"/>
                  </a:srgbClr>
                </a:solidFill>
                <a:effectLst/>
                <a:uLnTx/>
                <a:uFillTx/>
                <a:latin typeface="Calibri" panose="020F0502020204030204"/>
                <a:ea typeface="+mn-ea"/>
                <a:cs typeface="+mn-cs"/>
              </a:rPr>
              <a:t>Jehoram</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0" i="0" u="none" strike="sngStrike" kern="1200" cap="none" spc="0" normalizeH="0" baseline="0" noProof="0" dirty="0">
                <a:ln>
                  <a:noFill/>
                </a:ln>
                <a:solidFill>
                  <a:srgbClr val="E7E6E6">
                    <a:lumMod val="75000"/>
                  </a:srgbClr>
                </a:solidFill>
                <a:effectLst/>
                <a:uLnTx/>
                <a:uFillTx/>
                <a:latin typeface="Calibri" panose="020F0502020204030204"/>
                <a:ea typeface="+mn-ea"/>
                <a:cs typeface="+mn-cs"/>
              </a:rPr>
              <a:t>Athaliah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5" name="TextBox 4">
            <a:extLst>
              <a:ext uri="{FF2B5EF4-FFF2-40B4-BE49-F238E27FC236}">
                <a16:creationId xmlns:a16="http://schemas.microsoft.com/office/drawing/2014/main" id="{64BB7F76-1D70-4680-AD1C-C1AABF3B26C9}"/>
              </a:ext>
            </a:extLst>
          </p:cNvPr>
          <p:cNvSpPr txBox="1"/>
          <p:nvPr/>
        </p:nvSpPr>
        <p:spPr>
          <a:xfrm>
            <a:off x="5557422" y="2118010"/>
            <a:ext cx="1577265"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a:ln>
                  <a:noFill/>
                </a:ln>
                <a:solidFill>
                  <a:srgbClr val="E7E6E6">
                    <a:lumMod val="75000"/>
                  </a:srgbClr>
                </a:solidFill>
                <a:effectLst/>
                <a:uLnTx/>
                <a:uFillTx/>
                <a:latin typeface="Calibri" panose="020F0502020204030204"/>
                <a:ea typeface="+mn-ea"/>
                <a:cs typeface="+mn-cs"/>
              </a:rPr>
              <a:t>Ahaziah</a:t>
            </a:r>
          </a:p>
        </p:txBody>
      </p:sp>
      <p:sp>
        <p:nvSpPr>
          <p:cNvPr id="6" name="TextBox 5">
            <a:extLst>
              <a:ext uri="{FF2B5EF4-FFF2-40B4-BE49-F238E27FC236}">
                <a16:creationId xmlns:a16="http://schemas.microsoft.com/office/drawing/2014/main" id="{4BA13077-D620-443A-8270-4587C085CA36}"/>
              </a:ext>
            </a:extLst>
          </p:cNvPr>
          <p:cNvSpPr txBox="1"/>
          <p:nvPr/>
        </p:nvSpPr>
        <p:spPr>
          <a:xfrm>
            <a:off x="372861" y="2121022"/>
            <a:ext cx="406597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sngStrike" kern="1200" cap="none" spc="0" normalizeH="0" baseline="0" noProof="0" dirty="0">
                <a:ln>
                  <a:noFill/>
                </a:ln>
                <a:solidFill>
                  <a:schemeClr val="bg2">
                    <a:lumMod val="75000"/>
                  </a:schemeClr>
                </a:solidFill>
                <a:effectLst/>
                <a:uLnTx/>
                <a:uFillTx/>
                <a:latin typeface="Calibri" panose="020F0502020204030204"/>
                <a:ea typeface="+mn-ea"/>
                <a:cs typeface="+mn-cs"/>
              </a:rPr>
              <a:t>Jehoiada</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US" sz="2800" b="0" i="0" u="none" strike="noStrike" kern="1200" cap="none" spc="0" normalizeH="0" baseline="0" noProof="0" dirty="0" err="1">
                <a:ln>
                  <a:noFill/>
                </a:ln>
                <a:solidFill>
                  <a:schemeClr val="bg2">
                    <a:lumMod val="75000"/>
                  </a:schemeClr>
                </a:solidFill>
                <a:effectLst/>
                <a:uLnTx/>
                <a:uFillTx/>
                <a:latin typeface="Calibri" panose="020F0502020204030204"/>
                <a:ea typeface="+mn-ea"/>
                <a:cs typeface="+mn-cs"/>
              </a:rPr>
              <a:t>Jehoshabeath</a:t>
            </a: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a:t>
            </a:r>
          </a:p>
        </p:txBody>
      </p:sp>
      <p:sp>
        <p:nvSpPr>
          <p:cNvPr id="7" name="TextBox 6">
            <a:extLst>
              <a:ext uri="{FF2B5EF4-FFF2-40B4-BE49-F238E27FC236}">
                <a16:creationId xmlns:a16="http://schemas.microsoft.com/office/drawing/2014/main" id="{7C6755C3-6740-47B2-9F4C-3D3724CE8F21}"/>
              </a:ext>
            </a:extLst>
          </p:cNvPr>
          <p:cNvSpPr txBox="1"/>
          <p:nvPr/>
        </p:nvSpPr>
        <p:spPr>
          <a:xfrm>
            <a:off x="5752728" y="3895870"/>
            <a:ext cx="1086036"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err="1">
                <a:ln>
                  <a:noFill/>
                </a:ln>
                <a:solidFill>
                  <a:prstClr val="white"/>
                </a:solidFill>
                <a:effectLst/>
                <a:uLnTx/>
                <a:uFillTx/>
                <a:latin typeface="Calibri" panose="020F0502020204030204"/>
                <a:ea typeface="+mn-ea"/>
                <a:cs typeface="+mn-cs"/>
              </a:rPr>
              <a:t>Joash</a:t>
            </a:r>
            <a:endPar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cxnSp>
        <p:nvCxnSpPr>
          <p:cNvPr id="10" name="Straight Connector 9">
            <a:extLst>
              <a:ext uri="{FF2B5EF4-FFF2-40B4-BE49-F238E27FC236}">
                <a16:creationId xmlns:a16="http://schemas.microsoft.com/office/drawing/2014/main" id="{2D71D297-FE3F-4AF6-BDBC-D4DE13923228}"/>
              </a:ext>
            </a:extLst>
          </p:cNvPr>
          <p:cNvCxnSpPr>
            <a:cxnSpLocks/>
            <a:stCxn id="2" idx="2"/>
          </p:cNvCxnSpPr>
          <p:nvPr/>
        </p:nvCxnSpPr>
        <p:spPr>
          <a:xfrm flipH="1">
            <a:off x="3093868" y="876389"/>
            <a:ext cx="1478132" cy="117435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F88E9AEC-2CF6-4955-9943-F872262B56BD}"/>
              </a:ext>
            </a:extLst>
          </p:cNvPr>
          <p:cNvCxnSpPr>
            <a:cxnSpLocks/>
            <a:stCxn id="2" idx="2"/>
          </p:cNvCxnSpPr>
          <p:nvPr/>
        </p:nvCxnSpPr>
        <p:spPr>
          <a:xfrm>
            <a:off x="4572000" y="876389"/>
            <a:ext cx="1723746" cy="1241621"/>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5E80584-FA1C-4220-B6AF-5E8F7FD7199A}"/>
              </a:ext>
            </a:extLst>
          </p:cNvPr>
          <p:cNvCxnSpPr>
            <a:cxnSpLocks/>
          </p:cNvCxnSpPr>
          <p:nvPr/>
        </p:nvCxnSpPr>
        <p:spPr>
          <a:xfrm>
            <a:off x="6282430" y="2641230"/>
            <a:ext cx="0" cy="120599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9C124F41-8378-4DAD-AD99-844A7B21BA5C}"/>
              </a:ext>
            </a:extLst>
          </p:cNvPr>
          <p:cNvCxnSpPr/>
          <p:nvPr/>
        </p:nvCxnSpPr>
        <p:spPr>
          <a:xfrm>
            <a:off x="2095130" y="2641230"/>
            <a:ext cx="4048218" cy="1205996"/>
          </a:xfrm>
          <a:prstGeom prst="line">
            <a:avLst/>
          </a:prstGeom>
          <a:ln w="38100">
            <a:solidFill>
              <a:schemeClr val="bg1"/>
            </a:solidFill>
            <a:prstDash val="sysDot"/>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C10C1EC5-154D-4217-A0CD-ACE3361A5723}"/>
              </a:ext>
            </a:extLst>
          </p:cNvPr>
          <p:cNvSpPr txBox="1"/>
          <p:nvPr/>
        </p:nvSpPr>
        <p:spPr>
          <a:xfrm>
            <a:off x="1213282" y="3895870"/>
            <a:ext cx="1592062"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800" b="0" i="0" u="none" strike="noStrike" kern="1200" cap="none" spc="0" normalizeH="0" baseline="0" noProof="0" dirty="0">
                <a:ln>
                  <a:noFill/>
                </a:ln>
                <a:solidFill>
                  <a:prstClr val="white"/>
                </a:solidFill>
                <a:effectLst/>
                <a:uLnTx/>
                <a:uFillTx/>
                <a:latin typeface="Calibri" panose="020F0502020204030204"/>
                <a:ea typeface="+mn-ea"/>
                <a:cs typeface="+mn-cs"/>
              </a:rPr>
              <a:t>Zechariah</a:t>
            </a:r>
          </a:p>
        </p:txBody>
      </p:sp>
      <p:cxnSp>
        <p:nvCxnSpPr>
          <p:cNvPr id="12" name="Straight Connector 11">
            <a:extLst>
              <a:ext uri="{FF2B5EF4-FFF2-40B4-BE49-F238E27FC236}">
                <a16:creationId xmlns:a16="http://schemas.microsoft.com/office/drawing/2014/main" id="{39028BF4-D2CA-4768-956E-E7A874CC40F8}"/>
              </a:ext>
            </a:extLst>
          </p:cNvPr>
          <p:cNvCxnSpPr>
            <a:cxnSpLocks/>
          </p:cNvCxnSpPr>
          <p:nvPr/>
        </p:nvCxnSpPr>
        <p:spPr>
          <a:xfrm>
            <a:off x="2009313" y="2641230"/>
            <a:ext cx="0" cy="120599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43204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614778"/>
            <a:ext cx="7886700" cy="5628443"/>
          </a:xfrm>
        </p:spPr>
        <p:txBody>
          <a:bodyPr>
            <a:normAutofit fontScale="92500" lnSpcReduction="10000"/>
          </a:bodyPr>
          <a:lstStyle/>
          <a:p>
            <a:pPr marL="0" indent="0" algn="ctr">
              <a:buNone/>
            </a:pPr>
            <a:r>
              <a:rPr lang="en-US" sz="3200" dirty="0">
                <a:solidFill>
                  <a:schemeClr val="bg1"/>
                </a:solidFill>
              </a:rPr>
              <a:t>“Then the Spirit of God came on Zechariah the son of Jehoiada the priest; and he stood above the people and said to them, ‘Thus God has said, ‘Why do you transgress the commandments of the LORD and do not prosper? Because you have forsaken the LORD, He has also forsaken you.’</a:t>
            </a:r>
          </a:p>
          <a:p>
            <a:pPr marL="0" indent="0" algn="ctr">
              <a:buNone/>
            </a:pPr>
            <a:r>
              <a:rPr lang="en-US" sz="3200" dirty="0">
                <a:solidFill>
                  <a:schemeClr val="bg1"/>
                </a:solidFill>
              </a:rPr>
              <a:t> So they conspired against him and at the command of the king they stoned him to death in the court of the house of the Lord.  Thus </a:t>
            </a:r>
            <a:r>
              <a:rPr lang="en-US" sz="3200" dirty="0" err="1">
                <a:solidFill>
                  <a:schemeClr val="bg1"/>
                </a:solidFill>
              </a:rPr>
              <a:t>Joash</a:t>
            </a:r>
            <a:r>
              <a:rPr lang="en-US" sz="3200" dirty="0">
                <a:solidFill>
                  <a:schemeClr val="bg1"/>
                </a:solidFill>
              </a:rPr>
              <a:t> the king did not remember the kindness which his father Jehoiada had shown him, but he murdered his son.  And as he died he said, ‘</a:t>
            </a:r>
            <a:r>
              <a:rPr lang="en-US" sz="3200" dirty="0">
                <a:solidFill>
                  <a:srgbClr val="FFFF00"/>
                </a:solidFill>
              </a:rPr>
              <a:t>May the Lord see and avenge!</a:t>
            </a:r>
            <a:r>
              <a:rPr lang="en-US" sz="3200" dirty="0">
                <a:solidFill>
                  <a:schemeClr val="bg1"/>
                </a:solidFill>
              </a:rPr>
              <a:t>’”</a:t>
            </a:r>
          </a:p>
          <a:p>
            <a:pPr marL="0" indent="0" algn="ctr">
              <a:buNone/>
            </a:pPr>
            <a:r>
              <a:rPr lang="en-US" sz="3200" dirty="0">
                <a:solidFill>
                  <a:schemeClr val="bg1"/>
                </a:solidFill>
              </a:rPr>
              <a:t>II Chron. 24:20-22</a:t>
            </a:r>
          </a:p>
          <a:p>
            <a:pPr marL="0" indent="0">
              <a:buNone/>
            </a:pPr>
            <a:endParaRPr lang="en-US" dirty="0">
              <a:solidFill>
                <a:schemeClr val="bg1"/>
              </a:solidFill>
            </a:endParaRPr>
          </a:p>
        </p:txBody>
      </p:sp>
    </p:spTree>
    <p:extLst>
      <p:ext uri="{BB962C8B-B14F-4D97-AF65-F5344CB8AC3E}">
        <p14:creationId xmlns:p14="http://schemas.microsoft.com/office/powerpoint/2010/main" val="12835279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365126"/>
            <a:ext cx="7886700" cy="910001"/>
          </a:xfrm>
        </p:spPr>
        <p:txBody>
          <a:bodyPr>
            <a:normAutofit/>
          </a:bodyPr>
          <a:lstStyle/>
          <a:p>
            <a:pPr algn="ctr"/>
            <a:r>
              <a:rPr lang="en-US" b="1" dirty="0">
                <a:solidFill>
                  <a:schemeClr val="bg1"/>
                </a:solidFill>
              </a:rPr>
              <a:t>HISTORY REPEATING ITSELF</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71348"/>
            <a:ext cx="7886700" cy="4605615"/>
          </a:xfrm>
        </p:spPr>
        <p:txBody>
          <a:bodyPr>
            <a:normAutofit/>
          </a:bodyPr>
          <a:lstStyle/>
          <a:p>
            <a:r>
              <a:rPr lang="en-US" dirty="0">
                <a:solidFill>
                  <a:schemeClr val="bg1"/>
                </a:solidFill>
              </a:rPr>
              <a:t>Jesus comes to Jerusalem (like Zechariah)</a:t>
            </a:r>
          </a:p>
          <a:p>
            <a:r>
              <a:rPr lang="en-US" dirty="0">
                <a:solidFill>
                  <a:schemeClr val="bg1"/>
                </a:solidFill>
              </a:rPr>
              <a:t>Jesus rebukes the leaders (Mt. 23) and even references Zechariah (Mt. 23:34-35)</a:t>
            </a:r>
          </a:p>
          <a:p>
            <a:r>
              <a:rPr lang="en-US" dirty="0">
                <a:solidFill>
                  <a:schemeClr val="bg1"/>
                </a:solidFill>
              </a:rPr>
              <a:t>The leadership condemn Jesus to death.</a:t>
            </a:r>
          </a:p>
          <a:p>
            <a:r>
              <a:rPr lang="en-US" dirty="0">
                <a:solidFill>
                  <a:schemeClr val="bg1"/>
                </a:solidFill>
              </a:rPr>
              <a:t>Jesus’ words on the cross…</a:t>
            </a:r>
          </a:p>
        </p:txBody>
      </p:sp>
    </p:spTree>
    <p:extLst>
      <p:ext uri="{BB962C8B-B14F-4D97-AF65-F5344CB8AC3E}">
        <p14:creationId xmlns:p14="http://schemas.microsoft.com/office/powerpoint/2010/main" val="124638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1660</TotalTime>
  <Words>267</Words>
  <Application>Microsoft Office PowerPoint</Application>
  <PresentationFormat>On-screen Show (4:3)</PresentationFormat>
  <Paragraphs>42</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ZECHARIAH AND THE PLOT TWIST AT THE CROSS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HISTORY REPEATING ITSELF</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Jared Hagan</cp:lastModifiedBy>
  <cp:revision>68</cp:revision>
  <cp:lastPrinted>2021-08-15T07:10:52Z</cp:lastPrinted>
  <dcterms:created xsi:type="dcterms:W3CDTF">2020-06-28T07:20:46Z</dcterms:created>
  <dcterms:modified xsi:type="dcterms:W3CDTF">2021-10-17T06:53:07Z</dcterms:modified>
</cp:coreProperties>
</file>