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28"/>
  </p:notesMasterIdLst>
  <p:sldIdLst>
    <p:sldId id="486" r:id="rId6"/>
    <p:sldId id="672" r:id="rId7"/>
    <p:sldId id="261" r:id="rId8"/>
    <p:sldId id="275" r:id="rId9"/>
    <p:sldId id="674" r:id="rId10"/>
    <p:sldId id="676" r:id="rId11"/>
    <p:sldId id="262" r:id="rId12"/>
    <p:sldId id="485" r:id="rId13"/>
    <p:sldId id="677" r:id="rId14"/>
    <p:sldId id="477" r:id="rId15"/>
    <p:sldId id="678" r:id="rId16"/>
    <p:sldId id="482" r:id="rId17"/>
    <p:sldId id="483" r:id="rId18"/>
    <p:sldId id="679" r:id="rId19"/>
    <p:sldId id="680" r:id="rId20"/>
    <p:sldId id="681" r:id="rId21"/>
    <p:sldId id="259" r:id="rId22"/>
    <p:sldId id="265" r:id="rId23"/>
    <p:sldId id="682" r:id="rId24"/>
    <p:sldId id="683" r:id="rId25"/>
    <p:sldId id="684" r:id="rId26"/>
    <p:sldId id="68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C13EC-B126-42D7-947B-87FC102E1D4E}" type="datetimeFigureOut">
              <a:rPr lang="en-US" smtClean="0"/>
              <a:t>9/26/2021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1B8E5-3CE5-424D-A2E1-9108EF38C39C}" type="slidenum">
              <a:rPr lang="en-US" smtClean="0"/>
              <a:t>‹#›</a:t>
            </a:fld>
            <a:endParaRPr lang="en-US"/>
          </a:p>
        </p:txBody>
      </p:sp>
    </p:spTree>
    <p:extLst>
      <p:ext uri="{BB962C8B-B14F-4D97-AF65-F5344CB8AC3E}">
        <p14:creationId xmlns:p14="http://schemas.microsoft.com/office/powerpoint/2010/main" val="2300642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537B76-1E35-40C5-AD2C-835D735C6F6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r>
              <a:rPr lang="en-US">
                <a:solidFill>
                  <a:srgbClr val="000000"/>
                </a:solidFill>
                <a:latin typeface="Times New Roman" pitchFamily="18" charset="0"/>
                <a:cs typeface="Times New Roman" pitchFamily="18" charset="0"/>
              </a:rPr>
              <a:t>tb010703385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777DBB-B68B-49FE-9E8F-0250CB32DEA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a:solidFill>
                  <a:srgbClr val="000000"/>
                </a:solidFill>
                <a:latin typeface="Times New Roman" pitchFamily="18" charset="0"/>
                <a:cs typeface="Times New Roman" pitchFamily="18" charset="0"/>
              </a:rPr>
              <a:t>tb062300343</a:t>
            </a:r>
          </a:p>
          <a:p>
            <a:pPr eaLnBrk="1" hangingPunct="1"/>
            <a:endParaRPr lang="en-US">
              <a:solidFill>
                <a:srgbClr val="000000"/>
              </a:solidFill>
              <a:latin typeface="Times New Roman" pitchFamily="18"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p:spPr>
        <p:txBody>
          <a:bodyPr/>
          <a:lstStyle/>
          <a:p>
            <a:pPr eaLnBrk="1" hangingPunct="1"/>
            <a:r>
              <a:rPr lang="en-US" dirty="0">
                <a:solidFill>
                  <a:srgbClr val="000000"/>
                </a:solidFill>
                <a:latin typeface="Times New Roman" pitchFamily="18" charset="0"/>
                <a:cs typeface="Times New Roman" pitchFamily="18" charset="0"/>
              </a:rPr>
              <a:t>tb030407632</a:t>
            </a:r>
          </a:p>
        </p:txBody>
      </p:sp>
      <p:sp>
        <p:nvSpPr>
          <p:cNvPr id="125955"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79E5B1-455C-4B83-9DFF-607664306F2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A9C8BC-0A3F-43F5-95E2-8A8D38735A4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marL="685800" indent="-685800" eaLnBrk="1" hangingPunct="1">
              <a:lnSpc>
                <a:spcPct val="90000"/>
              </a:lnSpc>
              <a:tabLst>
                <a:tab pos="228600" algn="l"/>
              </a:tabLst>
            </a:pPr>
            <a:r>
              <a:rPr lang="en-US">
                <a:solidFill>
                  <a:srgbClr val="000000"/>
                </a:solidFill>
                <a:latin typeface="Times New Roman" pitchFamily="18" charset="0"/>
                <a:cs typeface="Times New Roman" pitchFamily="18" charset="0"/>
              </a:rPr>
              <a:t>tb100702275</a:t>
            </a:r>
          </a:p>
          <a:p>
            <a:pPr marL="685800" indent="-685800" eaLnBrk="1" hangingPunct="1">
              <a:lnSpc>
                <a:spcPct val="90000"/>
              </a:lnSpc>
              <a:tabLst>
                <a:tab pos="228600" algn="l"/>
              </a:tabLst>
            </a:pPr>
            <a:endParaRPr lang="en-US">
              <a:solidFill>
                <a:srgbClr val="000000"/>
              </a:solidFill>
              <a:latin typeface="Times New Roman" pitchFamily="18"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90500" indent="-190500">
              <a:spcBef>
                <a:spcPct val="0"/>
              </a:spcBef>
            </a:pPr>
            <a:r>
              <a:rPr lang="en-US" b="1" dirty="0">
                <a:solidFill>
                  <a:srgbClr val="000000"/>
                </a:solidFill>
              </a:rPr>
              <a:t>Ashkelon: Early History</a:t>
            </a:r>
          </a:p>
          <a:p>
            <a:pPr marL="228600" indent="-228600">
              <a:spcBef>
                <a:spcPct val="0"/>
              </a:spcBef>
              <a:buFontTx/>
              <a:buAutoNum type="arabicPeriod"/>
            </a:pPr>
            <a:r>
              <a:rPr lang="en-US" dirty="0">
                <a:solidFill>
                  <a:srgbClr val="000000"/>
                </a:solidFill>
              </a:rPr>
              <a:t>Ashkelon is mentioned in both sets of Execration Texts (c. 1900 BC), indicating the city’s strategic importance in the border zone between Egypt and Canaan.</a:t>
            </a:r>
          </a:p>
          <a:p>
            <a:pPr marL="228600" indent="-228600">
              <a:spcBef>
                <a:spcPct val="0"/>
              </a:spcBef>
              <a:buFontTx/>
              <a:buAutoNum type="arabicPeriod"/>
            </a:pPr>
            <a:r>
              <a:rPr lang="en-US" dirty="0">
                <a:solidFill>
                  <a:srgbClr val="000000"/>
                </a:solidFill>
              </a:rPr>
              <a:t>Seven letters were sent by the ruler of Ashkelon to the pharaoh in Egypt. </a:t>
            </a:r>
          </a:p>
          <a:p>
            <a:pPr marL="228600" indent="-228600">
              <a:spcBef>
                <a:spcPct val="0"/>
              </a:spcBef>
              <a:buFontTx/>
              <a:buAutoNum type="arabicPeriod"/>
            </a:pPr>
            <a:r>
              <a:rPr lang="en-US" dirty="0">
                <a:solidFill>
                  <a:srgbClr val="000000"/>
                </a:solidFill>
              </a:rPr>
              <a:t>Joshua took Ashkelon in the conquest (Josh 13:1-3; </a:t>
            </a:r>
            <a:r>
              <a:rPr lang="en-US" dirty="0" err="1">
                <a:solidFill>
                  <a:srgbClr val="000000"/>
                </a:solidFill>
              </a:rPr>
              <a:t>Judg</a:t>
            </a:r>
            <a:r>
              <a:rPr lang="en-US" dirty="0">
                <a:solidFill>
                  <a:srgbClr val="000000"/>
                </a:solidFill>
              </a:rPr>
              <a:t> 1:18), but the city was not held for long.</a:t>
            </a:r>
          </a:p>
          <a:p>
            <a:pPr marL="228600" indent="-228600">
              <a:spcBef>
                <a:spcPct val="0"/>
              </a:spcBef>
              <a:buFontTx/>
              <a:buAutoNum type="arabicPeriod"/>
            </a:pPr>
            <a:r>
              <a:rPr lang="en-US" dirty="0">
                <a:solidFill>
                  <a:srgbClr val="000000"/>
                </a:solidFill>
              </a:rPr>
              <a:t>The Merneptah Stele claims that Egypt defeated Ashkelon: “Carried off is Ashkelon, seized upon is Gezer…Israel is laid waste.”</a:t>
            </a:r>
          </a:p>
          <a:p>
            <a:pPr marL="228600" indent="-228600">
              <a:spcBef>
                <a:spcPct val="0"/>
              </a:spcBef>
              <a:buFontTx/>
              <a:buAutoNum type="arabicPeriod"/>
            </a:pPr>
            <a:r>
              <a:rPr lang="en-US" dirty="0">
                <a:solidFill>
                  <a:srgbClr val="000000"/>
                </a:solidFill>
              </a:rPr>
              <a:t>Samson killed 30 men of Ashkelon and took their clothes to pay for a wager he lost over a riddle (</a:t>
            </a:r>
            <a:r>
              <a:rPr lang="en-US" dirty="0" err="1">
                <a:solidFill>
                  <a:srgbClr val="000000"/>
                </a:solidFill>
              </a:rPr>
              <a:t>Judg</a:t>
            </a:r>
            <a:r>
              <a:rPr lang="en-US" dirty="0">
                <a:solidFill>
                  <a:srgbClr val="000000"/>
                </a:solidFill>
              </a:rPr>
              <a:t> 14:19).</a:t>
            </a:r>
          </a:p>
          <a:p>
            <a:pPr marL="228600" indent="-228600">
              <a:spcBef>
                <a:spcPct val="0"/>
              </a:spcBef>
              <a:buFontTx/>
              <a:buAutoNum type="arabicPeriod"/>
            </a:pPr>
            <a:r>
              <a:rPr lang="en-US" dirty="0">
                <a:solidFill>
                  <a:srgbClr val="000000"/>
                </a:solidFill>
              </a:rPr>
              <a:t>“Tell it not in Gath, proclaim it not in the streets of Ashkelon,” said David as he mourned the death of Saul (2 Sam 1:20, NIV).</a:t>
            </a:r>
          </a:p>
          <a:p>
            <a:pPr marL="228600" indent="-228600">
              <a:spcBef>
                <a:spcPct val="0"/>
              </a:spcBef>
              <a:buFontTx/>
              <a:buAutoNum type="arabicPeriod"/>
            </a:pPr>
            <a:r>
              <a:rPr lang="en-US" dirty="0">
                <a:solidFill>
                  <a:srgbClr val="000000"/>
                </a:solidFill>
              </a:rPr>
              <a:t>Ashkelon was frequently mentioned by the prophets: Jeremiah 25:20; 47:5-7; Amos 1:8; Zephaniah 2:4, 7; Zechariah 9:5.</a:t>
            </a:r>
          </a:p>
          <a:p>
            <a:pPr marL="228600" indent="-228600">
              <a:spcBef>
                <a:spcPct val="0"/>
              </a:spcBef>
              <a:buFontTx/>
              <a:buAutoNum type="arabicPeriod"/>
            </a:pPr>
            <a:r>
              <a:rPr lang="en-US" dirty="0" err="1">
                <a:solidFill>
                  <a:srgbClr val="000000"/>
                </a:solidFill>
              </a:rPr>
              <a:t>Tiglath-pileser</a:t>
            </a:r>
            <a:r>
              <a:rPr lang="en-US" dirty="0">
                <a:solidFill>
                  <a:srgbClr val="000000"/>
                </a:solidFill>
              </a:rPr>
              <a:t> III made </a:t>
            </a:r>
            <a:r>
              <a:rPr lang="en-US" i="1" dirty="0" err="1">
                <a:solidFill>
                  <a:srgbClr val="000000"/>
                </a:solidFill>
              </a:rPr>
              <a:t>Asqaluna</a:t>
            </a:r>
            <a:r>
              <a:rPr lang="en-US" dirty="0">
                <a:solidFill>
                  <a:srgbClr val="000000"/>
                </a:solidFill>
              </a:rPr>
              <a:t> a subject of Assyria in 733 BC. Sennacherib captured it in 701, following the revolt of </a:t>
            </a:r>
            <a:r>
              <a:rPr lang="en-US" dirty="0" err="1">
                <a:solidFill>
                  <a:srgbClr val="000000"/>
                </a:solidFill>
              </a:rPr>
              <a:t>Sidqa</a:t>
            </a:r>
            <a:r>
              <a:rPr lang="en-US" dirty="0">
                <a:solidFill>
                  <a:srgbClr val="000000"/>
                </a:solidFill>
              </a:rPr>
              <a:t>, and placed </a:t>
            </a:r>
            <a:r>
              <a:rPr lang="en-US" dirty="0" err="1">
                <a:solidFill>
                  <a:srgbClr val="000000"/>
                </a:solidFill>
              </a:rPr>
              <a:t>Sharruludar</a:t>
            </a:r>
            <a:r>
              <a:rPr lang="en-US" dirty="0">
                <a:solidFill>
                  <a:srgbClr val="000000"/>
                </a:solidFill>
              </a:rPr>
              <a:t> on the throne in </a:t>
            </a:r>
            <a:r>
              <a:rPr lang="en-US" dirty="0" err="1">
                <a:solidFill>
                  <a:srgbClr val="000000"/>
                </a:solidFill>
              </a:rPr>
              <a:t>Sidqa’s</a:t>
            </a:r>
            <a:r>
              <a:rPr lang="en-US" dirty="0">
                <a:solidFill>
                  <a:srgbClr val="000000"/>
                </a:solidFill>
              </a:rPr>
              <a:t> place.</a:t>
            </a:r>
          </a:p>
          <a:p>
            <a:pPr marL="228600" indent="-228600">
              <a:spcBef>
                <a:spcPct val="0"/>
              </a:spcBef>
              <a:buFontTx/>
              <a:buAutoNum type="arabicPeriod"/>
            </a:pPr>
            <a:r>
              <a:rPr lang="en-US" dirty="0">
                <a:solidFill>
                  <a:srgbClr val="000000"/>
                </a:solidFill>
              </a:rPr>
              <a:t>Egypt took control of the city about 630.</a:t>
            </a:r>
          </a:p>
          <a:p>
            <a:pPr marL="228600" indent="-228600">
              <a:spcBef>
                <a:spcPct val="0"/>
              </a:spcBef>
              <a:buFontTx/>
              <a:buAutoNum type="arabicPeriod"/>
            </a:pPr>
            <a:r>
              <a:rPr lang="en-US" dirty="0">
                <a:solidFill>
                  <a:srgbClr val="000000"/>
                </a:solidFill>
              </a:rPr>
              <a:t>In 604, Babylon attacked the city for resisting Nebuchadnezzar, according to the Babylonian Chronicle. King Aga’ was killed and prisoners were taken to Babylon in 598, thus fulfilling the prophecies of Jeremiah 47:5-7 and Zephaniah 2:4-7.</a:t>
            </a:r>
          </a:p>
          <a:p>
            <a:pPr marL="190500" indent="-190500">
              <a:spcBef>
                <a:spcPct val="0"/>
              </a:spcBef>
            </a:pPr>
            <a:endParaRPr lang="en-US" dirty="0">
              <a:solidFill>
                <a:srgbClr val="000000"/>
              </a:solidFill>
            </a:endParaRPr>
          </a:p>
          <a:p>
            <a:pPr marL="190500" indent="-190500">
              <a:spcBef>
                <a:spcPct val="0"/>
              </a:spcBef>
            </a:pPr>
            <a:r>
              <a:rPr lang="en-US" dirty="0">
                <a:solidFill>
                  <a:srgbClr val="000000"/>
                </a:solidFill>
              </a:rPr>
              <a:t>tb121704822</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C4A8E3-9D74-46B8-B28D-842036F803D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8600" indent="-228600">
              <a:spcBef>
                <a:spcPct val="0"/>
              </a:spcBef>
            </a:pPr>
            <a:r>
              <a:rPr lang="en-US" b="1" dirty="0">
                <a:solidFill>
                  <a:srgbClr val="000000"/>
                </a:solidFill>
              </a:rPr>
              <a:t>Philistine Settlement</a:t>
            </a:r>
          </a:p>
          <a:p>
            <a:pPr marL="228600" indent="-228600">
              <a:spcBef>
                <a:spcPct val="0"/>
              </a:spcBef>
              <a:buFontTx/>
              <a:buAutoNum type="arabicPeriod"/>
            </a:pPr>
            <a:r>
              <a:rPr lang="en-US" dirty="0">
                <a:solidFill>
                  <a:srgbClr val="000000"/>
                </a:solidFill>
              </a:rPr>
              <a:t>The Philistines migrated to the coastal plain of Israel in about 1200 BC, and they settled in five major cities. </a:t>
            </a:r>
          </a:p>
          <a:p>
            <a:pPr marL="228600" indent="-228600">
              <a:spcBef>
                <a:spcPct val="0"/>
              </a:spcBef>
              <a:buFontTx/>
              <a:buAutoNum type="arabicPeriod"/>
            </a:pPr>
            <a:r>
              <a:rPr lang="en-US" dirty="0">
                <a:solidFill>
                  <a:srgbClr val="000000"/>
                </a:solidFill>
              </a:rPr>
              <a:t>Three of these cities were located along the coastal branch of the International Highway leading from Egypt. Because of the presence of sand dunes along the coast, the other cities were built inland and Ashkelon was the only one of the three built on the shore. </a:t>
            </a:r>
          </a:p>
          <a:p>
            <a:pPr marL="228600" indent="-228600">
              <a:spcBef>
                <a:spcPct val="0"/>
              </a:spcBef>
              <a:buFontTx/>
              <a:buAutoNum type="arabicPeriod"/>
            </a:pPr>
            <a:r>
              <a:rPr lang="en-US" dirty="0">
                <a:solidFill>
                  <a:srgbClr val="000000"/>
                </a:solidFill>
              </a:rPr>
              <a:t>Encompassing 150 acres, the tell of Ashkelon is the largest of the Philistine cities and one of the largest tells in all of ancient Israel.</a:t>
            </a:r>
          </a:p>
          <a:p>
            <a:pPr marL="228600" indent="-228600">
              <a:spcBef>
                <a:spcPct val="0"/>
              </a:spcBef>
              <a:buFontTx/>
              <a:buAutoNum type="arabicPeriod"/>
            </a:pPr>
            <a:r>
              <a:rPr lang="en-US" dirty="0">
                <a:solidFill>
                  <a:srgbClr val="000000"/>
                </a:solidFill>
              </a:rPr>
              <a:t>The Philistines of Ashkelon were assimilated by other people groups following the Babylonian</a:t>
            </a:r>
            <a:r>
              <a:rPr lang="en-US" baseline="0" dirty="0">
                <a:solidFill>
                  <a:srgbClr val="000000"/>
                </a:solidFill>
              </a:rPr>
              <a:t> conquest at the end of the</a:t>
            </a:r>
            <a:r>
              <a:rPr lang="en-US" dirty="0">
                <a:solidFill>
                  <a:srgbClr val="000000"/>
                </a:solidFill>
              </a:rPr>
              <a:t> 7th century BC.</a:t>
            </a:r>
            <a:endParaRPr lang="en-US" b="1" dirty="0">
              <a:solidFill>
                <a:srgbClr val="000000"/>
              </a:solidFill>
            </a:endParaRPr>
          </a:p>
          <a:p>
            <a:pPr marL="228600" indent="-228600">
              <a:spcBef>
                <a:spcPct val="0"/>
              </a:spcBef>
            </a:pPr>
            <a:endParaRPr lang="en-US" dirty="0">
              <a:solidFill>
                <a:srgbClr val="000000"/>
              </a:solidFill>
            </a:endParaRPr>
          </a:p>
          <a:p>
            <a:pPr marL="228600" indent="-228600">
              <a:spcBef>
                <a:spcPct val="0"/>
              </a:spcBef>
            </a:pPr>
            <a:r>
              <a:rPr lang="en-US" dirty="0">
                <a:solidFill>
                  <a:srgbClr val="000000"/>
                </a:solidFill>
              </a:rPr>
              <a:t>tb121704841</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A8A70B-D289-44FB-97F7-4F8E1D672718}"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C85B49A4-D708-421A-A3B8-F5AA62F55B7E}" type="datetimeFigureOut">
              <a:rPr lang="en-US" smtClean="0"/>
              <a:t>9/26/2021</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383944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716754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989649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63535F2-2727-4583-A1D3-2A735EB9AF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48BC10-C323-4E91-A2C3-BB6E17ABA9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1288D5-4CBD-4536-A160-E1C7511511C6}"/>
              </a:ext>
            </a:extLst>
          </p:cNvPr>
          <p:cNvSpPr>
            <a:spLocks noGrp="1" noChangeArrowheads="1"/>
          </p:cNvSpPr>
          <p:nvPr>
            <p:ph type="sldNum" sz="quarter" idx="12"/>
          </p:nvPr>
        </p:nvSpPr>
        <p:spPr>
          <a:ln/>
        </p:spPr>
        <p:txBody>
          <a:bodyPr/>
          <a:lstStyle>
            <a:lvl1pPr>
              <a:defRPr/>
            </a:lvl1pPr>
          </a:lstStyle>
          <a:p>
            <a:fld id="{43004C04-3EA1-44E1-96A2-7DBADCF9DF28}" type="slidenum">
              <a:rPr lang="en-US" altLang="en-US"/>
              <a:pPr/>
              <a:t>‹#›</a:t>
            </a:fld>
            <a:endParaRPr lang="en-US" altLang="en-US"/>
          </a:p>
        </p:txBody>
      </p:sp>
    </p:spTree>
    <p:extLst>
      <p:ext uri="{BB962C8B-B14F-4D97-AF65-F5344CB8AC3E}">
        <p14:creationId xmlns:p14="http://schemas.microsoft.com/office/powerpoint/2010/main" val="78441033"/>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8800F5-C8CD-4F6C-A798-268F7BA89E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10B10F-0DC3-4F22-A9D5-30134CD4E7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F198F5-420A-4B3E-9FE2-D8C158AF79C3}"/>
              </a:ext>
            </a:extLst>
          </p:cNvPr>
          <p:cNvSpPr>
            <a:spLocks noGrp="1" noChangeArrowheads="1"/>
          </p:cNvSpPr>
          <p:nvPr>
            <p:ph type="sldNum" sz="quarter" idx="12"/>
          </p:nvPr>
        </p:nvSpPr>
        <p:spPr>
          <a:ln/>
        </p:spPr>
        <p:txBody>
          <a:bodyPr/>
          <a:lstStyle>
            <a:lvl1pPr>
              <a:defRPr/>
            </a:lvl1pPr>
          </a:lstStyle>
          <a:p>
            <a:fld id="{D8AB06EC-E8F4-4E0E-98C4-AAA033478474}" type="slidenum">
              <a:rPr lang="en-US" altLang="en-US"/>
              <a:pPr/>
              <a:t>‹#›</a:t>
            </a:fld>
            <a:endParaRPr lang="en-US" altLang="en-US"/>
          </a:p>
        </p:txBody>
      </p:sp>
    </p:spTree>
    <p:extLst>
      <p:ext uri="{BB962C8B-B14F-4D97-AF65-F5344CB8AC3E}">
        <p14:creationId xmlns:p14="http://schemas.microsoft.com/office/powerpoint/2010/main" val="2249658690"/>
      </p:ext>
    </p:extLst>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D38B35C-4924-49DD-9AAF-1B5353FC78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5042FB-0328-4FAD-9C86-33F1F12477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EE869C-2310-491A-8888-A5489FD6A8DA}"/>
              </a:ext>
            </a:extLst>
          </p:cNvPr>
          <p:cNvSpPr>
            <a:spLocks noGrp="1" noChangeArrowheads="1"/>
          </p:cNvSpPr>
          <p:nvPr>
            <p:ph type="sldNum" sz="quarter" idx="12"/>
          </p:nvPr>
        </p:nvSpPr>
        <p:spPr>
          <a:ln/>
        </p:spPr>
        <p:txBody>
          <a:bodyPr/>
          <a:lstStyle>
            <a:lvl1pPr>
              <a:defRPr/>
            </a:lvl1pPr>
          </a:lstStyle>
          <a:p>
            <a:fld id="{B3E3CA12-5BF7-467C-B15E-BF6A42461922}" type="slidenum">
              <a:rPr lang="en-US" altLang="en-US"/>
              <a:pPr/>
              <a:t>‹#›</a:t>
            </a:fld>
            <a:endParaRPr lang="en-US" altLang="en-US"/>
          </a:p>
        </p:txBody>
      </p:sp>
    </p:spTree>
    <p:extLst>
      <p:ext uri="{BB962C8B-B14F-4D97-AF65-F5344CB8AC3E}">
        <p14:creationId xmlns:p14="http://schemas.microsoft.com/office/powerpoint/2010/main" val="3813533240"/>
      </p:ext>
    </p:extLst>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DE5B845-54A2-42D8-9287-82B2F599D7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5C46C4-A25C-407C-ADE2-E28BB9B6A2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CB57A6-A6F4-4974-8E30-FDC25C0F670C}"/>
              </a:ext>
            </a:extLst>
          </p:cNvPr>
          <p:cNvSpPr>
            <a:spLocks noGrp="1" noChangeArrowheads="1"/>
          </p:cNvSpPr>
          <p:nvPr>
            <p:ph type="sldNum" sz="quarter" idx="12"/>
          </p:nvPr>
        </p:nvSpPr>
        <p:spPr>
          <a:ln/>
        </p:spPr>
        <p:txBody>
          <a:bodyPr/>
          <a:lstStyle>
            <a:lvl1pPr>
              <a:defRPr/>
            </a:lvl1pPr>
          </a:lstStyle>
          <a:p>
            <a:fld id="{6051BE30-43EA-4689-BA20-35AC16DF8851}" type="slidenum">
              <a:rPr lang="en-US" altLang="en-US"/>
              <a:pPr/>
              <a:t>‹#›</a:t>
            </a:fld>
            <a:endParaRPr lang="en-US" altLang="en-US"/>
          </a:p>
        </p:txBody>
      </p:sp>
    </p:spTree>
    <p:extLst>
      <p:ext uri="{BB962C8B-B14F-4D97-AF65-F5344CB8AC3E}">
        <p14:creationId xmlns:p14="http://schemas.microsoft.com/office/powerpoint/2010/main" val="2295002956"/>
      </p:ext>
    </p:extLst>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6397DF0-8884-4E14-9A5C-662E8B8EE7D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BEC613A-359A-4352-95C7-0F6ED4D0C0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FE692E5-4662-4F7A-BF52-0CEF6F3EEC44}"/>
              </a:ext>
            </a:extLst>
          </p:cNvPr>
          <p:cNvSpPr>
            <a:spLocks noGrp="1" noChangeArrowheads="1"/>
          </p:cNvSpPr>
          <p:nvPr>
            <p:ph type="sldNum" sz="quarter" idx="12"/>
          </p:nvPr>
        </p:nvSpPr>
        <p:spPr>
          <a:ln/>
        </p:spPr>
        <p:txBody>
          <a:bodyPr/>
          <a:lstStyle>
            <a:lvl1pPr>
              <a:defRPr/>
            </a:lvl1pPr>
          </a:lstStyle>
          <a:p>
            <a:fld id="{6B9D08F7-FBD6-4F2E-8BDB-15D7222724F3}" type="slidenum">
              <a:rPr lang="en-US" altLang="en-US"/>
              <a:pPr/>
              <a:t>‹#›</a:t>
            </a:fld>
            <a:endParaRPr lang="en-US" altLang="en-US"/>
          </a:p>
        </p:txBody>
      </p:sp>
    </p:spTree>
    <p:extLst>
      <p:ext uri="{BB962C8B-B14F-4D97-AF65-F5344CB8AC3E}">
        <p14:creationId xmlns:p14="http://schemas.microsoft.com/office/powerpoint/2010/main" val="2728744873"/>
      </p:ext>
    </p:extLst>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A4B717A-0DC6-4925-90BC-3BCA104FDF5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5F2D6EF-9660-4685-AF90-BE39B02D97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29BFA75-42AB-4965-896A-4D4956F39D49}"/>
              </a:ext>
            </a:extLst>
          </p:cNvPr>
          <p:cNvSpPr>
            <a:spLocks noGrp="1" noChangeArrowheads="1"/>
          </p:cNvSpPr>
          <p:nvPr>
            <p:ph type="sldNum" sz="quarter" idx="12"/>
          </p:nvPr>
        </p:nvSpPr>
        <p:spPr>
          <a:ln/>
        </p:spPr>
        <p:txBody>
          <a:bodyPr/>
          <a:lstStyle>
            <a:lvl1pPr>
              <a:defRPr/>
            </a:lvl1pPr>
          </a:lstStyle>
          <a:p>
            <a:fld id="{E938C22D-770D-4961-9CA7-551C2F99C726}" type="slidenum">
              <a:rPr lang="en-US" altLang="en-US"/>
              <a:pPr/>
              <a:t>‹#›</a:t>
            </a:fld>
            <a:endParaRPr lang="en-US" altLang="en-US"/>
          </a:p>
        </p:txBody>
      </p:sp>
    </p:spTree>
    <p:extLst>
      <p:ext uri="{BB962C8B-B14F-4D97-AF65-F5344CB8AC3E}">
        <p14:creationId xmlns:p14="http://schemas.microsoft.com/office/powerpoint/2010/main" val="1674949878"/>
      </p:ext>
    </p:extLst>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2B98C5-8BBC-4903-BA41-BC9D5288BAE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EA86742-A6DC-4027-B2F6-2BE888708D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6A8C4CA-C4D0-4EA9-BDC2-D0B5F0A91573}"/>
              </a:ext>
            </a:extLst>
          </p:cNvPr>
          <p:cNvSpPr>
            <a:spLocks noGrp="1" noChangeArrowheads="1"/>
          </p:cNvSpPr>
          <p:nvPr>
            <p:ph type="sldNum" sz="quarter" idx="12"/>
          </p:nvPr>
        </p:nvSpPr>
        <p:spPr>
          <a:ln/>
        </p:spPr>
        <p:txBody>
          <a:bodyPr/>
          <a:lstStyle>
            <a:lvl1pPr>
              <a:defRPr/>
            </a:lvl1pPr>
          </a:lstStyle>
          <a:p>
            <a:fld id="{B3A66665-9E19-4746-95D0-D951E89D8E32}" type="slidenum">
              <a:rPr lang="en-US" altLang="en-US"/>
              <a:pPr/>
              <a:t>‹#›</a:t>
            </a:fld>
            <a:endParaRPr lang="en-US" altLang="en-US"/>
          </a:p>
        </p:txBody>
      </p:sp>
    </p:spTree>
    <p:extLst>
      <p:ext uri="{BB962C8B-B14F-4D97-AF65-F5344CB8AC3E}">
        <p14:creationId xmlns:p14="http://schemas.microsoft.com/office/powerpoint/2010/main" val="2533994422"/>
      </p:ext>
    </p:extLst>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F0FEBD5-AB1D-4472-980C-10D2BE5DA6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DA866F9-1320-4F4D-B699-63CC062FA1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772386-FBEB-462C-9504-62DE5C9DA93C}"/>
              </a:ext>
            </a:extLst>
          </p:cNvPr>
          <p:cNvSpPr>
            <a:spLocks noGrp="1" noChangeArrowheads="1"/>
          </p:cNvSpPr>
          <p:nvPr>
            <p:ph type="sldNum" sz="quarter" idx="12"/>
          </p:nvPr>
        </p:nvSpPr>
        <p:spPr>
          <a:ln/>
        </p:spPr>
        <p:txBody>
          <a:bodyPr/>
          <a:lstStyle>
            <a:lvl1pPr>
              <a:defRPr/>
            </a:lvl1pPr>
          </a:lstStyle>
          <a:p>
            <a:fld id="{841E5364-5931-4632-BB93-22EE1B90EFB1}" type="slidenum">
              <a:rPr lang="en-US" altLang="en-US"/>
              <a:pPr/>
              <a:t>‹#›</a:t>
            </a:fld>
            <a:endParaRPr lang="en-US" altLang="en-US"/>
          </a:p>
        </p:txBody>
      </p:sp>
    </p:spTree>
    <p:extLst>
      <p:ext uri="{BB962C8B-B14F-4D97-AF65-F5344CB8AC3E}">
        <p14:creationId xmlns:p14="http://schemas.microsoft.com/office/powerpoint/2010/main" val="994824507"/>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4007165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B7D9166-BF80-4F3C-8EE8-EA9B76F330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26ADD3-1AB1-4783-A698-E0269DDFFB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92B0C60-F3E3-4828-850A-2683241ADA23}"/>
              </a:ext>
            </a:extLst>
          </p:cNvPr>
          <p:cNvSpPr>
            <a:spLocks noGrp="1" noChangeArrowheads="1"/>
          </p:cNvSpPr>
          <p:nvPr>
            <p:ph type="sldNum" sz="quarter" idx="12"/>
          </p:nvPr>
        </p:nvSpPr>
        <p:spPr>
          <a:ln/>
        </p:spPr>
        <p:txBody>
          <a:bodyPr/>
          <a:lstStyle>
            <a:lvl1pPr>
              <a:defRPr/>
            </a:lvl1pPr>
          </a:lstStyle>
          <a:p>
            <a:fld id="{0C23DF4D-C4F3-451E-A119-4AD8EFB7565A}" type="slidenum">
              <a:rPr lang="en-US" altLang="en-US"/>
              <a:pPr/>
              <a:t>‹#›</a:t>
            </a:fld>
            <a:endParaRPr lang="en-US" altLang="en-US"/>
          </a:p>
        </p:txBody>
      </p:sp>
    </p:spTree>
    <p:extLst>
      <p:ext uri="{BB962C8B-B14F-4D97-AF65-F5344CB8AC3E}">
        <p14:creationId xmlns:p14="http://schemas.microsoft.com/office/powerpoint/2010/main" val="3367245098"/>
      </p:ext>
    </p:extLst>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D52FE0-81C0-43AF-BCB9-894BC6CC0D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D41254-53D5-4A73-9BC4-833ED47063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836895-8FD4-4DB8-B578-F4F333DCEC1D}"/>
              </a:ext>
            </a:extLst>
          </p:cNvPr>
          <p:cNvSpPr>
            <a:spLocks noGrp="1" noChangeArrowheads="1"/>
          </p:cNvSpPr>
          <p:nvPr>
            <p:ph type="sldNum" sz="quarter" idx="12"/>
          </p:nvPr>
        </p:nvSpPr>
        <p:spPr>
          <a:ln/>
        </p:spPr>
        <p:txBody>
          <a:bodyPr/>
          <a:lstStyle>
            <a:lvl1pPr>
              <a:defRPr/>
            </a:lvl1pPr>
          </a:lstStyle>
          <a:p>
            <a:fld id="{BF0CF180-4885-41B4-A4A7-234DD7698D04}" type="slidenum">
              <a:rPr lang="en-US" altLang="en-US"/>
              <a:pPr/>
              <a:t>‹#›</a:t>
            </a:fld>
            <a:endParaRPr lang="en-US" altLang="en-US"/>
          </a:p>
        </p:txBody>
      </p:sp>
    </p:spTree>
    <p:extLst>
      <p:ext uri="{BB962C8B-B14F-4D97-AF65-F5344CB8AC3E}">
        <p14:creationId xmlns:p14="http://schemas.microsoft.com/office/powerpoint/2010/main" val="925797670"/>
      </p:ext>
    </p:extLst>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A233D2-074B-4615-88ED-442E07D0CC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FB7B54-B7CD-4CB4-B32D-011EDCAF79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A3E05F-1489-4966-8E30-5482227842A5}"/>
              </a:ext>
            </a:extLst>
          </p:cNvPr>
          <p:cNvSpPr>
            <a:spLocks noGrp="1" noChangeArrowheads="1"/>
          </p:cNvSpPr>
          <p:nvPr>
            <p:ph type="sldNum" sz="quarter" idx="12"/>
          </p:nvPr>
        </p:nvSpPr>
        <p:spPr>
          <a:ln/>
        </p:spPr>
        <p:txBody>
          <a:bodyPr/>
          <a:lstStyle>
            <a:lvl1pPr>
              <a:defRPr/>
            </a:lvl1pPr>
          </a:lstStyle>
          <a:p>
            <a:fld id="{FCB219C4-4624-4C9B-B414-124AECE8B161}" type="slidenum">
              <a:rPr lang="en-US" altLang="en-US"/>
              <a:pPr/>
              <a:t>‹#›</a:t>
            </a:fld>
            <a:endParaRPr lang="en-US" altLang="en-US"/>
          </a:p>
        </p:txBody>
      </p:sp>
    </p:spTree>
    <p:extLst>
      <p:ext uri="{BB962C8B-B14F-4D97-AF65-F5344CB8AC3E}">
        <p14:creationId xmlns:p14="http://schemas.microsoft.com/office/powerpoint/2010/main" val="3639914350"/>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12322783"/>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4338366"/>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95367990"/>
      </p:ext>
    </p:extLst>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470980"/>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9406316"/>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3206483"/>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075698"/>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5B49A4-D708-421A-A3B8-F5AA62F55B7E}"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2999212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9496028"/>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8171486"/>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597686"/>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956410"/>
      </p:ext>
    </p:extLst>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8" y="1260475"/>
            <a:ext cx="6481762" cy="3886200"/>
          </a:xfrm>
          <a:prstGeom prst="rect">
            <a:avLst/>
          </a:prstGeom>
          <a:noFill/>
          <a:ln w="76200">
            <a:solidFill>
              <a:schemeClr val="bg2">
                <a:alpha val="50000"/>
              </a:schemeClr>
            </a:solidFill>
            <a:miter lim="800000"/>
            <a:headEnd/>
            <a:tailEnd/>
          </a:ln>
          <a:effectLst/>
        </p:spPr>
        <p:txBody>
          <a:bodyPr wrap="none" anchor="ctr"/>
          <a:lstStyle/>
          <a:p>
            <a:pPr algn="ctr">
              <a:defRPr/>
            </a:pPr>
            <a:endParaRPr lang="en-US" dirty="0">
              <a:latin typeface="Calibri" pitchFamily="34" charset="0"/>
              <a:cs typeface="+mn-cs"/>
            </a:endParaRPr>
          </a:p>
        </p:txBody>
      </p:sp>
      <p:sp>
        <p:nvSpPr>
          <p:cNvPr id="5" name="Rectangle 8"/>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a:defRPr/>
            </a:pPr>
            <a:endParaRPr lang="en-US" dirty="0">
              <a:latin typeface="Calibri" pitchFamily="34" charset="0"/>
              <a:cs typeface="+mn-cs"/>
            </a:endParaRPr>
          </a:p>
        </p:txBody>
      </p:sp>
      <p:sp>
        <p:nvSpPr>
          <p:cNvPr id="6" name="Freeform 9"/>
          <p:cNvSpPr>
            <a:spLocks/>
          </p:cNvSpPr>
          <p:nvPr/>
        </p:nvSpPr>
        <p:spPr bwMode="auto">
          <a:xfrm rot="5400000">
            <a:off x="1282700" y="1193800"/>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7" name="Freeform 10"/>
          <p:cNvSpPr>
            <a:spLocks/>
          </p:cNvSpPr>
          <p:nvPr/>
        </p:nvSpPr>
        <p:spPr bwMode="auto">
          <a:xfrm rot="5400000">
            <a:off x="1479550" y="10906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8" name="Line 11"/>
          <p:cNvSpPr>
            <a:spLocks noChangeShapeType="1"/>
          </p:cNvSpPr>
          <p:nvPr/>
        </p:nvSpPr>
        <p:spPr bwMode="auto">
          <a:xfrm rot="5400000" flipH="1">
            <a:off x="1165225" y="1403351"/>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9" name="Freeform 12"/>
          <p:cNvSpPr>
            <a:spLocks/>
          </p:cNvSpPr>
          <p:nvPr/>
        </p:nvSpPr>
        <p:spPr bwMode="auto">
          <a:xfrm rot="16200000" flipH="1">
            <a:off x="7413625" y="1193800"/>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10" name="Freeform 13"/>
          <p:cNvSpPr>
            <a:spLocks/>
          </p:cNvSpPr>
          <p:nvPr/>
        </p:nvSpPr>
        <p:spPr bwMode="auto">
          <a:xfrm rot="10800000">
            <a:off x="7818438" y="1225550"/>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11" name="Line 14"/>
          <p:cNvSpPr>
            <a:spLocks noChangeShapeType="1"/>
          </p:cNvSpPr>
          <p:nvPr/>
        </p:nvSpPr>
        <p:spPr bwMode="auto">
          <a:xfrm rot="10800000" flipH="1">
            <a:off x="7507288" y="1243013"/>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12" name="Freeform 15"/>
          <p:cNvSpPr>
            <a:spLocks/>
          </p:cNvSpPr>
          <p:nvPr/>
        </p:nvSpPr>
        <p:spPr bwMode="auto">
          <a:xfrm flipH="1">
            <a:off x="7434263" y="4752975"/>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13" name="Freeform 16"/>
          <p:cNvSpPr>
            <a:spLocks/>
          </p:cNvSpPr>
          <p:nvPr/>
        </p:nvSpPr>
        <p:spPr bwMode="auto">
          <a:xfrm rot="16200000">
            <a:off x="7705725" y="49895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14" name="Line 17"/>
          <p:cNvSpPr>
            <a:spLocks noChangeShapeType="1"/>
          </p:cNvSpPr>
          <p:nvPr/>
        </p:nvSpPr>
        <p:spPr bwMode="auto">
          <a:xfrm rot="16200000" flipH="1">
            <a:off x="7689850" y="5010151"/>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15" name="Freeform 18"/>
          <p:cNvSpPr>
            <a:spLocks/>
          </p:cNvSpPr>
          <p:nvPr/>
        </p:nvSpPr>
        <p:spPr bwMode="auto">
          <a:xfrm>
            <a:off x="1282700" y="4746625"/>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16" name="Freeform 19"/>
          <p:cNvSpPr>
            <a:spLocks/>
          </p:cNvSpPr>
          <p:nvPr/>
        </p:nvSpPr>
        <p:spPr bwMode="auto">
          <a:xfrm>
            <a:off x="1346200" y="4846638"/>
            <a:ext cx="1588" cy="331787"/>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17" name="Line 20"/>
          <p:cNvSpPr>
            <a:spLocks noChangeShapeType="1"/>
          </p:cNvSpPr>
          <p:nvPr/>
        </p:nvSpPr>
        <p:spPr bwMode="auto">
          <a:xfrm flipH="1">
            <a:off x="1327150" y="5162550"/>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3075" name="Rectangle 3"/>
          <p:cNvSpPr>
            <a:spLocks noGrp="1" noChangeArrowheads="1"/>
          </p:cNvSpPr>
          <p:nvPr>
            <p:ph type="ctrTitle"/>
          </p:nvPr>
        </p:nvSpPr>
        <p:spPr>
          <a:xfrm>
            <a:off x="1609725" y="1698625"/>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0"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a:p>
        </p:txBody>
      </p:sp>
      <p:sp>
        <p:nvSpPr>
          <p:cNvPr id="19" name="Rectangle 6"/>
          <p:cNvSpPr>
            <a:spLocks noGrp="1" noChangeArrowheads="1"/>
          </p:cNvSpPr>
          <p:nvPr>
            <p:ph type="ftr" sz="quarter" idx="11"/>
          </p:nvPr>
        </p:nvSpPr>
        <p:spPr/>
        <p:txBody>
          <a:bodyPr/>
          <a:lstStyle>
            <a:lvl1pPr>
              <a:defRPr/>
            </a:lvl1pPr>
          </a:lstStyle>
          <a:p>
            <a:pPr>
              <a:defRPr/>
            </a:pPr>
            <a:endParaRPr lang="en-US"/>
          </a:p>
        </p:txBody>
      </p:sp>
      <p:sp>
        <p:nvSpPr>
          <p:cNvPr id="20" name="Rectangle 7"/>
          <p:cNvSpPr>
            <a:spLocks noGrp="1" noChangeArrowheads="1"/>
          </p:cNvSpPr>
          <p:nvPr>
            <p:ph type="sldNum" sz="quarter" idx="12"/>
          </p:nvPr>
        </p:nvSpPr>
        <p:spPr/>
        <p:txBody>
          <a:bodyPr/>
          <a:lstStyle>
            <a:lvl1pPr>
              <a:defRPr/>
            </a:lvl1pPr>
          </a:lstStyle>
          <a:p>
            <a:pPr>
              <a:defRPr/>
            </a:pPr>
            <a:fld id="{A86CFB59-EBDD-475B-AD4D-CCC549741228}" type="slidenum">
              <a:rPr lang="en-US"/>
              <a:pPr>
                <a:defRPr/>
              </a:pPr>
              <a:t>‹#›</a:t>
            </a:fld>
            <a:endParaRPr lang="en-US"/>
          </a:p>
        </p:txBody>
      </p:sp>
    </p:spTree>
    <p:extLst>
      <p:ext uri="{BB962C8B-B14F-4D97-AF65-F5344CB8AC3E}">
        <p14:creationId xmlns:p14="http://schemas.microsoft.com/office/powerpoint/2010/main" val="159184510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AB9552-45EB-4212-B58B-D10CE9C32E4C}" type="slidenum">
              <a:rPr lang="en-US"/>
              <a:pPr>
                <a:defRPr/>
              </a:pPr>
              <a:t>‹#›</a:t>
            </a:fld>
            <a:endParaRPr lang="en-US" dirty="0"/>
          </a:p>
        </p:txBody>
      </p:sp>
    </p:spTree>
    <p:extLst>
      <p:ext uri="{BB962C8B-B14F-4D97-AF65-F5344CB8AC3E}">
        <p14:creationId xmlns:p14="http://schemas.microsoft.com/office/powerpoint/2010/main" val="72938382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1106B2-3975-4478-8C8C-B89011DD5BC8}" type="slidenum">
              <a:rPr lang="en-US"/>
              <a:pPr>
                <a:defRPr/>
              </a:pPr>
              <a:t>‹#›</a:t>
            </a:fld>
            <a:endParaRPr lang="en-US" dirty="0"/>
          </a:p>
        </p:txBody>
      </p:sp>
    </p:spTree>
    <p:extLst>
      <p:ext uri="{BB962C8B-B14F-4D97-AF65-F5344CB8AC3E}">
        <p14:creationId xmlns:p14="http://schemas.microsoft.com/office/powerpoint/2010/main" val="399866186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D4534B-0C98-4D41-B84E-974475E28C7A}" type="slidenum">
              <a:rPr lang="en-US"/>
              <a:pPr>
                <a:defRPr/>
              </a:pPr>
              <a:t>‹#›</a:t>
            </a:fld>
            <a:endParaRPr lang="en-US" dirty="0"/>
          </a:p>
        </p:txBody>
      </p:sp>
    </p:spTree>
    <p:extLst>
      <p:ext uri="{BB962C8B-B14F-4D97-AF65-F5344CB8AC3E}">
        <p14:creationId xmlns:p14="http://schemas.microsoft.com/office/powerpoint/2010/main" val="273897638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EA409B-9F9B-40A7-BD1E-600AEB5FB533}" type="slidenum">
              <a:rPr lang="en-US"/>
              <a:pPr>
                <a:defRPr/>
              </a:pPr>
              <a:t>‹#›</a:t>
            </a:fld>
            <a:endParaRPr lang="en-US" dirty="0"/>
          </a:p>
        </p:txBody>
      </p:sp>
    </p:spTree>
    <p:extLst>
      <p:ext uri="{BB962C8B-B14F-4D97-AF65-F5344CB8AC3E}">
        <p14:creationId xmlns:p14="http://schemas.microsoft.com/office/powerpoint/2010/main" val="116206779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F5CB51-9693-4468-9F11-A7B737D2A01C}" type="slidenum">
              <a:rPr lang="en-US"/>
              <a:pPr>
                <a:defRPr/>
              </a:pPr>
              <a:t>‹#›</a:t>
            </a:fld>
            <a:endParaRPr lang="en-US" dirty="0"/>
          </a:p>
        </p:txBody>
      </p:sp>
    </p:spTree>
    <p:extLst>
      <p:ext uri="{BB962C8B-B14F-4D97-AF65-F5344CB8AC3E}">
        <p14:creationId xmlns:p14="http://schemas.microsoft.com/office/powerpoint/2010/main" val="9291734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B49A4-D708-421A-A3B8-F5AA62F55B7E}"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919968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7769E3-ECBD-4247-A04D-6104C2D5B393}" type="slidenum">
              <a:rPr lang="en-US"/>
              <a:pPr>
                <a:defRPr/>
              </a:pPr>
              <a:t>‹#›</a:t>
            </a:fld>
            <a:endParaRPr lang="en-US" dirty="0"/>
          </a:p>
        </p:txBody>
      </p:sp>
    </p:spTree>
    <p:extLst>
      <p:ext uri="{BB962C8B-B14F-4D97-AF65-F5344CB8AC3E}">
        <p14:creationId xmlns:p14="http://schemas.microsoft.com/office/powerpoint/2010/main" val="421892947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C63AE5-0BD4-4873-8E8F-261465761EEF}" type="slidenum">
              <a:rPr lang="en-US"/>
              <a:pPr>
                <a:defRPr/>
              </a:pPr>
              <a:t>‹#›</a:t>
            </a:fld>
            <a:endParaRPr lang="en-US" dirty="0"/>
          </a:p>
        </p:txBody>
      </p:sp>
    </p:spTree>
    <p:extLst>
      <p:ext uri="{BB962C8B-B14F-4D97-AF65-F5344CB8AC3E}">
        <p14:creationId xmlns:p14="http://schemas.microsoft.com/office/powerpoint/2010/main" val="160935451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D4D932-8F05-4F60-82E1-E6429350C7B8}" type="slidenum">
              <a:rPr lang="en-US"/>
              <a:pPr>
                <a:defRPr/>
              </a:pPr>
              <a:t>‹#›</a:t>
            </a:fld>
            <a:endParaRPr lang="en-US" dirty="0"/>
          </a:p>
        </p:txBody>
      </p:sp>
    </p:spTree>
    <p:extLst>
      <p:ext uri="{BB962C8B-B14F-4D97-AF65-F5344CB8AC3E}">
        <p14:creationId xmlns:p14="http://schemas.microsoft.com/office/powerpoint/2010/main" val="371025967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002D15-A7BD-4C36-A8DB-238383383211}" type="slidenum">
              <a:rPr lang="en-US"/>
              <a:pPr>
                <a:defRPr/>
              </a:pPr>
              <a:t>‹#›</a:t>
            </a:fld>
            <a:endParaRPr lang="en-US" dirty="0"/>
          </a:p>
        </p:txBody>
      </p:sp>
    </p:spTree>
    <p:extLst>
      <p:ext uri="{BB962C8B-B14F-4D97-AF65-F5344CB8AC3E}">
        <p14:creationId xmlns:p14="http://schemas.microsoft.com/office/powerpoint/2010/main" val="135311328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26CE63-B9AB-4F9E-B99E-78F1553AB6C1}" type="slidenum">
              <a:rPr lang="en-US"/>
              <a:pPr>
                <a:defRPr/>
              </a:pPr>
              <a:t>‹#›</a:t>
            </a:fld>
            <a:endParaRPr lang="en-US" dirty="0"/>
          </a:p>
        </p:txBody>
      </p:sp>
    </p:spTree>
    <p:extLst>
      <p:ext uri="{BB962C8B-B14F-4D97-AF65-F5344CB8AC3E}">
        <p14:creationId xmlns:p14="http://schemas.microsoft.com/office/powerpoint/2010/main" val="237382287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AA580C5-9857-4CB6-A22E-2EDA14A72C3B}" type="datetimeFigureOut">
              <a:rPr lang="en-US"/>
              <a:pPr>
                <a:defRPr/>
              </a:pPr>
              <a:t>9/26/2021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F01755-AF06-40E8-A945-00803A0C4BF5}" type="slidenum">
              <a:rPr lang="en-US"/>
              <a:pPr>
                <a:defRPr/>
              </a:pPr>
              <a:t>‹#›</a:t>
            </a:fld>
            <a:endParaRPr lang="en-US"/>
          </a:p>
        </p:txBody>
      </p:sp>
    </p:spTree>
    <p:extLst>
      <p:ext uri="{BB962C8B-B14F-4D97-AF65-F5344CB8AC3E}">
        <p14:creationId xmlns:p14="http://schemas.microsoft.com/office/powerpoint/2010/main" val="3833822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6C6715-ECB1-4AE8-8A7A-00BCE88BC9AB}" type="datetimeFigureOut">
              <a:rPr lang="en-US"/>
              <a:pPr>
                <a:defRPr/>
              </a:pPr>
              <a:t>9/26/2021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CE96F7-F607-44E3-A54B-D86D40FBE571}" type="slidenum">
              <a:rPr lang="en-US"/>
              <a:pPr>
                <a:defRPr/>
              </a:pPr>
              <a:t>‹#›</a:t>
            </a:fld>
            <a:endParaRPr lang="en-US"/>
          </a:p>
        </p:txBody>
      </p:sp>
    </p:spTree>
    <p:extLst>
      <p:ext uri="{BB962C8B-B14F-4D97-AF65-F5344CB8AC3E}">
        <p14:creationId xmlns:p14="http://schemas.microsoft.com/office/powerpoint/2010/main" val="386002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254592E-CB27-48CB-8A84-12374C37BCD4}" type="datetimeFigureOut">
              <a:rPr lang="en-US"/>
              <a:pPr>
                <a:defRPr/>
              </a:pPr>
              <a:t>9/26/2021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9955C5-CD9C-4254-9E9A-FDE7B7885946}" type="slidenum">
              <a:rPr lang="en-US"/>
              <a:pPr>
                <a:defRPr/>
              </a:pPr>
              <a:t>‹#›</a:t>
            </a:fld>
            <a:endParaRPr lang="en-US"/>
          </a:p>
        </p:txBody>
      </p:sp>
    </p:spTree>
    <p:extLst>
      <p:ext uri="{BB962C8B-B14F-4D97-AF65-F5344CB8AC3E}">
        <p14:creationId xmlns:p14="http://schemas.microsoft.com/office/powerpoint/2010/main" val="26864349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840D93E-9590-4B64-88CF-8CCF425178E9}" type="datetimeFigureOut">
              <a:rPr lang="en-US"/>
              <a:pPr>
                <a:defRPr/>
              </a:pPr>
              <a:t>9/26/2021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297329-B7C6-4AAE-AC06-76CFF1E5C2DF}" type="slidenum">
              <a:rPr lang="en-US"/>
              <a:pPr>
                <a:defRPr/>
              </a:pPr>
              <a:t>‹#›</a:t>
            </a:fld>
            <a:endParaRPr lang="en-US"/>
          </a:p>
        </p:txBody>
      </p:sp>
    </p:spTree>
    <p:extLst>
      <p:ext uri="{BB962C8B-B14F-4D97-AF65-F5344CB8AC3E}">
        <p14:creationId xmlns:p14="http://schemas.microsoft.com/office/powerpoint/2010/main" val="24569854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3D494EB-B25F-4921-9F44-D59D8AD670B2}" type="datetimeFigureOut">
              <a:rPr lang="en-US"/>
              <a:pPr>
                <a:defRPr/>
              </a:pPr>
              <a:t>9/26/2021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28A7F0-EAB6-4883-8B03-6B9048AC9898}" type="slidenum">
              <a:rPr lang="en-US"/>
              <a:pPr>
                <a:defRPr/>
              </a:pPr>
              <a:t>‹#›</a:t>
            </a:fld>
            <a:endParaRPr lang="en-US"/>
          </a:p>
        </p:txBody>
      </p:sp>
    </p:spTree>
    <p:extLst>
      <p:ext uri="{BB962C8B-B14F-4D97-AF65-F5344CB8AC3E}">
        <p14:creationId xmlns:p14="http://schemas.microsoft.com/office/powerpoint/2010/main" val="183570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B49A4-D708-421A-A3B8-F5AA62F55B7E}" type="datetimeFigureOut">
              <a:rPr lang="en-US" smtClean="0"/>
              <a:t>9/26/2021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2527296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61FFB3-BBCA-4B49-8723-04C44243E944}" type="datetimeFigureOut">
              <a:rPr lang="en-US"/>
              <a:pPr>
                <a:defRPr/>
              </a:pPr>
              <a:t>9/26/2021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E667D4-6B27-4EEE-ABD0-D3D292D3BA09}" type="slidenum">
              <a:rPr lang="en-US"/>
              <a:pPr>
                <a:defRPr/>
              </a:pPr>
              <a:t>‹#›</a:t>
            </a:fld>
            <a:endParaRPr lang="en-US"/>
          </a:p>
        </p:txBody>
      </p:sp>
    </p:spTree>
    <p:extLst>
      <p:ext uri="{BB962C8B-B14F-4D97-AF65-F5344CB8AC3E}">
        <p14:creationId xmlns:p14="http://schemas.microsoft.com/office/powerpoint/2010/main" val="2213640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72E2A2-2420-4992-8B49-13E06E7D947B}" type="datetimeFigureOut">
              <a:rPr lang="en-US"/>
              <a:pPr>
                <a:defRPr/>
              </a:pPr>
              <a:t>9/26/2021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C73F72-D9DB-416D-B8E8-4C41001E32FD}" type="slidenum">
              <a:rPr lang="en-US"/>
              <a:pPr>
                <a:defRPr/>
              </a:pPr>
              <a:t>‹#›</a:t>
            </a:fld>
            <a:endParaRPr lang="en-US"/>
          </a:p>
        </p:txBody>
      </p:sp>
    </p:spTree>
    <p:extLst>
      <p:ext uri="{BB962C8B-B14F-4D97-AF65-F5344CB8AC3E}">
        <p14:creationId xmlns:p14="http://schemas.microsoft.com/office/powerpoint/2010/main" val="22395794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B27B51-2281-4676-BF32-56CE27026AD8}" type="datetimeFigureOut">
              <a:rPr lang="en-US"/>
              <a:pPr>
                <a:defRPr/>
              </a:pPr>
              <a:t>9/26/2021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D9D9F4-9A2E-4B0B-A9BF-689A3B54A06C}" type="slidenum">
              <a:rPr lang="en-US"/>
              <a:pPr>
                <a:defRPr/>
              </a:pPr>
              <a:t>‹#›</a:t>
            </a:fld>
            <a:endParaRPr lang="en-US"/>
          </a:p>
        </p:txBody>
      </p:sp>
    </p:spTree>
    <p:extLst>
      <p:ext uri="{BB962C8B-B14F-4D97-AF65-F5344CB8AC3E}">
        <p14:creationId xmlns:p14="http://schemas.microsoft.com/office/powerpoint/2010/main" val="33048443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FEC478-2E0E-4EE6-82C3-61E9FD6C5F8E}" type="datetimeFigureOut">
              <a:rPr lang="en-US"/>
              <a:pPr>
                <a:defRPr/>
              </a:pPr>
              <a:t>9/26/2021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E4319D-3982-4F1C-BEF7-845C74211C5D}" type="slidenum">
              <a:rPr lang="en-US"/>
              <a:pPr>
                <a:defRPr/>
              </a:pPr>
              <a:t>‹#›</a:t>
            </a:fld>
            <a:endParaRPr lang="en-US"/>
          </a:p>
        </p:txBody>
      </p:sp>
    </p:spTree>
    <p:extLst>
      <p:ext uri="{BB962C8B-B14F-4D97-AF65-F5344CB8AC3E}">
        <p14:creationId xmlns:p14="http://schemas.microsoft.com/office/powerpoint/2010/main" val="1265867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DE8282-77FD-41E9-9062-14C262DBFD74}" type="datetimeFigureOut">
              <a:rPr lang="en-US"/>
              <a:pPr>
                <a:defRPr/>
              </a:pPr>
              <a:t>9/26/2021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910459-D969-42F1-8CE8-FFE29A935AEB}" type="slidenum">
              <a:rPr lang="en-US"/>
              <a:pPr>
                <a:defRPr/>
              </a:pPr>
              <a:t>‹#›</a:t>
            </a:fld>
            <a:endParaRPr lang="en-US"/>
          </a:p>
        </p:txBody>
      </p:sp>
    </p:spTree>
    <p:extLst>
      <p:ext uri="{BB962C8B-B14F-4D97-AF65-F5344CB8AC3E}">
        <p14:creationId xmlns:p14="http://schemas.microsoft.com/office/powerpoint/2010/main" val="3752350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A5548C-5B5C-412E-9BCD-80649B55C5C0}" type="datetimeFigureOut">
              <a:rPr lang="en-US"/>
              <a:pPr>
                <a:defRPr/>
              </a:pPr>
              <a:t>9/26/2021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8F0FEF-106B-4BFA-879B-B32D1E831529}" type="slidenum">
              <a:rPr lang="en-US"/>
              <a:pPr>
                <a:defRPr/>
              </a:pPr>
              <a:t>‹#›</a:t>
            </a:fld>
            <a:endParaRPr lang="en-US"/>
          </a:p>
        </p:txBody>
      </p:sp>
    </p:spTree>
    <p:extLst>
      <p:ext uri="{BB962C8B-B14F-4D97-AF65-F5344CB8AC3E}">
        <p14:creationId xmlns:p14="http://schemas.microsoft.com/office/powerpoint/2010/main" val="110843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B49A4-D708-421A-A3B8-F5AA62F55B7E}" type="datetimeFigureOut">
              <a:rPr lang="en-US" smtClean="0"/>
              <a:t>9/26/2021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273542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B49A4-D708-421A-A3B8-F5AA62F55B7E}" type="datetimeFigureOut">
              <a:rPr lang="en-US" smtClean="0"/>
              <a:t>9/26/2021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18757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C85B49A4-D708-421A-A3B8-F5AA62F55B7E}"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269017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C85B49A4-D708-421A-A3B8-F5AA62F55B7E}" type="datetimeFigureOut">
              <a:rPr lang="en-US" smtClean="0"/>
              <a:t>9/26/2021</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281727987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C85B49A4-D708-421A-A3B8-F5AA62F55B7E}" type="datetimeFigureOut">
              <a:rPr lang="en-US" smtClean="0"/>
              <a:t>9/26/2021</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1464498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497"/>
            </a:gs>
            <a:gs pos="100000">
              <a:srgbClr val="FFFFC5"/>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EA2E08-D620-4BF4-8CB8-DB71EF849D8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04514D0-61CD-4348-B7A2-DB103792249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854C558-D090-44ED-A22B-4CD8CCAA477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E38364BF-76B1-44CD-BE7E-7A8799C16D3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69D6360A-64A2-409E-9A94-042876C3BB3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6CE5118-F076-4BF9-AA71-3E627BC99267}" type="slidenum">
              <a:rPr lang="en-US" altLang="en-US"/>
              <a:pPr/>
              <a:t>‹#›</a:t>
            </a:fld>
            <a:endParaRPr lang="en-US" altLang="en-US"/>
          </a:p>
        </p:txBody>
      </p:sp>
    </p:spTree>
    <p:extLst>
      <p:ext uri="{BB962C8B-B14F-4D97-AF65-F5344CB8AC3E}">
        <p14:creationId xmlns:p14="http://schemas.microsoft.com/office/powerpoint/2010/main" val="28054708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DDE5006-92EE-4090-A23B-403E7F2CC056}"/>
              </a:ext>
            </a:extLst>
          </p:cNvPr>
          <p:cNvSpPr>
            <a:spLocks noGrp="1" noChangeArrowheads="1"/>
          </p:cNvSpPr>
          <p:nvPr>
            <p:ph type="title"/>
          </p:nvPr>
        </p:nvSpPr>
        <p:spPr bwMode="auto">
          <a:xfrm>
            <a:off x="685800" y="5334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33265406-23ED-4D89-9C40-3A6AD820D7C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8" name="Rectangle 4">
            <a:extLst>
              <a:ext uri="{FF2B5EF4-FFF2-40B4-BE49-F238E27FC236}">
                <a16:creationId xmlns:a16="http://schemas.microsoft.com/office/drawing/2014/main" id="{78B800D8-5D38-490B-B3E9-33FFAABDE21E}"/>
              </a:ext>
            </a:extLst>
          </p:cNvPr>
          <p:cNvSpPr>
            <a:spLocks noChangeArrowheads="1"/>
          </p:cNvSpPr>
          <p:nvPr/>
        </p:nvSpPr>
        <p:spPr bwMode="auto">
          <a:xfrm>
            <a:off x="0" y="0"/>
            <a:ext cx="9142413" cy="682625"/>
          </a:xfrm>
          <a:prstGeom prst="rect">
            <a:avLst/>
          </a:prstGeom>
          <a:solidFill>
            <a:srgbClr val="AA7C00"/>
          </a:solidFill>
          <a:ln w="12700">
            <a:noFill/>
            <a:miter lim="800000"/>
            <a:headEnd/>
            <a:tailEnd/>
          </a:ln>
          <a:effectLst/>
        </p:spPr>
        <p:txBody>
          <a:bodyPr wrap="none" anchor="ctr"/>
          <a:lstStyle/>
          <a:p>
            <a:pPr>
              <a:defRPr/>
            </a:pPr>
            <a:endParaRPr lang="en-US"/>
          </a:p>
        </p:txBody>
      </p:sp>
      <p:sp>
        <p:nvSpPr>
          <p:cNvPr id="11269" name="Rectangle 5">
            <a:extLst>
              <a:ext uri="{FF2B5EF4-FFF2-40B4-BE49-F238E27FC236}">
                <a16:creationId xmlns:a16="http://schemas.microsoft.com/office/drawing/2014/main" id="{2949306F-1443-4F2A-982F-0283C0F13981}"/>
              </a:ext>
            </a:extLst>
          </p:cNvPr>
          <p:cNvSpPr>
            <a:spLocks noChangeArrowheads="1"/>
          </p:cNvSpPr>
          <p:nvPr/>
        </p:nvSpPr>
        <p:spPr bwMode="auto">
          <a:xfrm>
            <a:off x="0" y="700088"/>
            <a:ext cx="290513" cy="6156325"/>
          </a:xfrm>
          <a:prstGeom prst="rect">
            <a:avLst/>
          </a:prstGeom>
          <a:pattFill prst="pct50">
            <a:fgClr>
              <a:srgbClr val="003B55"/>
            </a:fgClr>
            <a:bgClr>
              <a:srgbClr val="A8AA00"/>
            </a:bgClr>
          </a:pattFill>
          <a:ln w="12700">
            <a:noFill/>
            <a:miter lim="800000"/>
            <a:headEnd/>
            <a:tailEnd/>
          </a:ln>
          <a:effectLst/>
        </p:spPr>
        <p:txBody>
          <a:bodyPr wrap="none" anchor="ctr"/>
          <a:lstStyle/>
          <a:p>
            <a:pPr>
              <a:defRPr/>
            </a:pPr>
            <a:endParaRPr lang="en-US"/>
          </a:p>
        </p:txBody>
      </p:sp>
      <p:sp>
        <p:nvSpPr>
          <p:cNvPr id="11270" name="Rectangle 6">
            <a:extLst>
              <a:ext uri="{FF2B5EF4-FFF2-40B4-BE49-F238E27FC236}">
                <a16:creationId xmlns:a16="http://schemas.microsoft.com/office/drawing/2014/main" id="{F270EC86-2BC8-45BD-A673-E067660A994F}"/>
              </a:ext>
            </a:extLst>
          </p:cNvPr>
          <p:cNvSpPr>
            <a:spLocks noChangeArrowheads="1"/>
          </p:cNvSpPr>
          <p:nvPr/>
        </p:nvSpPr>
        <p:spPr bwMode="auto">
          <a:xfrm>
            <a:off x="8851900" y="700088"/>
            <a:ext cx="290513" cy="6156325"/>
          </a:xfrm>
          <a:prstGeom prst="rect">
            <a:avLst/>
          </a:prstGeom>
          <a:solidFill>
            <a:srgbClr val="003B55"/>
          </a:solidFill>
          <a:ln w="12700">
            <a:noFill/>
            <a:miter lim="800000"/>
            <a:headEnd/>
            <a:tailEnd/>
          </a:ln>
          <a:effectLst/>
        </p:spPr>
        <p:txBody>
          <a:bodyPr wrap="none" anchor="ctr"/>
          <a:lstStyle/>
          <a:p>
            <a:pPr>
              <a:defRPr/>
            </a:pPr>
            <a:endParaRPr lang="en-US"/>
          </a:p>
        </p:txBody>
      </p:sp>
      <p:sp>
        <p:nvSpPr>
          <p:cNvPr id="11271" name="Rectangle 7">
            <a:extLst>
              <a:ext uri="{FF2B5EF4-FFF2-40B4-BE49-F238E27FC236}">
                <a16:creationId xmlns:a16="http://schemas.microsoft.com/office/drawing/2014/main" id="{C874BACA-C846-49D1-B1DF-09E5CE8DBEF9}"/>
              </a:ext>
            </a:extLst>
          </p:cNvPr>
          <p:cNvSpPr>
            <a:spLocks noChangeArrowheads="1"/>
          </p:cNvSpPr>
          <p:nvPr/>
        </p:nvSpPr>
        <p:spPr bwMode="auto">
          <a:xfrm>
            <a:off x="304800" y="6551613"/>
            <a:ext cx="8534400" cy="304800"/>
          </a:xfrm>
          <a:prstGeom prst="rect">
            <a:avLst/>
          </a:prstGeom>
          <a:solidFill>
            <a:srgbClr val="500055"/>
          </a:solidFill>
          <a:ln w="12700">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271468754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split orient="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777777"/>
            </a:outerShdw>
          </a:effectLst>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dirty="0">
                <a:latin typeface="Calibri" pitchFamily="34" charset="0"/>
                <a:cs typeface="+mn-cs"/>
              </a:defRPr>
            </a:lvl1pPr>
          </a:lstStyle>
          <a:p>
            <a:pPr>
              <a:defRPr/>
            </a:pPr>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Calibri" pitchFamily="34" charset="0"/>
                <a:cs typeface="+mn-cs"/>
              </a:defRPr>
            </a:lvl1pPr>
          </a:lstStyle>
          <a:p>
            <a:pPr>
              <a:defRPr/>
            </a:pPr>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Calibri" pitchFamily="34" charset="0"/>
                <a:cs typeface="+mn-cs"/>
              </a:defRPr>
            </a:lvl1pPr>
          </a:lstStyle>
          <a:p>
            <a:pPr>
              <a:defRPr/>
            </a:pPr>
            <a:fld id="{05F7AC47-431E-43FE-A73B-446E2C332247}" type="slidenum">
              <a:rPr lang="en-US"/>
              <a:pPr>
                <a:defRPr/>
              </a:pPr>
              <a:t>‹#›</a:t>
            </a:fld>
            <a:endParaRPr lang="en-US" dirty="0"/>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dirty="0">
              <a:latin typeface="Calibri" pitchFamily="34" charset="0"/>
              <a:cs typeface="+mn-cs"/>
            </a:endParaRPr>
          </a:p>
        </p:txBody>
      </p:sp>
    </p:spTree>
    <p:extLst>
      <p:ext uri="{BB962C8B-B14F-4D97-AF65-F5344CB8AC3E}">
        <p14:creationId xmlns:p14="http://schemas.microsoft.com/office/powerpoint/2010/main" val="7369467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4000">
          <a:solidFill>
            <a:schemeClr val="tx1"/>
          </a:solidFill>
          <a:latin typeface="Calibri" pitchFamily="34" charset="0"/>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41C4452-02E6-479A-B9E5-3F5CDD6C6513}" type="datetimeFigureOut">
              <a:rPr lang="en-US"/>
              <a:pPr>
                <a:defRPr/>
              </a:pPr>
              <a:t>9/26/2021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D9AF4C-E9CD-4192-B7A2-A7C1697A5E3B}" type="slidenum">
              <a:rPr lang="en-US"/>
              <a:pPr>
                <a:defRPr/>
              </a:pPr>
              <a:t>‹#›</a:t>
            </a:fld>
            <a:endParaRPr lang="en-US"/>
          </a:p>
        </p:txBody>
      </p:sp>
    </p:spTree>
    <p:extLst>
      <p:ext uri="{BB962C8B-B14F-4D97-AF65-F5344CB8AC3E}">
        <p14:creationId xmlns:p14="http://schemas.microsoft.com/office/powerpoint/2010/main" val="11409353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9.xml"/><Relationship Id="rId1" Type="http://schemas.openxmlformats.org/officeDocument/2006/relationships/tags" Target="../tags/tag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9.xml"/><Relationship Id="rId1" Type="http://schemas.openxmlformats.org/officeDocument/2006/relationships/tags" Target="../tags/tag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ags" Target="../tags/tag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C4F61-AF72-4A39-9163-3AC9304EA6FC}"/>
              </a:ext>
            </a:extLst>
          </p:cNvPr>
          <p:cNvSpPr txBox="1"/>
          <p:nvPr/>
        </p:nvSpPr>
        <p:spPr>
          <a:xfrm>
            <a:off x="1100831" y="426128"/>
            <a:ext cx="7436678" cy="4491637"/>
          </a:xfrm>
          <a:prstGeom prst="rect">
            <a:avLst/>
          </a:prstGeom>
          <a:noFill/>
        </p:spPr>
        <p:txBody>
          <a:bodyPr wrap="square" numCol="2" rtlCol="0" anchor="ctr">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Before the Flood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Flood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Scattering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Patriarchs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Exodus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Wandering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Invasion and Conquest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JUDGES</a:t>
            </a:r>
          </a:p>
        </p:txBody>
      </p:sp>
      <p:sp>
        <p:nvSpPr>
          <p:cNvPr id="2" name="TextBox 1">
            <a:extLst>
              <a:ext uri="{FF2B5EF4-FFF2-40B4-BE49-F238E27FC236}">
                <a16:creationId xmlns:a16="http://schemas.microsoft.com/office/drawing/2014/main" id="{B179DF70-8DC4-4721-A520-97A0D577946B}"/>
              </a:ext>
            </a:extLst>
          </p:cNvPr>
          <p:cNvSpPr txBox="1"/>
          <p:nvPr/>
        </p:nvSpPr>
        <p:spPr>
          <a:xfrm>
            <a:off x="568171" y="5601810"/>
            <a:ext cx="796933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JUDGES WEEK 6:  SAMSON (Part 1) (Judges 13-16)  </a:t>
            </a:r>
          </a:p>
        </p:txBody>
      </p:sp>
    </p:spTree>
    <p:extLst>
      <p:ext uri="{BB962C8B-B14F-4D97-AF65-F5344CB8AC3E}">
        <p14:creationId xmlns:p14="http://schemas.microsoft.com/office/powerpoint/2010/main" val="160977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hidden="1"/>
          <p:cNvSpPr>
            <a:spLocks noGrp="1" noChangeArrowheads="1"/>
          </p:cNvSpPr>
          <p:nvPr>
            <p:ph type="title"/>
          </p:nvPr>
        </p:nvSpPr>
        <p:spPr/>
        <p:txBody>
          <a:bodyPr/>
          <a:lstStyle/>
          <a:p>
            <a:pPr eaLnBrk="1" hangingPunct="1"/>
            <a:endParaRPr lang="en-US"/>
          </a:p>
        </p:txBody>
      </p:sp>
      <p:pic>
        <p:nvPicPr>
          <p:cNvPr id="47106" name="Picture 3" descr="Zorah and Eshtaol from Beth Shemesh2, tb n062300 sr"/>
          <p:cNvPicPr preferRelativeResize="0">
            <a:picLocks noChangeAspect="1" noChangeArrowheads="1"/>
          </p:cNvPicPr>
          <p:nvPr>
            <p:custDataLst>
              <p:tags r:id="rId1"/>
            </p:custDataLst>
          </p:nvPr>
        </p:nvPicPr>
        <p:blipFill>
          <a:blip r:embed="rId4"/>
          <a:srcRect/>
          <a:stretch>
            <a:fillRect/>
          </a:stretch>
        </p:blipFill>
        <p:spPr bwMode="auto">
          <a:xfrm>
            <a:off x="0" y="1588"/>
            <a:ext cx="9144000" cy="6858000"/>
          </a:xfrm>
          <a:prstGeom prst="rect">
            <a:avLst/>
          </a:prstGeom>
          <a:noFill/>
          <a:ln w="101600" cmpd="thinThick">
            <a:noFill/>
            <a:miter lim="800000"/>
            <a:headEnd/>
            <a:tailEnd/>
          </a:ln>
        </p:spPr>
      </p:pic>
      <p:sp>
        <p:nvSpPr>
          <p:cNvPr id="149508" name="Text Box 4"/>
          <p:cNvSpPr txBox="1">
            <a:spLocks noChangeArrowheads="1"/>
          </p:cNvSpPr>
          <p:nvPr/>
        </p:nvSpPr>
        <p:spPr bwMode="auto">
          <a:xfrm>
            <a:off x="0" y="6392863"/>
            <a:ext cx="9144000" cy="465137"/>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Zorah and Eshtaol from Beth Shemesh</a:t>
            </a:r>
          </a:p>
        </p:txBody>
      </p:sp>
      <p:sp>
        <p:nvSpPr>
          <p:cNvPr id="11" name="Text Box 8"/>
          <p:cNvSpPr txBox="1">
            <a:spLocks noChangeArrowheads="1"/>
          </p:cNvSpPr>
          <p:nvPr/>
        </p:nvSpPr>
        <p:spPr bwMode="auto">
          <a:xfrm>
            <a:off x="0" y="1828800"/>
            <a:ext cx="778153" cy="4001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Zorah</a:t>
            </a:r>
          </a:p>
        </p:txBody>
      </p:sp>
      <p:sp>
        <p:nvSpPr>
          <p:cNvPr id="12" name="Oval 11"/>
          <p:cNvSpPr/>
          <p:nvPr/>
        </p:nvSpPr>
        <p:spPr>
          <a:xfrm>
            <a:off x="304800" y="2286000"/>
            <a:ext cx="533400" cy="457200"/>
          </a:xfrm>
          <a:prstGeom prst="ellips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3" name="Text Box 8"/>
          <p:cNvSpPr txBox="1">
            <a:spLocks noChangeArrowheads="1"/>
          </p:cNvSpPr>
          <p:nvPr/>
        </p:nvSpPr>
        <p:spPr bwMode="auto">
          <a:xfrm>
            <a:off x="3260447" y="1905000"/>
            <a:ext cx="2302153" cy="40011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FFFFFF"/>
                </a:solidFill>
                <a:effectLst>
                  <a:glow rad="76200">
                    <a:srgbClr val="000000">
                      <a:alpha val="60000"/>
                    </a:srgbClr>
                  </a:glow>
                </a:effectLst>
                <a:uLnTx/>
                <a:uFillTx/>
                <a:latin typeface="Calibri" pitchFamily="34" charset="0"/>
                <a:ea typeface="+mn-ea"/>
                <a:cs typeface="Calibri" pitchFamily="34" charset="0"/>
              </a:rPr>
              <a:t>Eshtaol</a:t>
            </a:r>
            <a:endPar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endParaRPr>
          </a:p>
        </p:txBody>
      </p:sp>
      <p:sp>
        <p:nvSpPr>
          <p:cNvPr id="14" name="Oval 13"/>
          <p:cNvSpPr/>
          <p:nvPr/>
        </p:nvSpPr>
        <p:spPr>
          <a:xfrm>
            <a:off x="4191000" y="2633472"/>
            <a:ext cx="381000" cy="304800"/>
          </a:xfrm>
          <a:prstGeom prst="ellips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0" name="Picture 14">
            <a:extLst>
              <a:ext uri="{FF2B5EF4-FFF2-40B4-BE49-F238E27FC236}">
                <a16:creationId xmlns:a16="http://schemas.microsoft.com/office/drawing/2014/main" id="{E61F928F-9D1B-437B-8A93-2AAAB7D88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700" y="2209800"/>
            <a:ext cx="3778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a:extLst>
              <a:ext uri="{FF2B5EF4-FFF2-40B4-BE49-F238E27FC236}">
                <a16:creationId xmlns:a16="http://schemas.microsoft.com/office/drawing/2014/main" id="{F8C9ACE9-1E2B-460B-B51A-D88A1ACEA2DA}"/>
              </a:ext>
            </a:extLst>
          </p:cNvPr>
          <p:cNvSpPr>
            <a:spLocks noGrp="1" noChangeArrowheads="1"/>
          </p:cNvSpPr>
          <p:nvPr>
            <p:ph type="title"/>
          </p:nvPr>
        </p:nvSpPr>
        <p:spPr>
          <a:xfrm>
            <a:off x="457200" y="304800"/>
            <a:ext cx="8229600" cy="884238"/>
          </a:xfrm>
        </p:spPr>
        <p:txBody>
          <a:bodyPr/>
          <a:lstStyle/>
          <a:p>
            <a:pPr eaLnBrk="1" hangingPunct="1">
              <a:defRPr/>
            </a:pPr>
            <a:r>
              <a:rPr lang="en-US" sz="4800" b="1" dirty="0">
                <a:solidFill>
                  <a:srgbClr val="663300"/>
                </a:solidFill>
                <a:effectLst>
                  <a:outerShdw blurRad="38100" dist="38100" dir="2700000" algn="tl">
                    <a:srgbClr val="000000">
                      <a:alpha val="43137"/>
                    </a:srgbClr>
                  </a:outerShdw>
                </a:effectLst>
                <a:latin typeface="+mn-lt"/>
              </a:rPr>
              <a:t>Woman No. 1:  In </a:t>
            </a:r>
            <a:r>
              <a:rPr lang="en-US" sz="4800" b="1" dirty="0" err="1">
                <a:solidFill>
                  <a:srgbClr val="663300"/>
                </a:solidFill>
                <a:effectLst>
                  <a:outerShdw blurRad="38100" dist="38100" dir="2700000" algn="tl">
                    <a:srgbClr val="000000">
                      <a:alpha val="43137"/>
                    </a:srgbClr>
                  </a:outerShdw>
                </a:effectLst>
                <a:latin typeface="+mn-lt"/>
              </a:rPr>
              <a:t>Timnah</a:t>
            </a:r>
            <a:endParaRPr lang="en-US" sz="4800" b="1" dirty="0">
              <a:solidFill>
                <a:srgbClr val="663300"/>
              </a:solidFill>
              <a:effectLst>
                <a:outerShdw blurRad="38100" dist="38100" dir="2700000" algn="tl">
                  <a:srgbClr val="000000">
                    <a:alpha val="43137"/>
                  </a:srgbClr>
                </a:outerShdw>
              </a:effectLst>
              <a:latin typeface="+mn-lt"/>
            </a:endParaRPr>
          </a:p>
        </p:txBody>
      </p:sp>
      <p:sp>
        <p:nvSpPr>
          <p:cNvPr id="9219" name="Rectangle 3">
            <a:extLst>
              <a:ext uri="{FF2B5EF4-FFF2-40B4-BE49-F238E27FC236}">
                <a16:creationId xmlns:a16="http://schemas.microsoft.com/office/drawing/2014/main" id="{994B7F30-3ECD-4E55-946C-CBEA8D91EE29}"/>
              </a:ext>
            </a:extLst>
          </p:cNvPr>
          <p:cNvSpPr>
            <a:spLocks noGrp="1" noChangeArrowheads="1"/>
          </p:cNvSpPr>
          <p:nvPr>
            <p:ph type="body" idx="1"/>
          </p:nvPr>
        </p:nvSpPr>
        <p:spPr>
          <a:xfrm>
            <a:off x="228600" y="1371600"/>
            <a:ext cx="4724400" cy="5181600"/>
          </a:xfrm>
        </p:spPr>
        <p:txBody>
          <a:bodyPr/>
          <a:lstStyle/>
          <a:p>
            <a:pPr eaLnBrk="1" hangingPunct="1">
              <a:lnSpc>
                <a:spcPct val="90000"/>
              </a:lnSpc>
            </a:pPr>
            <a:r>
              <a:rPr lang="en-US" altLang="en-US" sz="2400" dirty="0"/>
              <a:t>The first woman we encounter in Samson’s endless quest for Philistine women lived in </a:t>
            </a:r>
            <a:r>
              <a:rPr lang="en-US" altLang="en-US" sz="2400" dirty="0" err="1"/>
              <a:t>Timnah</a:t>
            </a:r>
            <a:r>
              <a:rPr lang="en-US" altLang="en-US" sz="2400" dirty="0"/>
              <a:t>, in the Philistine-populated area, but not far from </a:t>
            </a:r>
            <a:r>
              <a:rPr lang="en-US" altLang="en-US" sz="2400" dirty="0" err="1"/>
              <a:t>Zorah</a:t>
            </a:r>
            <a:r>
              <a:rPr lang="en-US" altLang="en-US" sz="2400" dirty="0"/>
              <a:t>, his birthplace</a:t>
            </a:r>
            <a:r>
              <a:rPr lang="en-US" altLang="en-US" sz="2400" b="1" dirty="0"/>
              <a:t>.</a:t>
            </a:r>
          </a:p>
          <a:p>
            <a:pPr lvl="1" eaLnBrk="1" hangingPunct="1">
              <a:lnSpc>
                <a:spcPct val="90000"/>
              </a:lnSpc>
            </a:pPr>
            <a:r>
              <a:rPr lang="en-US" altLang="en-US" sz="2400" dirty="0"/>
              <a:t>She was a “one of the daughters of the Philistines.” (Judges 14:1)</a:t>
            </a:r>
          </a:p>
          <a:p>
            <a:pPr lvl="1" eaLnBrk="1" hangingPunct="1">
              <a:lnSpc>
                <a:spcPct val="90000"/>
              </a:lnSpc>
            </a:pPr>
            <a:r>
              <a:rPr lang="en-US" altLang="en-US" sz="2400" dirty="0"/>
              <a:t>Samson </a:t>
            </a:r>
            <a:r>
              <a:rPr lang="en-US" altLang="en-US" sz="2400" b="1" i="1" dirty="0"/>
              <a:t>demanded</a:t>
            </a:r>
            <a:r>
              <a:rPr lang="en-US" altLang="en-US" sz="2400" dirty="0"/>
              <a:t> that his parents arrange a marriage. (Judges14:2)</a:t>
            </a:r>
          </a:p>
        </p:txBody>
      </p:sp>
      <p:sp>
        <p:nvSpPr>
          <p:cNvPr id="12293" name="Rectangle 4">
            <a:extLst>
              <a:ext uri="{FF2B5EF4-FFF2-40B4-BE49-F238E27FC236}">
                <a16:creationId xmlns:a16="http://schemas.microsoft.com/office/drawing/2014/main" id="{39D696E0-D7FC-4505-B396-D939FEAD3351}"/>
              </a:ext>
            </a:extLst>
          </p:cNvPr>
          <p:cNvSpPr>
            <a:spLocks noChangeArrowheads="1"/>
          </p:cNvSpPr>
          <p:nvPr/>
        </p:nvSpPr>
        <p:spPr bwMode="auto">
          <a:xfrm>
            <a:off x="0" y="0"/>
            <a:ext cx="2286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4" name="Rectangle 5">
            <a:extLst>
              <a:ext uri="{FF2B5EF4-FFF2-40B4-BE49-F238E27FC236}">
                <a16:creationId xmlns:a16="http://schemas.microsoft.com/office/drawing/2014/main" id="{AE70C20B-799C-4C52-9B87-C0840D2B91D7}"/>
              </a:ext>
            </a:extLst>
          </p:cNvPr>
          <p:cNvSpPr>
            <a:spLocks noChangeArrowheads="1"/>
          </p:cNvSpPr>
          <p:nvPr/>
        </p:nvSpPr>
        <p:spPr bwMode="auto">
          <a:xfrm>
            <a:off x="8915400" y="0"/>
            <a:ext cx="2286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5" name="Rectangle 6">
            <a:extLst>
              <a:ext uri="{FF2B5EF4-FFF2-40B4-BE49-F238E27FC236}">
                <a16:creationId xmlns:a16="http://schemas.microsoft.com/office/drawing/2014/main" id="{AC239B10-0924-4654-86E6-600B8ADCFBDA}"/>
              </a:ext>
            </a:extLst>
          </p:cNvPr>
          <p:cNvSpPr>
            <a:spLocks noChangeArrowheads="1"/>
          </p:cNvSpPr>
          <p:nvPr/>
        </p:nvSpPr>
        <p:spPr bwMode="auto">
          <a:xfrm>
            <a:off x="0" y="0"/>
            <a:ext cx="9144000" cy="2286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6" name="Rectangle 7">
            <a:extLst>
              <a:ext uri="{FF2B5EF4-FFF2-40B4-BE49-F238E27FC236}">
                <a16:creationId xmlns:a16="http://schemas.microsoft.com/office/drawing/2014/main" id="{8D092566-ABF2-4B79-9962-F4163D780CCF}"/>
              </a:ext>
            </a:extLst>
          </p:cNvPr>
          <p:cNvSpPr>
            <a:spLocks noChangeArrowheads="1"/>
          </p:cNvSpPr>
          <p:nvPr/>
        </p:nvSpPr>
        <p:spPr bwMode="auto">
          <a:xfrm>
            <a:off x="0" y="6629400"/>
            <a:ext cx="9144000" cy="2286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7" name="Line 8">
            <a:extLst>
              <a:ext uri="{FF2B5EF4-FFF2-40B4-BE49-F238E27FC236}">
                <a16:creationId xmlns:a16="http://schemas.microsoft.com/office/drawing/2014/main" id="{483E0410-DC92-42AF-9FAB-382CA2637B0E}"/>
              </a:ext>
            </a:extLst>
          </p:cNvPr>
          <p:cNvSpPr>
            <a:spLocks noChangeShapeType="1"/>
          </p:cNvSpPr>
          <p:nvPr/>
        </p:nvSpPr>
        <p:spPr bwMode="auto">
          <a:xfrm>
            <a:off x="381000" y="1295400"/>
            <a:ext cx="8382000" cy="0"/>
          </a:xfrm>
          <a:prstGeom prst="line">
            <a:avLst/>
          </a:prstGeom>
          <a:noFill/>
          <a:ln w="57150">
            <a:solidFill>
              <a:srgbClr val="663300"/>
            </a:solidFill>
            <a:round/>
            <a:headEnd/>
            <a:tailEnd/>
          </a:ln>
          <a:effectLst>
            <a:outerShdw dist="35921" dir="2700000" algn="ctr" rotWithShape="0">
              <a:srgbClr val="CC99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9" name="Oval 13">
            <a:extLst>
              <a:ext uri="{FF2B5EF4-FFF2-40B4-BE49-F238E27FC236}">
                <a16:creationId xmlns:a16="http://schemas.microsoft.com/office/drawing/2014/main" id="{9A20AD38-CB1C-4DFB-B306-0934F0A679D4}"/>
              </a:ext>
            </a:extLst>
          </p:cNvPr>
          <p:cNvSpPr>
            <a:spLocks noChangeArrowheads="1"/>
          </p:cNvSpPr>
          <p:nvPr/>
        </p:nvSpPr>
        <p:spPr bwMode="auto">
          <a:xfrm>
            <a:off x="6019800" y="2438400"/>
            <a:ext cx="1295400" cy="1219200"/>
          </a:xfrm>
          <a:prstGeom prst="ellipse">
            <a:avLst/>
          </a:prstGeom>
          <a:solidFill>
            <a:schemeClr val="bg1">
              <a:alpha val="30196"/>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4915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 calcmode="lin" valueType="num">
                                      <p:cBhvr>
                                        <p:cTn id="12"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219">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 calcmode="lin" valueType="num">
                                      <p:cBhvr>
                                        <p:cTn id="17"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9219">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9230"/>
                                        </p:tgtEl>
                                        <p:attrNameLst>
                                          <p:attrName>style.visibility</p:attrName>
                                        </p:attrNameLst>
                                      </p:cBhvr>
                                      <p:to>
                                        <p:strVal val="visible"/>
                                      </p:to>
                                    </p:set>
                                    <p:animEffect transition="in" filter="fade">
                                      <p:cBhvr>
                                        <p:cTn id="22" dur="2000"/>
                                        <p:tgtEl>
                                          <p:spTgt spid="9230"/>
                                        </p:tgtEl>
                                      </p:cBhvr>
                                    </p:animEffect>
                                  </p:childTnLst>
                                </p:cTn>
                              </p:par>
                            </p:childTnLst>
                          </p:cTn>
                        </p:par>
                        <p:par>
                          <p:cTn id="23" fill="hold" nodeType="afterGroup">
                            <p:stCondLst>
                              <p:cond delay="3500"/>
                            </p:stCondLst>
                            <p:childTnLst>
                              <p:par>
                                <p:cTn id="24" presetID="23" presetClass="entr" presetSubtype="16" fill="hold" grpId="0" nodeType="afterEffect">
                                  <p:stCondLst>
                                    <p:cond delay="0"/>
                                  </p:stCondLst>
                                  <p:childTnLst>
                                    <p:set>
                                      <p:cBhvr>
                                        <p:cTn id="25" dur="1" fill="hold">
                                          <p:stCondLst>
                                            <p:cond delay="0"/>
                                          </p:stCondLst>
                                        </p:cTn>
                                        <p:tgtEl>
                                          <p:spTgt spid="9229"/>
                                        </p:tgtEl>
                                        <p:attrNameLst>
                                          <p:attrName>style.visibility</p:attrName>
                                        </p:attrNameLst>
                                      </p:cBhvr>
                                      <p:to>
                                        <p:strVal val="visible"/>
                                      </p:to>
                                    </p:set>
                                    <p:anim calcmode="lin" valueType="num">
                                      <p:cBhvr>
                                        <p:cTn id="26" dur="500" fill="hold"/>
                                        <p:tgtEl>
                                          <p:spTgt spid="9229"/>
                                        </p:tgtEl>
                                        <p:attrNameLst>
                                          <p:attrName>ppt_w</p:attrName>
                                        </p:attrNameLst>
                                      </p:cBhvr>
                                      <p:tavLst>
                                        <p:tav tm="0">
                                          <p:val>
                                            <p:fltVal val="0"/>
                                          </p:val>
                                        </p:tav>
                                        <p:tav tm="100000">
                                          <p:val>
                                            <p:strVal val="#ppt_w"/>
                                          </p:val>
                                        </p:tav>
                                      </p:tavLst>
                                    </p:anim>
                                    <p:anim calcmode="lin" valueType="num">
                                      <p:cBhvr>
                                        <p:cTn id="27" dur="500" fill="hold"/>
                                        <p:tgtEl>
                                          <p:spTgt spid="92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29" name="Group 3"/>
          <p:cNvGrpSpPr>
            <a:grpSpLocks noGrp="1" noUngrp="1" noChangeAspect="1"/>
          </p:cNvGrpSpPr>
          <p:nvPr/>
        </p:nvGrpSpPr>
        <p:grpSpPr bwMode="auto">
          <a:xfrm>
            <a:off x="0" y="0"/>
            <a:ext cx="9144000" cy="6564313"/>
            <a:chOff x="685800" y="828675"/>
            <a:chExt cx="7772400" cy="5580063"/>
          </a:xfrm>
        </p:grpSpPr>
        <p:pic>
          <p:nvPicPr>
            <p:cNvPr id="124933" name="Picture 1" descr="Timnah from southwest, tb030407632"/>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124934" name="Rectangle 2"/>
            <p:cNvSpPr>
              <a:spLocks noChangeArrowheads="1"/>
            </p:cNvSpPr>
            <p:nvPr/>
          </p:nvSpPr>
          <p:spPr bwMode="auto">
            <a:xfrm>
              <a:off x="685800" y="6065838"/>
              <a:ext cx="7772400" cy="3429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itchFamily="34" charset="0"/>
                  <a:ea typeface="+mn-ea"/>
                  <a:cs typeface="Arial" charset="0"/>
                </a:rPr>
                <a:t>Timnah from southwest</a:t>
              </a:r>
            </a:p>
          </p:txBody>
        </p:sp>
      </p:grpSp>
      <p:sp>
        <p:nvSpPr>
          <p:cNvPr id="5" name="Oval 4"/>
          <p:cNvSpPr/>
          <p:nvPr/>
        </p:nvSpPr>
        <p:spPr>
          <a:xfrm>
            <a:off x="3749040" y="2667000"/>
            <a:ext cx="1600200" cy="685800"/>
          </a:xfrm>
          <a:prstGeom prst="ellips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hidden="1"/>
          <p:cNvSpPr>
            <a:spLocks noGrp="1" noChangeArrowheads="1"/>
          </p:cNvSpPr>
          <p:nvPr>
            <p:ph type="title"/>
          </p:nvPr>
        </p:nvSpPr>
        <p:spPr/>
        <p:txBody>
          <a:bodyPr/>
          <a:lstStyle/>
          <a:p>
            <a:pPr eaLnBrk="1" hangingPunct="1"/>
            <a:endParaRPr lang="en-US"/>
          </a:p>
        </p:txBody>
      </p:sp>
      <p:pic>
        <p:nvPicPr>
          <p:cNvPr id="131074" name="Picture 3" descr="Timnah from south2"/>
          <p:cNvPicPr preferRelativeResize="0">
            <a:picLocks noChangeAspect="1" noChangeArrowheads="1"/>
          </p:cNvPicPr>
          <p:nvPr>
            <p:custDataLst>
              <p:tags r:id="rId1"/>
            </p:custDataLst>
          </p:nvPr>
        </p:nvPicPr>
        <p:blipFill>
          <a:blip r:embed="rId4"/>
          <a:srcRect/>
          <a:stretch>
            <a:fillRect/>
          </a:stretch>
        </p:blipFill>
        <p:spPr bwMode="auto">
          <a:xfrm>
            <a:off x="0" y="-1588"/>
            <a:ext cx="9144000" cy="6861176"/>
          </a:xfrm>
          <a:prstGeom prst="rect">
            <a:avLst/>
          </a:prstGeom>
          <a:noFill/>
          <a:ln w="9525">
            <a:noFill/>
            <a:miter lim="800000"/>
            <a:headEnd/>
            <a:tailEnd/>
          </a:ln>
        </p:spPr>
      </p:pic>
      <p:sp>
        <p:nvSpPr>
          <p:cNvPr id="206852" name="Text Box 4"/>
          <p:cNvSpPr txBox="1">
            <a:spLocks noChangeArrowheads="1"/>
          </p:cNvSpPr>
          <p:nvPr/>
        </p:nvSpPr>
        <p:spPr bwMode="auto">
          <a:xfrm>
            <a:off x="0" y="6400800"/>
            <a:ext cx="91440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Timnah from south</a:t>
            </a:r>
          </a:p>
        </p:txBody>
      </p:sp>
      <p:sp>
        <p:nvSpPr>
          <p:cNvPr id="5" name="Oval 4"/>
          <p:cNvSpPr/>
          <p:nvPr/>
        </p:nvSpPr>
        <p:spPr>
          <a:xfrm>
            <a:off x="685800" y="2971800"/>
            <a:ext cx="8001000" cy="2057400"/>
          </a:xfrm>
          <a:prstGeom prst="ellips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62632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QUESTION 3:  Judges 14:4 says (concerning Samson’s marriage to the Philistine woman) that “…it was of the LORD, for He was seeking an occasion against the Philistines.”  That being true, was Samson’s marriage sinful?</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That the marriage was “of the LORD” did not release Samson from responsibility for sin—God used him </a:t>
            </a:r>
            <a:r>
              <a:rPr kumimoji="0" lang="en-US" sz="2300" b="1" i="1"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as he was.</a:t>
            </a:r>
            <a:endParaRPr kumimoji="0" lang="en-US" sz="2300" b="1"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b="1" i="0" dirty="0">
                <a:solidFill>
                  <a:prstClr val="white"/>
                </a:solidFill>
                <a:latin typeface="Calibri" panose="020F0502020204030204" pitchFamily="34" charset="0"/>
                <a:cs typeface="Calibri" panose="020F0502020204030204" pitchFamily="34" charset="0"/>
              </a:rPr>
              <a:t>God ha</a:t>
            </a:r>
            <a:r>
              <a:rPr lang="en-US" sz="2300" b="1" dirty="0">
                <a:solidFill>
                  <a:prstClr val="white"/>
                </a:solidFill>
                <a:latin typeface="Calibri" panose="020F0502020204030204" pitchFamily="34" charset="0"/>
                <a:cs typeface="Calibri" panose="020F0502020204030204" pitchFamily="34" charset="0"/>
              </a:rPr>
              <a:t>s, on a number of occasions, used </a:t>
            </a:r>
            <a:r>
              <a:rPr lang="en-US" sz="2300" b="1" dirty="0" err="1">
                <a:solidFill>
                  <a:prstClr val="white"/>
                </a:solidFill>
                <a:latin typeface="Calibri" panose="020F0502020204030204" pitchFamily="34" charset="0"/>
                <a:cs typeface="Calibri" panose="020F0502020204030204" pitchFamily="34" charset="0"/>
              </a:rPr>
              <a:t>mens</a:t>
            </a:r>
            <a:r>
              <a:rPr lang="en-US" sz="2300" b="1" dirty="0">
                <a:solidFill>
                  <a:prstClr val="white"/>
                </a:solidFill>
                <a:latin typeface="Calibri" panose="020F0502020204030204" pitchFamily="34" charset="0"/>
                <a:cs typeface="Calibri" panose="020F0502020204030204" pitchFamily="34" charset="0"/>
              </a:rPr>
              <a:t>’ sins to bring about good.</a:t>
            </a:r>
          </a:p>
          <a:p>
            <a:pPr marL="914400" lvl="1" indent="-457200">
              <a:buFont typeface="Wingdings" panose="05000000000000000000" pitchFamily="2" charset="2"/>
              <a:buChar char="Ø"/>
              <a:defRPr/>
            </a:pPr>
            <a:r>
              <a:rPr kumimoji="0" lang="en-US" sz="23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Pharaoh when Israel was delivered</a:t>
            </a:r>
          </a:p>
          <a:p>
            <a:pPr marL="914400" lvl="1" indent="-457200">
              <a:buFont typeface="Wingdings" panose="05000000000000000000" pitchFamily="2" charset="2"/>
              <a:buChar char="Ø"/>
              <a:defRPr/>
            </a:pPr>
            <a:r>
              <a:rPr lang="en-US" sz="2300" b="1" dirty="0">
                <a:solidFill>
                  <a:prstClr val="white"/>
                </a:solidFill>
                <a:latin typeface="Calibri" panose="020F0502020204030204" pitchFamily="34" charset="0"/>
                <a:cs typeface="Calibri" panose="020F0502020204030204" pitchFamily="34" charset="0"/>
              </a:rPr>
              <a:t>Men who crucified Jesus</a:t>
            </a:r>
          </a:p>
          <a:p>
            <a:pPr marL="514350" indent="-514350">
              <a:buFont typeface="Arial" panose="020B0604020202020204" pitchFamily="34" charset="0"/>
              <a:buChar char="•"/>
              <a:defRPr/>
            </a:pPr>
            <a:r>
              <a:rPr kumimoji="0" lang="en-US" sz="23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God used Samson’s </a:t>
            </a:r>
            <a:r>
              <a:rPr lang="en-US" sz="2300" b="1" dirty="0">
                <a:solidFill>
                  <a:prstClr val="white"/>
                </a:solidFill>
                <a:latin typeface="Calibri" panose="020F0502020204030204" pitchFamily="34" charset="0"/>
                <a:cs typeface="Calibri" panose="020F0502020204030204" pitchFamily="34" charset="0"/>
              </a:rPr>
              <a:t>weakness (women) to work toward His purpose of delivering Israel from Philistine oppression.</a:t>
            </a:r>
          </a:p>
          <a:p>
            <a:pPr marL="971550" lvl="1" indent="-514350">
              <a:buFont typeface="Wingdings" panose="05000000000000000000" pitchFamily="2" charset="2"/>
              <a:buChar char="Ø"/>
              <a:defRPr/>
            </a:pPr>
            <a:r>
              <a:rPr kumimoji="0" lang="en-US" sz="23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Doesn’t mean th</a:t>
            </a:r>
            <a:r>
              <a:rPr lang="en-US" sz="2300" b="1" dirty="0">
                <a:solidFill>
                  <a:prstClr val="white"/>
                </a:solidFill>
                <a:latin typeface="Calibri" panose="020F0502020204030204" pitchFamily="34" charset="0"/>
                <a:cs typeface="Calibri" panose="020F0502020204030204" pitchFamily="34" charset="0"/>
              </a:rPr>
              <a:t>at God </a:t>
            </a:r>
            <a:r>
              <a:rPr lang="en-US" sz="2300" b="1" i="1" dirty="0">
                <a:solidFill>
                  <a:prstClr val="white"/>
                </a:solidFill>
                <a:latin typeface="Calibri" panose="020F0502020204030204" pitchFamily="34" charset="0"/>
                <a:cs typeface="Calibri" panose="020F0502020204030204" pitchFamily="34" charset="0"/>
              </a:rPr>
              <a:t>approved</a:t>
            </a:r>
            <a:r>
              <a:rPr lang="en-US" sz="2300" b="1" dirty="0">
                <a:solidFill>
                  <a:prstClr val="white"/>
                </a:solidFill>
                <a:latin typeface="Calibri" panose="020F0502020204030204" pitchFamily="34" charset="0"/>
                <a:cs typeface="Calibri" panose="020F0502020204030204" pitchFamily="34" charset="0"/>
              </a:rPr>
              <a:t> of Samson’s behavior.</a:t>
            </a:r>
          </a:p>
          <a:p>
            <a:pPr marL="514350" indent="-514350">
              <a:buFont typeface="Arial" panose="020B0604020202020204" pitchFamily="34" charset="0"/>
              <a:buChar char="•"/>
              <a:defRPr/>
            </a:pPr>
            <a:r>
              <a:rPr kumimoji="0" lang="en-US" sz="2300" b="1" i="0" u="sng"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The marriage was sinful</a:t>
            </a:r>
            <a:r>
              <a:rPr kumimoji="0" lang="en-US" sz="23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 (Exod. 34:16; Deut. 7:3-4—prohibition against marrying Canaanites; marrying a Philistine no different)</a:t>
            </a:r>
          </a:p>
          <a:p>
            <a:pPr marL="800100" lvl="1" indent="-342900">
              <a:buFont typeface="Wingdings" panose="05000000000000000000" pitchFamily="2" charset="2"/>
              <a:buChar char="Ø"/>
              <a:defRPr/>
            </a:pP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5566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73866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QUESTION 4:  Three times in Samson’s story (Judges 14:6; 14:19; 15:14) we read that “the Spirit of the LORD came upon him mightily.”  (NASB)  What did the coming of the Spirit of the LORD upon Samson cause or enable in each of those instances?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prstClr val="white"/>
                </a:solidFill>
                <a:latin typeface="Calibri" panose="020F0502020204030204" pitchFamily="34" charset="0"/>
                <a:cs typeface="Calibri" panose="020F0502020204030204" pitchFamily="34" charset="0"/>
              </a:rPr>
              <a:t>We often think of the Spirit “coming upon” someone in the positive sense of revealing God’s truth in some manner.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Here, it was different, though it will nevertheless work for good.</a:t>
            </a:r>
          </a:p>
          <a:p>
            <a:pPr marL="800100" lvl="1" indent="-342900">
              <a:buFont typeface="Wingdings" panose="05000000000000000000" pitchFamily="2" charset="2"/>
              <a:buChar char="Ø"/>
              <a:defRPr/>
            </a:pPr>
            <a:r>
              <a:rPr kumimoji="0" lang="en-US" sz="23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In each instance in Judges 14 and 15, the coming of the Spirit upon Samson empowered Samson to </a:t>
            </a:r>
            <a:r>
              <a:rPr lang="en-US" sz="2300" b="1" i="1" dirty="0">
                <a:solidFill>
                  <a:prstClr val="white"/>
                </a:solidFill>
                <a:latin typeface="Calibri" panose="020F0502020204030204" pitchFamily="34" charset="0"/>
                <a:cs typeface="Calibri" panose="020F0502020204030204" pitchFamily="34" charset="0"/>
              </a:rPr>
              <a:t>do something.</a:t>
            </a:r>
            <a:endParaRPr lang="en-US" sz="2300" b="1" dirty="0">
              <a:solidFill>
                <a:prstClr val="white"/>
              </a:solidFill>
              <a:latin typeface="Calibri" panose="020F0502020204030204" pitchFamily="34" charset="0"/>
              <a:cs typeface="Calibri" panose="020F0502020204030204" pitchFamily="34" charset="0"/>
            </a:endParaRPr>
          </a:p>
          <a:p>
            <a:pPr marL="1257300" lvl="2" indent="-342900">
              <a:buFont typeface="Arial" panose="020B0604020202020204" pitchFamily="34" charset="0"/>
              <a:buChar char="•"/>
              <a:defRPr/>
            </a:pPr>
            <a:r>
              <a:rPr kumimoji="0" lang="en-US" sz="23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In each case, that “something” involved using superhum</a:t>
            </a:r>
            <a:r>
              <a:rPr lang="en-US" sz="2300" b="1" dirty="0">
                <a:solidFill>
                  <a:prstClr val="white"/>
                </a:solidFill>
                <a:latin typeface="Calibri" panose="020F0502020204030204" pitchFamily="34" charset="0"/>
                <a:cs typeface="Calibri" panose="020F0502020204030204" pitchFamily="34" charset="0"/>
              </a:rPr>
              <a:t>an strength.</a:t>
            </a:r>
          </a:p>
          <a:p>
            <a:pPr marL="800100" lvl="1" indent="-342900">
              <a:buFont typeface="Wingdings" panose="05000000000000000000" pitchFamily="2" charset="2"/>
              <a:buChar char="Ø"/>
              <a:defRPr/>
            </a:pPr>
            <a:r>
              <a:rPr kumimoji="0" lang="en-US" sz="23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Recall Samson’s purpose as the angel had stated it to Samson’s mother:  to begin to deliver Israel from Philistine oppression.</a:t>
            </a:r>
          </a:p>
          <a:p>
            <a:pPr marL="1257300" lvl="2" indent="-342900">
              <a:buFont typeface="Arial" panose="020B0604020202020204" pitchFamily="34" charset="0"/>
              <a:buChar char="•"/>
              <a:defRPr/>
            </a:pPr>
            <a:r>
              <a:rPr kumimoji="0" lang="en-US" sz="23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While the incident with the lion seems but tenuously </a:t>
            </a:r>
            <a:r>
              <a:rPr kumimoji="0" lang="en-US" sz="2300" b="1" i="0" u="none" strike="noStrike" kern="1200" cap="none" spc="0" normalizeH="0">
                <a:ln>
                  <a:noFill/>
                </a:ln>
                <a:solidFill>
                  <a:prstClr val="white"/>
                </a:solidFill>
                <a:effectLst/>
                <a:uLnTx/>
                <a:uFillTx/>
                <a:latin typeface="Calibri" panose="020F0502020204030204" pitchFamily="34" charset="0"/>
                <a:cs typeface="Calibri" panose="020F0502020204030204" pitchFamily="34" charset="0"/>
              </a:rPr>
              <a:t>connected </a:t>
            </a:r>
            <a:r>
              <a:rPr lang="en-US" sz="2300" b="1">
                <a:solidFill>
                  <a:prstClr val="white"/>
                </a:solidFill>
                <a:latin typeface="Calibri" panose="020F0502020204030204" pitchFamily="34" charset="0"/>
                <a:cs typeface="Calibri" panose="020F0502020204030204" pitchFamily="34" charset="0"/>
              </a:rPr>
              <a:t>to</a:t>
            </a:r>
            <a:r>
              <a:rPr kumimoji="0" lang="en-US" sz="2300" b="1" i="0" u="none" strike="noStrike" kern="1200" cap="none" spc="0" normalizeH="0">
                <a:ln>
                  <a:noFill/>
                </a:ln>
                <a:solidFill>
                  <a:prstClr val="white"/>
                </a:solidFill>
                <a:effectLst/>
                <a:uLnTx/>
                <a:uFillTx/>
                <a:latin typeface="Calibri" panose="020F0502020204030204" pitchFamily="34" charset="0"/>
                <a:cs typeface="Calibri" panose="020F0502020204030204" pitchFamily="34" charset="0"/>
              </a:rPr>
              <a:t> </a:t>
            </a:r>
            <a:r>
              <a:rPr kumimoji="0" lang="en-US" sz="23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that purpose, the other two incidents show a stronger connection.</a:t>
            </a:r>
          </a:p>
          <a:p>
            <a:pPr marL="800100" lvl="1" indent="-342900">
              <a:buFont typeface="Wingdings" panose="05000000000000000000" pitchFamily="2" charset="2"/>
              <a:buChar char="Ø"/>
              <a:defRPr/>
            </a:pP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774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118494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dirty="0">
                <a:ln>
                  <a:noFill/>
                </a:ln>
                <a:solidFill>
                  <a:schemeClr val="bg1"/>
                </a:solidFill>
                <a:effectLst/>
                <a:uLnTx/>
                <a:uFillTx/>
                <a:latin typeface="Calibri" panose="020F0502020204030204" pitchFamily="34" charset="0"/>
                <a:cs typeface="Calibri" panose="020F0502020204030204" pitchFamily="34" charset="0"/>
              </a:rPr>
              <a:t>ANGER BUILDS BETWEEN SAMSON AND THE PHILISTINES…</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bg1"/>
                </a:solidFill>
                <a:latin typeface="Calibri" panose="020F0502020204030204" pitchFamily="34" charset="0"/>
                <a:cs typeface="Calibri" panose="020F0502020204030204" pitchFamily="34" charset="0"/>
              </a:rPr>
              <a:t>The “solving” of the riddle—dishonor and betrayal</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300" b="1" i="0" u="none" strike="noStrike" kern="1200" cap="none" spc="0" normalizeH="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213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p:cNvGrpSpPr>
            <a:grpSpLocks noGrp="1" noUngrp="1" noChangeAspect="1"/>
          </p:cNvGrpSpPr>
          <p:nvPr/>
        </p:nvGrpSpPr>
        <p:grpSpPr bwMode="auto">
          <a:xfrm>
            <a:off x="0" y="0"/>
            <a:ext cx="9144000" cy="6529388"/>
            <a:chOff x="685800" y="844550"/>
            <a:chExt cx="7772400" cy="5549900"/>
          </a:xfrm>
        </p:grpSpPr>
        <p:pic>
          <p:nvPicPr>
            <p:cNvPr id="18434" name="Picture 1" descr="Ashkelon aerial from southeast, tb121704822"/>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18435" name="Rectangle 2"/>
            <p:cNvSpPr>
              <a:spLocks noChangeArrowheads="1"/>
            </p:cNvSpPr>
            <p:nvPr/>
          </p:nvSpPr>
          <p:spPr bwMode="auto">
            <a:xfrm>
              <a:off x="685800" y="6051550"/>
              <a:ext cx="7772400" cy="3429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Calibri" pitchFamily="34" charset="0"/>
                  <a:ea typeface="+mn-ea"/>
                  <a:cs typeface="Arial" charset="0"/>
                </a:rPr>
                <a:t>Ashkelon area aerial from southeast</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3"/>
          <p:cNvGrpSpPr>
            <a:grpSpLocks noGrp="1" noUngrp="1" noChangeAspect="1"/>
          </p:cNvGrpSpPr>
          <p:nvPr/>
        </p:nvGrpSpPr>
        <p:grpSpPr bwMode="auto">
          <a:xfrm>
            <a:off x="0" y="0"/>
            <a:ext cx="9144000" cy="6529388"/>
            <a:chOff x="685800" y="844550"/>
            <a:chExt cx="7772400" cy="5549900"/>
          </a:xfrm>
        </p:grpSpPr>
        <p:pic>
          <p:nvPicPr>
            <p:cNvPr id="30722" name="Picture 1" descr="Ashkelon tell aerial from northwest, tb121704841"/>
            <p:cNvPicPr>
              <a:picLocks noRot="1" noChangeAspect="1" noMove="1" noResize="1"/>
            </p:cNvPicPr>
            <p:nvPr isPhoto="1"/>
          </p:nvPicPr>
          <p:blipFill>
            <a:blip r:embed="rId3"/>
            <a:srcRect/>
            <a:stretch>
              <a:fillRect/>
            </a:stretch>
          </p:blipFill>
          <p:spPr bwMode="auto">
            <a:xfrm>
              <a:off x="685800" y="844550"/>
              <a:ext cx="7772400" cy="5168900"/>
            </a:xfrm>
            <a:prstGeom prst="rect">
              <a:avLst/>
            </a:prstGeom>
            <a:noFill/>
            <a:ln w="9525">
              <a:noFill/>
              <a:miter lim="800000"/>
              <a:headEnd/>
              <a:tailEnd/>
            </a:ln>
          </p:spPr>
        </p:pic>
        <p:sp>
          <p:nvSpPr>
            <p:cNvPr id="30723" name="Rectangle 2"/>
            <p:cNvSpPr>
              <a:spLocks noChangeArrowheads="1"/>
            </p:cNvSpPr>
            <p:nvPr/>
          </p:nvSpPr>
          <p:spPr bwMode="auto">
            <a:xfrm>
              <a:off x="685800" y="6051550"/>
              <a:ext cx="7772400" cy="3429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Calibri" pitchFamily="34" charset="0"/>
                  <a:ea typeface="+mn-ea"/>
                  <a:cs typeface="Arial" charset="0"/>
                </a:rPr>
                <a:t>Ashkelon tell aerial from northwest</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22929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dirty="0">
                <a:ln>
                  <a:noFill/>
                </a:ln>
                <a:solidFill>
                  <a:schemeClr val="bg1"/>
                </a:solidFill>
                <a:effectLst/>
                <a:uLnTx/>
                <a:uFillTx/>
                <a:latin typeface="Calibri" panose="020F0502020204030204" pitchFamily="34" charset="0"/>
                <a:cs typeface="Calibri" panose="020F0502020204030204" pitchFamily="34" charset="0"/>
              </a:rPr>
              <a:t>ANGER BUILDS BETWEEN SAMSON AND THE PHILISTINES…</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bg1"/>
                </a:solidFill>
                <a:latin typeface="Calibri" panose="020F0502020204030204" pitchFamily="34" charset="0"/>
                <a:cs typeface="Calibri" panose="020F0502020204030204" pitchFamily="34" charset="0"/>
              </a:rPr>
              <a:t>The “solving” of the riddle—dishonor and betrayal</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bg1"/>
                </a:solidFill>
                <a:latin typeface="Calibri" panose="020F0502020204030204" pitchFamily="34" charset="0"/>
                <a:cs typeface="Calibri" panose="020F0502020204030204" pitchFamily="34" charset="0"/>
              </a:rPr>
              <a:t>Samson slaughters 30 men in Ashkelon and (presumably) leaves them lying naked.</a:t>
            </a:r>
          </a:p>
          <a:p>
            <a:pPr marL="800100" lvl="1" indent="-342900">
              <a:buFont typeface="Wingdings" panose="05000000000000000000" pitchFamily="2" charset="2"/>
              <a:buChar char="Ø"/>
              <a:defRPr/>
            </a:pPr>
            <a:r>
              <a:rPr lang="en-US" sz="2400" b="1" dirty="0">
                <a:solidFill>
                  <a:schemeClr val="bg1"/>
                </a:solidFill>
                <a:latin typeface="Calibri" panose="020F0502020204030204" pitchFamily="34" charset="0"/>
                <a:cs typeface="Calibri" panose="020F0502020204030204" pitchFamily="34" charset="0"/>
              </a:rPr>
              <a:t> (Imagine the Philistine view of Samson.)</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300" b="1" i="0" u="none" strike="noStrike" kern="1200" cap="none" spc="0" normalizeH="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029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68018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QUESTION 4 (last week):  In contrast with Abimelech, the story of Jephthah recorded in Judges 11 portrays Jephthah as being a man of faith (Heb. 11:32).  How did Jephthah show his faith in God?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discussing the Gilead elders’ offer to make him “head,” Jephthah stated that any future victory over the Ammonites would be due to God.  (Judges 11:9)</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He restated the terms of his agreement with the Gilead elders “before the LORD.”  (Judges 11:11)</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making his argument to the Ammonite king about the disputed land, he attributed the Israelites’ victory over </a:t>
            </a:r>
            <a:r>
              <a:rPr kumimoji="0" lang="en-US" sz="2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Sihon</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and the Amorites to God, crediting God for the Israelites’ possession of the land.  (Judges 11:21, 23-24)</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His vow to the LORD….and the fulfillment of the vow  (Judges 11:30-39)</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From all of these, we can reasonably infer that his actions in leading the men of Gilead against the Ammonites were grounded in his faith in God.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6208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30315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dirty="0">
                <a:ln>
                  <a:noFill/>
                </a:ln>
                <a:solidFill>
                  <a:schemeClr val="bg1"/>
                </a:solidFill>
                <a:effectLst/>
                <a:uLnTx/>
                <a:uFillTx/>
                <a:latin typeface="Calibri" panose="020F0502020204030204" pitchFamily="34" charset="0"/>
                <a:cs typeface="Calibri" panose="020F0502020204030204" pitchFamily="34" charset="0"/>
              </a:rPr>
              <a:t>ANGER BUILDS BETWEEN SAMSON AND THE PHILISTINES…</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bg1"/>
                </a:solidFill>
                <a:latin typeface="Calibri" panose="020F0502020204030204" pitchFamily="34" charset="0"/>
                <a:cs typeface="Calibri" panose="020F0502020204030204" pitchFamily="34" charset="0"/>
              </a:rPr>
              <a:t>The “solving” of the riddle—dishonor and betrayal</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bg1"/>
                </a:solidFill>
                <a:latin typeface="Calibri" panose="020F0502020204030204" pitchFamily="34" charset="0"/>
                <a:cs typeface="Calibri" panose="020F0502020204030204" pitchFamily="34" charset="0"/>
              </a:rPr>
              <a:t>Samson slaughters 30 men in Ashkelon and (presumably) leaves them lying naked (imagine the Philistine view of Samson now).</a:t>
            </a:r>
          </a:p>
          <a:p>
            <a:pPr marL="800100" lvl="1" indent="-342900">
              <a:buFont typeface="Wingdings" panose="05000000000000000000" pitchFamily="2" charset="2"/>
              <a:buChar char="Ø"/>
              <a:defRPr/>
            </a:pPr>
            <a:r>
              <a:rPr lang="en-US" sz="2400" b="1" dirty="0">
                <a:solidFill>
                  <a:schemeClr val="bg1"/>
                </a:solidFill>
                <a:latin typeface="Calibri" panose="020F0502020204030204" pitchFamily="34" charset="0"/>
                <a:cs typeface="Calibri" panose="020F0502020204030204" pitchFamily="34" charset="0"/>
              </a:rPr>
              <a:t>In the aftermath of the Ashkelon slaughter, angry at his wife, Samson goes home.</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300" b="1" i="0" u="none" strike="noStrike" kern="1200" cap="none" spc="0" normalizeH="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5366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37702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dirty="0">
                <a:ln>
                  <a:noFill/>
                </a:ln>
                <a:solidFill>
                  <a:schemeClr val="bg1"/>
                </a:solidFill>
                <a:effectLst/>
                <a:uLnTx/>
                <a:uFillTx/>
                <a:latin typeface="Calibri" panose="020F0502020204030204" pitchFamily="34" charset="0"/>
                <a:cs typeface="Calibri" panose="020F0502020204030204" pitchFamily="34" charset="0"/>
              </a:rPr>
              <a:t>ANGER BUILDS BETWEEN SAMSON AND THE PHILISTINES…</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bg1"/>
                </a:solidFill>
                <a:latin typeface="Calibri" panose="020F0502020204030204" pitchFamily="34" charset="0"/>
                <a:cs typeface="Calibri" panose="020F0502020204030204" pitchFamily="34" charset="0"/>
              </a:rPr>
              <a:t>The “solving” of the riddle—dishonor and betrayal</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bg1"/>
                </a:solidFill>
                <a:latin typeface="Calibri" panose="020F0502020204030204" pitchFamily="34" charset="0"/>
                <a:cs typeface="Calibri" panose="020F0502020204030204" pitchFamily="34" charset="0"/>
              </a:rPr>
              <a:t>Samson slaughters 30 men in Ashkelon and (presumably) leaves them lying naked (imagine the Philistine view of Samson now).</a:t>
            </a:r>
          </a:p>
          <a:p>
            <a:pPr marL="800100" lvl="1" indent="-342900">
              <a:buFont typeface="Wingdings" panose="05000000000000000000" pitchFamily="2" charset="2"/>
              <a:buChar char="Ø"/>
              <a:defRPr/>
            </a:pPr>
            <a:r>
              <a:rPr lang="en-US" sz="2400" b="1" dirty="0">
                <a:solidFill>
                  <a:schemeClr val="bg1"/>
                </a:solidFill>
                <a:latin typeface="Calibri" panose="020F0502020204030204" pitchFamily="34" charset="0"/>
                <a:cs typeface="Calibri" panose="020F0502020204030204" pitchFamily="34" charset="0"/>
              </a:rPr>
              <a:t>In the aftermath of the Ashkelon slaughter, angry at his wife, Samson goes home.</a:t>
            </a:r>
          </a:p>
          <a:p>
            <a:pPr marL="342900" indent="-342900">
              <a:buFont typeface="Arial" panose="020B0604020202020204" pitchFamily="34" charset="0"/>
              <a:buChar char="•"/>
              <a:defRPr/>
            </a:pPr>
            <a:r>
              <a:rPr lang="en-US" sz="2400" b="1" dirty="0">
                <a:solidFill>
                  <a:schemeClr val="bg1"/>
                </a:solidFill>
                <a:latin typeface="Calibri" panose="020F0502020204030204" pitchFamily="34" charset="0"/>
                <a:cs typeface="Calibri" panose="020F0502020204030204" pitchFamily="34" charset="0"/>
              </a:rPr>
              <a:t>Upon returning to </a:t>
            </a:r>
            <a:r>
              <a:rPr lang="en-US" sz="2400" b="1" dirty="0" err="1">
                <a:solidFill>
                  <a:schemeClr val="bg1"/>
                </a:solidFill>
                <a:latin typeface="Calibri" panose="020F0502020204030204" pitchFamily="34" charset="0"/>
                <a:cs typeface="Calibri" panose="020F0502020204030204" pitchFamily="34" charset="0"/>
              </a:rPr>
              <a:t>Timnah</a:t>
            </a:r>
            <a:r>
              <a:rPr lang="en-US" sz="2400" b="1" dirty="0">
                <a:solidFill>
                  <a:schemeClr val="bg1"/>
                </a:solidFill>
                <a:latin typeface="Calibri" panose="020F0502020204030204" pitchFamily="34" charset="0"/>
                <a:cs typeface="Calibri" panose="020F0502020204030204" pitchFamily="34" charset="0"/>
              </a:rPr>
              <a:t> to resume relationship with wife, Samson learns she has been given to one of the “companions.”</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300" b="1" i="0" u="none" strike="noStrike" kern="1200" cap="none" spc="0" normalizeH="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264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450892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dirty="0">
                <a:ln>
                  <a:noFill/>
                </a:ln>
                <a:solidFill>
                  <a:schemeClr val="bg1"/>
                </a:solidFill>
                <a:effectLst/>
                <a:uLnTx/>
                <a:uFillTx/>
                <a:latin typeface="Calibri" panose="020F0502020204030204" pitchFamily="34" charset="0"/>
                <a:cs typeface="Calibri" panose="020F0502020204030204" pitchFamily="34" charset="0"/>
              </a:rPr>
              <a:t>ANGER BUILDS BETWEEN SAMSON AND THE PHILISTINES…</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bg1"/>
                </a:solidFill>
                <a:latin typeface="Calibri" panose="020F0502020204030204" pitchFamily="34" charset="0"/>
                <a:cs typeface="Calibri" panose="020F0502020204030204" pitchFamily="34" charset="0"/>
              </a:rPr>
              <a:t>The “solving” of the riddle—dishonor and betrayal</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chemeClr val="bg1"/>
                </a:solidFill>
                <a:latin typeface="Calibri" panose="020F0502020204030204" pitchFamily="34" charset="0"/>
                <a:cs typeface="Calibri" panose="020F0502020204030204" pitchFamily="34" charset="0"/>
              </a:rPr>
              <a:t>Samson slaughters 30 men in Ashkelon and (presumably) leaves them lying naked (imagine the Philistine view of Samson now).</a:t>
            </a:r>
          </a:p>
          <a:p>
            <a:pPr marL="800100" lvl="1" indent="-342900">
              <a:buFont typeface="Wingdings" panose="05000000000000000000" pitchFamily="2" charset="2"/>
              <a:buChar char="Ø"/>
              <a:defRPr/>
            </a:pPr>
            <a:r>
              <a:rPr lang="en-US" sz="2400" b="1" dirty="0">
                <a:solidFill>
                  <a:schemeClr val="bg1"/>
                </a:solidFill>
                <a:latin typeface="Calibri" panose="020F0502020204030204" pitchFamily="34" charset="0"/>
                <a:cs typeface="Calibri" panose="020F0502020204030204" pitchFamily="34" charset="0"/>
              </a:rPr>
              <a:t>In the aftermath of the Ashkelon slaughter, angry at his wife, Samson goes home.</a:t>
            </a:r>
          </a:p>
          <a:p>
            <a:pPr marL="342900" indent="-342900">
              <a:buFont typeface="Arial" panose="020B0604020202020204" pitchFamily="34" charset="0"/>
              <a:buChar char="•"/>
              <a:defRPr/>
            </a:pPr>
            <a:r>
              <a:rPr lang="en-US" sz="2400" b="1" dirty="0">
                <a:solidFill>
                  <a:schemeClr val="bg1"/>
                </a:solidFill>
                <a:latin typeface="Calibri" panose="020F0502020204030204" pitchFamily="34" charset="0"/>
                <a:cs typeface="Calibri" panose="020F0502020204030204" pitchFamily="34" charset="0"/>
              </a:rPr>
              <a:t>Upon returning to </a:t>
            </a:r>
            <a:r>
              <a:rPr lang="en-US" sz="2400" b="1" dirty="0" err="1">
                <a:solidFill>
                  <a:schemeClr val="bg1"/>
                </a:solidFill>
                <a:latin typeface="Calibri" panose="020F0502020204030204" pitchFamily="34" charset="0"/>
                <a:cs typeface="Calibri" panose="020F0502020204030204" pitchFamily="34" charset="0"/>
              </a:rPr>
              <a:t>Timnah</a:t>
            </a:r>
            <a:r>
              <a:rPr lang="en-US" sz="2400" b="1" dirty="0">
                <a:solidFill>
                  <a:schemeClr val="bg1"/>
                </a:solidFill>
                <a:latin typeface="Calibri" panose="020F0502020204030204" pitchFamily="34" charset="0"/>
                <a:cs typeface="Calibri" panose="020F0502020204030204" pitchFamily="34" charset="0"/>
              </a:rPr>
              <a:t> to resume relationship with wife, Samson learns she has been given to one of the “companions.”</a:t>
            </a:r>
          </a:p>
          <a:p>
            <a:pPr marL="342900" indent="-342900">
              <a:buFont typeface="Arial" panose="020B0604020202020204" pitchFamily="34" charset="0"/>
              <a:buChar char="•"/>
              <a:defRPr/>
            </a:pPr>
            <a:r>
              <a:rPr lang="en-US" sz="2400" b="1" dirty="0">
                <a:solidFill>
                  <a:schemeClr val="bg1"/>
                </a:solidFill>
                <a:latin typeface="Calibri" panose="020F0502020204030204" pitchFamily="34" charset="0"/>
                <a:cs typeface="Calibri" panose="020F0502020204030204" pitchFamily="34" charset="0"/>
              </a:rPr>
              <a:t>(Reacting to news that wife had been given away) Samson burns large area of Philistine crops, vineyards, olive groves.</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300" b="1" i="0" u="none" strike="noStrike" kern="1200" cap="none" spc="0" normalizeH="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40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 name="Picture 13">
            <a:extLst>
              <a:ext uri="{FF2B5EF4-FFF2-40B4-BE49-F238E27FC236}">
                <a16:creationId xmlns:a16="http://schemas.microsoft.com/office/drawing/2014/main" id="{51851AC6-1B95-4D4D-A09F-5C5D3D74D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47800"/>
            <a:ext cx="3962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a:extLst>
              <a:ext uri="{FF2B5EF4-FFF2-40B4-BE49-F238E27FC236}">
                <a16:creationId xmlns:a16="http://schemas.microsoft.com/office/drawing/2014/main" id="{F543B8A9-08A4-47DE-BAC8-0B660BEF396D}"/>
              </a:ext>
            </a:extLst>
          </p:cNvPr>
          <p:cNvSpPr>
            <a:spLocks noGrp="1" noChangeArrowheads="1"/>
          </p:cNvSpPr>
          <p:nvPr>
            <p:ph type="title"/>
          </p:nvPr>
        </p:nvSpPr>
        <p:spPr>
          <a:xfrm>
            <a:off x="457200" y="304800"/>
            <a:ext cx="8229600" cy="884238"/>
          </a:xfrm>
        </p:spPr>
        <p:txBody>
          <a:bodyPr/>
          <a:lstStyle/>
          <a:p>
            <a:pPr eaLnBrk="1" hangingPunct="1">
              <a:defRPr/>
            </a:pPr>
            <a:r>
              <a:rPr lang="en-US" sz="3600" b="1" dirty="0">
                <a:solidFill>
                  <a:srgbClr val="663300"/>
                </a:solidFill>
                <a:effectLst>
                  <a:outerShdw blurRad="38100" dist="38100" dir="2700000" algn="tl">
                    <a:srgbClr val="000000">
                      <a:alpha val="43137"/>
                    </a:srgbClr>
                  </a:outerShdw>
                </a:effectLst>
                <a:latin typeface="+mn-lt"/>
              </a:rPr>
              <a:t>The Philistines Come to Palestine</a:t>
            </a:r>
          </a:p>
        </p:txBody>
      </p:sp>
      <p:sp>
        <p:nvSpPr>
          <p:cNvPr id="7171" name="Rectangle 3">
            <a:extLst>
              <a:ext uri="{FF2B5EF4-FFF2-40B4-BE49-F238E27FC236}">
                <a16:creationId xmlns:a16="http://schemas.microsoft.com/office/drawing/2014/main" id="{67391D79-DD5D-4ED9-B240-033CFA4A6BF1}"/>
              </a:ext>
            </a:extLst>
          </p:cNvPr>
          <p:cNvSpPr>
            <a:spLocks noGrp="1" noChangeArrowheads="1"/>
          </p:cNvSpPr>
          <p:nvPr>
            <p:ph type="body" idx="1"/>
          </p:nvPr>
        </p:nvSpPr>
        <p:spPr>
          <a:xfrm>
            <a:off x="228600" y="1371600"/>
            <a:ext cx="4572000" cy="1600200"/>
          </a:xfrm>
        </p:spPr>
        <p:txBody>
          <a:bodyPr/>
          <a:lstStyle/>
          <a:p>
            <a:pPr eaLnBrk="1" hangingPunct="1"/>
            <a:r>
              <a:rPr lang="en-US" altLang="en-US" sz="2400" dirty="0"/>
              <a:t>The </a:t>
            </a:r>
            <a:r>
              <a:rPr lang="en-US" altLang="en-US" sz="2400" b="1" dirty="0"/>
              <a:t>Philistines</a:t>
            </a:r>
            <a:r>
              <a:rPr lang="en-US" altLang="en-US" sz="2400" dirty="0"/>
              <a:t> came to Palestine from the island of Crete.</a:t>
            </a:r>
          </a:p>
        </p:txBody>
      </p:sp>
      <p:sp>
        <p:nvSpPr>
          <p:cNvPr id="9221" name="Rectangle 4">
            <a:extLst>
              <a:ext uri="{FF2B5EF4-FFF2-40B4-BE49-F238E27FC236}">
                <a16:creationId xmlns:a16="http://schemas.microsoft.com/office/drawing/2014/main" id="{6E932FFC-BEB7-4237-BBC6-C9CBFD866130}"/>
              </a:ext>
            </a:extLst>
          </p:cNvPr>
          <p:cNvSpPr>
            <a:spLocks noChangeArrowheads="1"/>
          </p:cNvSpPr>
          <p:nvPr/>
        </p:nvSpPr>
        <p:spPr bwMode="auto">
          <a:xfrm>
            <a:off x="0" y="0"/>
            <a:ext cx="2286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2" name="Rectangle 5">
            <a:extLst>
              <a:ext uri="{FF2B5EF4-FFF2-40B4-BE49-F238E27FC236}">
                <a16:creationId xmlns:a16="http://schemas.microsoft.com/office/drawing/2014/main" id="{209968AC-6E19-4B3F-9842-6BB28A1B352D}"/>
              </a:ext>
            </a:extLst>
          </p:cNvPr>
          <p:cNvSpPr>
            <a:spLocks noChangeArrowheads="1"/>
          </p:cNvSpPr>
          <p:nvPr/>
        </p:nvSpPr>
        <p:spPr bwMode="auto">
          <a:xfrm>
            <a:off x="8915400" y="0"/>
            <a:ext cx="2286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3" name="Rectangle 6">
            <a:extLst>
              <a:ext uri="{FF2B5EF4-FFF2-40B4-BE49-F238E27FC236}">
                <a16:creationId xmlns:a16="http://schemas.microsoft.com/office/drawing/2014/main" id="{DFF90ED8-C97B-46C8-A929-5A9AED1E5231}"/>
              </a:ext>
            </a:extLst>
          </p:cNvPr>
          <p:cNvSpPr>
            <a:spLocks noChangeArrowheads="1"/>
          </p:cNvSpPr>
          <p:nvPr/>
        </p:nvSpPr>
        <p:spPr bwMode="auto">
          <a:xfrm>
            <a:off x="0" y="0"/>
            <a:ext cx="9144000" cy="2286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4" name="Rectangle 7">
            <a:extLst>
              <a:ext uri="{FF2B5EF4-FFF2-40B4-BE49-F238E27FC236}">
                <a16:creationId xmlns:a16="http://schemas.microsoft.com/office/drawing/2014/main" id="{DB210ADA-AA42-4CF9-A704-EE540912A31C}"/>
              </a:ext>
            </a:extLst>
          </p:cNvPr>
          <p:cNvSpPr>
            <a:spLocks noChangeArrowheads="1"/>
          </p:cNvSpPr>
          <p:nvPr/>
        </p:nvSpPr>
        <p:spPr bwMode="auto">
          <a:xfrm>
            <a:off x="0" y="6629400"/>
            <a:ext cx="9144000" cy="2286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5" name="Line 8">
            <a:extLst>
              <a:ext uri="{FF2B5EF4-FFF2-40B4-BE49-F238E27FC236}">
                <a16:creationId xmlns:a16="http://schemas.microsoft.com/office/drawing/2014/main" id="{A38F47CA-CD09-45D4-8257-6FEE2F1C69F1}"/>
              </a:ext>
            </a:extLst>
          </p:cNvPr>
          <p:cNvSpPr>
            <a:spLocks noChangeShapeType="1"/>
          </p:cNvSpPr>
          <p:nvPr/>
        </p:nvSpPr>
        <p:spPr bwMode="auto">
          <a:xfrm>
            <a:off x="381000" y="1295400"/>
            <a:ext cx="8382000" cy="0"/>
          </a:xfrm>
          <a:prstGeom prst="line">
            <a:avLst/>
          </a:prstGeom>
          <a:noFill/>
          <a:ln w="57150">
            <a:solidFill>
              <a:srgbClr val="663300"/>
            </a:solidFill>
            <a:round/>
            <a:headEnd/>
            <a:tailEnd/>
          </a:ln>
          <a:effectLst>
            <a:outerShdw dist="35921" dir="2700000" algn="ctr" rotWithShape="0">
              <a:srgbClr val="CC99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9" name="Line 11">
            <a:extLst>
              <a:ext uri="{FF2B5EF4-FFF2-40B4-BE49-F238E27FC236}">
                <a16:creationId xmlns:a16="http://schemas.microsoft.com/office/drawing/2014/main" id="{648694F5-91E3-43B0-8B14-7DB6C51290DA}"/>
              </a:ext>
            </a:extLst>
          </p:cNvPr>
          <p:cNvSpPr>
            <a:spLocks noChangeShapeType="1"/>
          </p:cNvSpPr>
          <p:nvPr/>
        </p:nvSpPr>
        <p:spPr bwMode="auto">
          <a:xfrm>
            <a:off x="5638800" y="1905000"/>
            <a:ext cx="243840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0" name="Rectangle 12">
            <a:extLst>
              <a:ext uri="{FF2B5EF4-FFF2-40B4-BE49-F238E27FC236}">
                <a16:creationId xmlns:a16="http://schemas.microsoft.com/office/drawing/2014/main" id="{3886B25C-C051-4030-B7C8-28DD899B35B3}"/>
              </a:ext>
            </a:extLst>
          </p:cNvPr>
          <p:cNvSpPr>
            <a:spLocks noChangeArrowheads="1"/>
          </p:cNvSpPr>
          <p:nvPr/>
        </p:nvSpPr>
        <p:spPr bwMode="auto">
          <a:xfrm>
            <a:off x="381000" y="2870200"/>
            <a:ext cx="8534400" cy="3759200"/>
          </a:xfrm>
          <a:prstGeom prst="rect">
            <a:avLst/>
          </a:prstGeom>
          <a:noFill/>
          <a:ln w="9525">
            <a:noFill/>
            <a:miter lim="800000"/>
            <a:headEnd/>
            <a:tailEnd/>
          </a:ln>
          <a:effectLst/>
        </p:spPr>
        <p:txBody>
          <a:body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charset="0"/>
              </a:rPr>
              <a:t>They brought with them the knowledge of iron smelting which neither the Canaanites nor the Israelites had.</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charset="0"/>
              </a:rPr>
              <a:t>This gave them an advantage in their weaponry.</a:t>
            </a:r>
          </a:p>
          <a:p>
            <a:pPr marL="342900" lvl="0" indent="-342900" defTabSz="914400" fontAlgn="base">
              <a:spcBef>
                <a:spcPct val="20000"/>
              </a:spcBef>
              <a:spcAft>
                <a:spcPct val="0"/>
              </a:spcAft>
              <a:buFontTx/>
              <a:buChar char="•"/>
              <a:defRPr/>
            </a:pPr>
            <a:r>
              <a:rPr lang="en-US" sz="2400" b="1" dirty="0">
                <a:solidFill>
                  <a:srgbClr val="000000"/>
                </a:solidFill>
                <a:cs typeface="Arial" charset="0"/>
              </a:rPr>
              <a:t>Shamgar </a:t>
            </a:r>
            <a:r>
              <a:rPr lang="en-US" sz="2400" dirty="0">
                <a:solidFill>
                  <a:srgbClr val="000000"/>
                </a:solidFill>
                <a:cs typeface="Arial" charset="0"/>
              </a:rPr>
              <a:t>is the first Israelite named who fought the Philistines.</a:t>
            </a:r>
          </a:p>
          <a:p>
            <a:pPr marL="742950" lvl="1" indent="-285750" defTabSz="914400" fontAlgn="base">
              <a:spcBef>
                <a:spcPct val="20000"/>
              </a:spcBef>
              <a:spcAft>
                <a:spcPct val="0"/>
              </a:spcAft>
              <a:buFontTx/>
              <a:buChar char="–"/>
              <a:defRPr/>
            </a:pPr>
            <a:r>
              <a:rPr lang="en-US" sz="2400" dirty="0">
                <a:solidFill>
                  <a:srgbClr val="000000"/>
                </a:solidFill>
                <a:cs typeface="Arial" charset="0"/>
              </a:rPr>
              <a:t>He is briefly mentioned in Judges 3:31 as killing 600 of them with an ox goad.</a:t>
            </a:r>
            <a:endParaRPr kumimoji="0" lang="en-US" sz="2400" b="0" i="0" u="none" strike="noStrike" kern="1200" cap="none" spc="0" normalizeH="0" baseline="0" noProof="0" dirty="0">
              <a:ln>
                <a:noFill/>
              </a:ln>
              <a:solidFill>
                <a:srgbClr val="000000"/>
              </a:solidFill>
              <a:effectLst/>
              <a:uLnTx/>
              <a:uFillTx/>
              <a:latin typeface="Arial"/>
              <a:cs typeface="Arial"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7181"/>
                                        </p:tgtEl>
                                        <p:attrNameLst>
                                          <p:attrName>style.visibility</p:attrName>
                                        </p:attrNameLst>
                                      </p:cBhvr>
                                      <p:to>
                                        <p:strVal val="visible"/>
                                      </p:to>
                                    </p:set>
                                    <p:animEffect transition="in" filter="fade">
                                      <p:cBhvr>
                                        <p:cTn id="12" dur="2000"/>
                                        <p:tgtEl>
                                          <p:spTgt spid="7181"/>
                                        </p:tgtEl>
                                      </p:cBhvr>
                                    </p:animEffect>
                                  </p:childTnLst>
                                </p:cTn>
                              </p:par>
                            </p:childTnLst>
                          </p:cTn>
                        </p:par>
                        <p:par>
                          <p:cTn id="13" fill="hold" nodeType="afterGroup">
                            <p:stCondLst>
                              <p:cond delay="2500"/>
                            </p:stCondLst>
                            <p:childTnLst>
                              <p:par>
                                <p:cTn id="14" presetID="22" presetClass="entr" presetSubtype="8" fill="hold" nodeType="afterEffect">
                                  <p:stCondLst>
                                    <p:cond delay="0"/>
                                  </p:stCondLst>
                                  <p:childTnLst>
                                    <p:set>
                                      <p:cBhvr>
                                        <p:cTn id="15" dur="1" fill="hold">
                                          <p:stCondLst>
                                            <p:cond delay="0"/>
                                          </p:stCondLst>
                                        </p:cTn>
                                        <p:tgtEl>
                                          <p:spTgt spid="7179"/>
                                        </p:tgtEl>
                                        <p:attrNameLst>
                                          <p:attrName>style.visibility</p:attrName>
                                        </p:attrNameLst>
                                      </p:cBhvr>
                                      <p:to>
                                        <p:strVal val="visible"/>
                                      </p:to>
                                    </p:set>
                                    <p:animEffect transition="in" filter="wipe(left)">
                                      <p:cBhvr>
                                        <p:cTn id="16" dur="5000"/>
                                        <p:tgtEl>
                                          <p:spTgt spid="71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7180">
                                            <p:txEl>
                                              <p:pRg st="0" end="0"/>
                                            </p:txEl>
                                          </p:spTgt>
                                        </p:tgtEl>
                                        <p:attrNameLst>
                                          <p:attrName>style.visibility</p:attrName>
                                        </p:attrNameLst>
                                      </p:cBhvr>
                                      <p:to>
                                        <p:strVal val="visible"/>
                                      </p:to>
                                    </p:set>
                                    <p:animEffect transition="in" filter="dissolve">
                                      <p:cBhvr>
                                        <p:cTn id="21" dur="500"/>
                                        <p:tgtEl>
                                          <p:spTgt spid="7180">
                                            <p:txEl>
                                              <p:pRg st="0" end="0"/>
                                            </p:txEl>
                                          </p:spTgt>
                                        </p:tgtEl>
                                      </p:cBhvr>
                                    </p:animEffect>
                                  </p:childTnLst>
                                </p:cTn>
                              </p:par>
                            </p:childTnLst>
                          </p:cTn>
                        </p:par>
                        <p:par>
                          <p:cTn id="22" fill="hold" nodeType="afterGroup">
                            <p:stCondLst>
                              <p:cond delay="500"/>
                            </p:stCondLst>
                            <p:childTnLst>
                              <p:par>
                                <p:cTn id="23" presetID="9" presetClass="entr" presetSubtype="0" fill="hold" nodeType="afterEffect">
                                  <p:stCondLst>
                                    <p:cond delay="0"/>
                                  </p:stCondLst>
                                  <p:childTnLst>
                                    <p:set>
                                      <p:cBhvr>
                                        <p:cTn id="24" dur="1" fill="hold">
                                          <p:stCondLst>
                                            <p:cond delay="0"/>
                                          </p:stCondLst>
                                        </p:cTn>
                                        <p:tgtEl>
                                          <p:spTgt spid="7180">
                                            <p:txEl>
                                              <p:pRg st="1" end="1"/>
                                            </p:txEl>
                                          </p:spTgt>
                                        </p:tgtEl>
                                        <p:attrNameLst>
                                          <p:attrName>style.visibility</p:attrName>
                                        </p:attrNameLst>
                                      </p:cBhvr>
                                      <p:to>
                                        <p:strVal val="visible"/>
                                      </p:to>
                                    </p:set>
                                    <p:animEffect transition="in" filter="dissolve">
                                      <p:cBhvr>
                                        <p:cTn id="25" dur="500"/>
                                        <p:tgtEl>
                                          <p:spTgt spid="7180">
                                            <p:txEl>
                                              <p:pRg st="1" end="1"/>
                                            </p:txEl>
                                          </p:spTgt>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7180">
                                            <p:txEl>
                                              <p:pRg st="3" end="3"/>
                                            </p:txEl>
                                          </p:spTgt>
                                        </p:tgtEl>
                                        <p:attrNameLst>
                                          <p:attrName>style.visibility</p:attrName>
                                        </p:attrNameLst>
                                      </p:cBhvr>
                                      <p:to>
                                        <p:strVal val="visible"/>
                                      </p:to>
                                    </p:set>
                                    <p:animEffect transition="in" filter="dissolve">
                                      <p:cBhvr>
                                        <p:cTn id="29" dur="500"/>
                                        <p:tgtEl>
                                          <p:spTgt spid="7180">
                                            <p:txEl>
                                              <p:pRg st="3" end="3"/>
                                            </p:txEl>
                                          </p:spTgt>
                                        </p:tgtEl>
                                      </p:cBhvr>
                                    </p:animEffect>
                                  </p:childTnLst>
                                </p:cTn>
                              </p:par>
                            </p:childTnLst>
                          </p:cTn>
                        </p:par>
                        <p:par>
                          <p:cTn id="30" fill="hold">
                            <p:stCondLst>
                              <p:cond delay="1500"/>
                            </p:stCondLst>
                            <p:childTnLst>
                              <p:par>
                                <p:cTn id="31" presetID="9" presetClass="entr" presetSubtype="0" fill="hold" nodeType="afterEffect">
                                  <p:stCondLst>
                                    <p:cond delay="0"/>
                                  </p:stCondLst>
                                  <p:childTnLst>
                                    <p:set>
                                      <p:cBhvr>
                                        <p:cTn id="32" dur="1" fill="hold">
                                          <p:stCondLst>
                                            <p:cond delay="0"/>
                                          </p:stCondLst>
                                        </p:cTn>
                                        <p:tgtEl>
                                          <p:spTgt spid="7180">
                                            <p:txEl>
                                              <p:pRg st="2" end="2"/>
                                            </p:txEl>
                                          </p:spTgt>
                                        </p:tgtEl>
                                        <p:attrNameLst>
                                          <p:attrName>style.visibility</p:attrName>
                                        </p:attrNameLst>
                                      </p:cBhvr>
                                      <p:to>
                                        <p:strVal val="visible"/>
                                      </p:to>
                                    </p:set>
                                    <p:animEffect transition="in" filter="dissolve">
                                      <p:cBhvr>
                                        <p:cTn id="33" dur="500"/>
                                        <p:tgtEl>
                                          <p:spTgt spid="71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61FF80F-16E9-419E-B3DB-0E1E9AC0EBD5}"/>
              </a:ext>
            </a:extLst>
          </p:cNvPr>
          <p:cNvSpPr>
            <a:spLocks noGrp="1" noChangeArrowheads="1"/>
          </p:cNvSpPr>
          <p:nvPr>
            <p:ph type="title"/>
          </p:nvPr>
        </p:nvSpPr>
        <p:spPr>
          <a:xfrm>
            <a:off x="457200" y="304800"/>
            <a:ext cx="8229600" cy="884238"/>
          </a:xfrm>
        </p:spPr>
        <p:txBody>
          <a:bodyPr/>
          <a:lstStyle/>
          <a:p>
            <a:pPr eaLnBrk="1" hangingPunct="1">
              <a:defRPr/>
            </a:pPr>
            <a:r>
              <a:rPr lang="en-US" sz="3600" b="1" dirty="0">
                <a:solidFill>
                  <a:srgbClr val="663300"/>
                </a:solidFill>
                <a:effectLst>
                  <a:outerShdw blurRad="38100" dist="38100" dir="2700000" algn="tl">
                    <a:srgbClr val="000000">
                      <a:alpha val="43137"/>
                    </a:srgbClr>
                  </a:outerShdw>
                </a:effectLst>
                <a:latin typeface="+mn-lt"/>
              </a:rPr>
              <a:t>The Philistines:  A Little History</a:t>
            </a:r>
          </a:p>
        </p:txBody>
      </p:sp>
      <p:sp>
        <p:nvSpPr>
          <p:cNvPr id="23555" name="Rectangle 3">
            <a:extLst>
              <a:ext uri="{FF2B5EF4-FFF2-40B4-BE49-F238E27FC236}">
                <a16:creationId xmlns:a16="http://schemas.microsoft.com/office/drawing/2014/main" id="{B7967D7C-8B97-42C3-869D-F02083E2570C}"/>
              </a:ext>
            </a:extLst>
          </p:cNvPr>
          <p:cNvSpPr>
            <a:spLocks noGrp="1" noChangeArrowheads="1"/>
          </p:cNvSpPr>
          <p:nvPr>
            <p:ph type="body" idx="1"/>
          </p:nvPr>
        </p:nvSpPr>
        <p:spPr>
          <a:xfrm>
            <a:off x="228600" y="1371600"/>
            <a:ext cx="8610600" cy="5181600"/>
          </a:xfrm>
        </p:spPr>
        <p:txBody>
          <a:bodyPr/>
          <a:lstStyle/>
          <a:p>
            <a:pPr eaLnBrk="1" hangingPunct="1"/>
            <a:r>
              <a:rPr lang="en-US" altLang="en-US" b="1" dirty="0"/>
              <a:t>Information earlier in the Bible</a:t>
            </a:r>
          </a:p>
          <a:p>
            <a:pPr lvl="1" eaLnBrk="1" hangingPunct="1"/>
            <a:r>
              <a:rPr lang="en-US" altLang="en-US" sz="2600" dirty="0"/>
              <a:t>Some were in the land as early as Abraham’s day.</a:t>
            </a:r>
          </a:p>
          <a:p>
            <a:pPr lvl="2" eaLnBrk="1" hangingPunct="1"/>
            <a:r>
              <a:rPr lang="en-US" altLang="en-US" sz="2600" dirty="0"/>
              <a:t>Genesis 21:34</a:t>
            </a:r>
          </a:p>
          <a:p>
            <a:pPr lvl="1" eaLnBrk="1" hangingPunct="1"/>
            <a:r>
              <a:rPr lang="en-US" altLang="en-US" sz="2600" dirty="0"/>
              <a:t>They were no major threat at that time.</a:t>
            </a:r>
          </a:p>
          <a:p>
            <a:pPr lvl="1" eaLnBrk="1" hangingPunct="1"/>
            <a:r>
              <a:rPr lang="en-US" altLang="en-US" sz="2600" dirty="0"/>
              <a:t>Moses does not list them as one of the tribes to be conquered in his day.</a:t>
            </a:r>
          </a:p>
          <a:p>
            <a:pPr lvl="1" eaLnBrk="1" hangingPunct="1"/>
            <a:r>
              <a:rPr lang="en-US" altLang="en-US" sz="2600" dirty="0"/>
              <a:t>It appears from historical notes as well as scriptural facts that a new wave of Philistines moved into the </a:t>
            </a:r>
            <a:r>
              <a:rPr lang="en-US" altLang="en-US" sz="2600" b="1" dirty="0"/>
              <a:t>southern coastal plain</a:t>
            </a:r>
            <a:r>
              <a:rPr lang="en-US" altLang="en-US" sz="2600" dirty="0"/>
              <a:t> about the time of the early judges.</a:t>
            </a:r>
          </a:p>
          <a:p>
            <a:pPr lvl="2" eaLnBrk="1" hangingPunct="1"/>
            <a:endParaRPr lang="en-US" altLang="en-US" b="1" dirty="0"/>
          </a:p>
        </p:txBody>
      </p:sp>
      <p:sp>
        <p:nvSpPr>
          <p:cNvPr id="11268" name="Rectangle 4">
            <a:extLst>
              <a:ext uri="{FF2B5EF4-FFF2-40B4-BE49-F238E27FC236}">
                <a16:creationId xmlns:a16="http://schemas.microsoft.com/office/drawing/2014/main" id="{D52CAC32-831C-4690-8662-B99DE91D810A}"/>
              </a:ext>
            </a:extLst>
          </p:cNvPr>
          <p:cNvSpPr>
            <a:spLocks noChangeArrowheads="1"/>
          </p:cNvSpPr>
          <p:nvPr/>
        </p:nvSpPr>
        <p:spPr bwMode="auto">
          <a:xfrm>
            <a:off x="0" y="0"/>
            <a:ext cx="2286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9" name="Rectangle 5">
            <a:extLst>
              <a:ext uri="{FF2B5EF4-FFF2-40B4-BE49-F238E27FC236}">
                <a16:creationId xmlns:a16="http://schemas.microsoft.com/office/drawing/2014/main" id="{4375EE56-3C27-45D5-A5AA-3EAA08A18E73}"/>
              </a:ext>
            </a:extLst>
          </p:cNvPr>
          <p:cNvSpPr>
            <a:spLocks noChangeArrowheads="1"/>
          </p:cNvSpPr>
          <p:nvPr/>
        </p:nvSpPr>
        <p:spPr bwMode="auto">
          <a:xfrm>
            <a:off x="8915400" y="0"/>
            <a:ext cx="2286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0" name="Rectangle 6">
            <a:extLst>
              <a:ext uri="{FF2B5EF4-FFF2-40B4-BE49-F238E27FC236}">
                <a16:creationId xmlns:a16="http://schemas.microsoft.com/office/drawing/2014/main" id="{2ED0F426-C3EA-4AA9-9F5D-6D331F0164B8}"/>
              </a:ext>
            </a:extLst>
          </p:cNvPr>
          <p:cNvSpPr>
            <a:spLocks noChangeArrowheads="1"/>
          </p:cNvSpPr>
          <p:nvPr/>
        </p:nvSpPr>
        <p:spPr bwMode="auto">
          <a:xfrm>
            <a:off x="0" y="0"/>
            <a:ext cx="9144000" cy="2286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1" name="Rectangle 7">
            <a:extLst>
              <a:ext uri="{FF2B5EF4-FFF2-40B4-BE49-F238E27FC236}">
                <a16:creationId xmlns:a16="http://schemas.microsoft.com/office/drawing/2014/main" id="{E52E8C92-2BB6-4B24-A054-77CEC43CF767}"/>
              </a:ext>
            </a:extLst>
          </p:cNvPr>
          <p:cNvSpPr>
            <a:spLocks noChangeArrowheads="1"/>
          </p:cNvSpPr>
          <p:nvPr/>
        </p:nvSpPr>
        <p:spPr bwMode="auto">
          <a:xfrm>
            <a:off x="0" y="6629400"/>
            <a:ext cx="9144000" cy="2286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2" name="Line 8">
            <a:extLst>
              <a:ext uri="{FF2B5EF4-FFF2-40B4-BE49-F238E27FC236}">
                <a16:creationId xmlns:a16="http://schemas.microsoft.com/office/drawing/2014/main" id="{6AE71221-D04E-4A3E-8885-20D06EEDFCE6}"/>
              </a:ext>
            </a:extLst>
          </p:cNvPr>
          <p:cNvSpPr>
            <a:spLocks noChangeShapeType="1"/>
          </p:cNvSpPr>
          <p:nvPr/>
        </p:nvSpPr>
        <p:spPr bwMode="auto">
          <a:xfrm>
            <a:off x="381000" y="1295400"/>
            <a:ext cx="8382000" cy="0"/>
          </a:xfrm>
          <a:prstGeom prst="line">
            <a:avLst/>
          </a:prstGeom>
          <a:noFill/>
          <a:ln w="57150">
            <a:solidFill>
              <a:srgbClr val="663300"/>
            </a:solidFill>
            <a:round/>
            <a:headEnd/>
            <a:tailEnd/>
          </a:ln>
          <a:effectLst>
            <a:outerShdw dist="35921" dir="2700000" algn="ctr" rotWithShape="0">
              <a:srgbClr val="CC99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9" name="Picture 21">
            <a:extLst>
              <a:ext uri="{FF2B5EF4-FFF2-40B4-BE49-F238E27FC236}">
                <a16:creationId xmlns:a16="http://schemas.microsoft.com/office/drawing/2014/main" id="{2AF7975A-65F2-4F33-9334-04D9AE828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7200"/>
            <a:ext cx="5105400"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5" name="Rectangle 7">
            <a:extLst>
              <a:ext uri="{FF2B5EF4-FFF2-40B4-BE49-F238E27FC236}">
                <a16:creationId xmlns:a16="http://schemas.microsoft.com/office/drawing/2014/main" id="{4B36FBD2-3A16-4F3E-A2BB-512741EE3C31}"/>
              </a:ext>
            </a:extLst>
          </p:cNvPr>
          <p:cNvSpPr>
            <a:spLocks noChangeArrowheads="1"/>
          </p:cNvSpPr>
          <p:nvPr/>
        </p:nvSpPr>
        <p:spPr bwMode="auto">
          <a:xfrm>
            <a:off x="4648200" y="2362200"/>
            <a:ext cx="1371600" cy="457200"/>
          </a:xfrm>
          <a:prstGeom prst="rect">
            <a:avLst/>
          </a:prstGeom>
          <a:solidFill>
            <a:schemeClr val="tx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56" name="Text Box 8">
            <a:extLst>
              <a:ext uri="{FF2B5EF4-FFF2-40B4-BE49-F238E27FC236}">
                <a16:creationId xmlns:a16="http://schemas.microsoft.com/office/drawing/2014/main" id="{141A8219-8A3A-4264-A979-570CCC4100EC}"/>
              </a:ext>
            </a:extLst>
          </p:cNvPr>
          <p:cNvSpPr txBox="1">
            <a:spLocks noChangeArrowheads="1"/>
          </p:cNvSpPr>
          <p:nvPr/>
        </p:nvSpPr>
        <p:spPr bwMode="auto">
          <a:xfrm>
            <a:off x="4267200" y="2357438"/>
            <a:ext cx="2190750" cy="461962"/>
          </a:xfrm>
          <a:prstGeom prst="rect">
            <a:avLst/>
          </a:prstGeom>
          <a:noFill/>
          <a:ln w="9525">
            <a:noFill/>
            <a:miter lim="800000"/>
            <a:headEnd/>
            <a:tailEnd/>
          </a:ln>
          <a:effectLst>
            <a:outerShdw dist="17961" dir="2700000" algn="ctr" rotWithShape="0">
              <a:schemeClr val="tx2"/>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66CC"/>
                </a:solidFill>
                <a:effectLst/>
                <a:uLnTx/>
                <a:uFillTx/>
                <a:latin typeface="Arial" charset="0"/>
                <a:ea typeface="+mn-ea"/>
                <a:cs typeface="Arial" charset="0"/>
              </a:rPr>
              <a:t>Deborah</a:t>
            </a:r>
          </a:p>
        </p:txBody>
      </p:sp>
      <p:sp>
        <p:nvSpPr>
          <p:cNvPr id="2057" name="Rectangle 9">
            <a:extLst>
              <a:ext uri="{FF2B5EF4-FFF2-40B4-BE49-F238E27FC236}">
                <a16:creationId xmlns:a16="http://schemas.microsoft.com/office/drawing/2014/main" id="{367C11A9-6C63-4BCD-964A-21D2414513C5}"/>
              </a:ext>
            </a:extLst>
          </p:cNvPr>
          <p:cNvSpPr>
            <a:spLocks noChangeArrowheads="1"/>
          </p:cNvSpPr>
          <p:nvPr/>
        </p:nvSpPr>
        <p:spPr bwMode="auto">
          <a:xfrm>
            <a:off x="4191000" y="4419600"/>
            <a:ext cx="1295400" cy="457200"/>
          </a:xfrm>
          <a:prstGeom prst="rect">
            <a:avLst/>
          </a:prstGeom>
          <a:solidFill>
            <a:schemeClr val="tx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58" name="Text Box 10">
            <a:extLst>
              <a:ext uri="{FF2B5EF4-FFF2-40B4-BE49-F238E27FC236}">
                <a16:creationId xmlns:a16="http://schemas.microsoft.com/office/drawing/2014/main" id="{FD3D85D2-EEC8-4E6E-86B6-F738E4D3AAED}"/>
              </a:ext>
            </a:extLst>
          </p:cNvPr>
          <p:cNvSpPr txBox="1">
            <a:spLocks noChangeArrowheads="1"/>
          </p:cNvSpPr>
          <p:nvPr/>
        </p:nvSpPr>
        <p:spPr bwMode="auto">
          <a:xfrm>
            <a:off x="4257675" y="4391025"/>
            <a:ext cx="1295400" cy="461963"/>
          </a:xfrm>
          <a:prstGeom prst="rect">
            <a:avLst/>
          </a:prstGeom>
          <a:noFill/>
          <a:ln w="9525">
            <a:noFill/>
            <a:miter lim="800000"/>
            <a:headEnd/>
            <a:tailEnd/>
          </a:ln>
          <a:effectLst>
            <a:outerShdw dist="17961" dir="2700000" algn="ctr" rotWithShape="0">
              <a:schemeClr val="tx2"/>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66CC"/>
                </a:solidFill>
                <a:effectLst/>
                <a:uLnTx/>
                <a:uFillTx/>
                <a:latin typeface="Arial" charset="0"/>
                <a:ea typeface="+mn-ea"/>
                <a:cs typeface="Arial" charset="0"/>
              </a:rPr>
              <a:t>Gideon</a:t>
            </a:r>
          </a:p>
        </p:txBody>
      </p:sp>
      <p:sp>
        <p:nvSpPr>
          <p:cNvPr id="2059" name="Rectangle 11">
            <a:extLst>
              <a:ext uri="{FF2B5EF4-FFF2-40B4-BE49-F238E27FC236}">
                <a16:creationId xmlns:a16="http://schemas.microsoft.com/office/drawing/2014/main" id="{07B058EB-9BAB-46E9-909E-15F1D6705A67}"/>
              </a:ext>
            </a:extLst>
          </p:cNvPr>
          <p:cNvSpPr>
            <a:spLocks noChangeArrowheads="1"/>
          </p:cNvSpPr>
          <p:nvPr/>
        </p:nvSpPr>
        <p:spPr bwMode="auto">
          <a:xfrm>
            <a:off x="5791200" y="1382713"/>
            <a:ext cx="1219200" cy="5334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60" name="Text Box 12">
            <a:extLst>
              <a:ext uri="{FF2B5EF4-FFF2-40B4-BE49-F238E27FC236}">
                <a16:creationId xmlns:a16="http://schemas.microsoft.com/office/drawing/2014/main" id="{18A288A7-794D-4681-966A-31C59192244E}"/>
              </a:ext>
            </a:extLst>
          </p:cNvPr>
          <p:cNvSpPr txBox="1">
            <a:spLocks noChangeArrowheads="1"/>
          </p:cNvSpPr>
          <p:nvPr/>
        </p:nvSpPr>
        <p:spPr bwMode="auto">
          <a:xfrm>
            <a:off x="5791200" y="1431925"/>
            <a:ext cx="1295400" cy="461963"/>
          </a:xfrm>
          <a:prstGeom prst="rect">
            <a:avLst/>
          </a:prstGeom>
          <a:solidFill>
            <a:schemeClr val="tx1">
              <a:alpha val="29000"/>
            </a:schemeClr>
          </a:solidFill>
          <a:ln w="9525">
            <a:noFill/>
            <a:miter lim="800000"/>
            <a:headEnd/>
            <a:tailEnd/>
          </a:ln>
          <a:effectLst>
            <a:outerShdw dist="17961" dir="2700000" algn="ctr" rotWithShape="0">
              <a:schemeClr val="tx2"/>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0066CC"/>
                </a:solidFill>
                <a:effectLst/>
                <a:uLnTx/>
                <a:uFillTx/>
                <a:latin typeface="Arial" charset="0"/>
                <a:ea typeface="+mn-ea"/>
                <a:cs typeface="Arial" charset="0"/>
              </a:rPr>
              <a:t>Othniel</a:t>
            </a:r>
            <a:endParaRPr kumimoji="0" lang="en-US" sz="2400" b="1" i="0" u="none" strike="noStrike" kern="1200" cap="none" spc="0" normalizeH="0" baseline="0" noProof="0" dirty="0">
              <a:ln>
                <a:noFill/>
              </a:ln>
              <a:solidFill>
                <a:srgbClr val="0066CC"/>
              </a:solidFill>
              <a:effectLst/>
              <a:uLnTx/>
              <a:uFillTx/>
              <a:latin typeface="Arial" charset="0"/>
              <a:ea typeface="+mn-ea"/>
              <a:cs typeface="Arial" charset="0"/>
            </a:endParaRPr>
          </a:p>
        </p:txBody>
      </p:sp>
      <p:sp>
        <p:nvSpPr>
          <p:cNvPr id="2061" name="Rectangle 13">
            <a:extLst>
              <a:ext uri="{FF2B5EF4-FFF2-40B4-BE49-F238E27FC236}">
                <a16:creationId xmlns:a16="http://schemas.microsoft.com/office/drawing/2014/main" id="{33328FDC-2929-45E3-8113-7A1AC040C43B}"/>
              </a:ext>
            </a:extLst>
          </p:cNvPr>
          <p:cNvSpPr>
            <a:spLocks noChangeArrowheads="1"/>
          </p:cNvSpPr>
          <p:nvPr/>
        </p:nvSpPr>
        <p:spPr bwMode="auto">
          <a:xfrm>
            <a:off x="5105400" y="3810000"/>
            <a:ext cx="1066800" cy="457200"/>
          </a:xfrm>
          <a:prstGeom prst="rect">
            <a:avLst/>
          </a:prstGeom>
          <a:solidFill>
            <a:schemeClr val="tx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62" name="Text Box 14">
            <a:extLst>
              <a:ext uri="{FF2B5EF4-FFF2-40B4-BE49-F238E27FC236}">
                <a16:creationId xmlns:a16="http://schemas.microsoft.com/office/drawing/2014/main" id="{B7DD2F9F-51A4-414A-96C2-3934DA3E47ED}"/>
              </a:ext>
            </a:extLst>
          </p:cNvPr>
          <p:cNvSpPr txBox="1">
            <a:spLocks noChangeArrowheads="1"/>
          </p:cNvSpPr>
          <p:nvPr/>
        </p:nvSpPr>
        <p:spPr bwMode="auto">
          <a:xfrm>
            <a:off x="5029200" y="3870325"/>
            <a:ext cx="1143000" cy="461963"/>
          </a:xfrm>
          <a:prstGeom prst="rect">
            <a:avLst/>
          </a:prstGeom>
          <a:noFill/>
          <a:ln w="9525">
            <a:noFill/>
            <a:miter lim="800000"/>
            <a:headEnd/>
            <a:tailEnd/>
          </a:ln>
          <a:effectLst>
            <a:outerShdw dist="17961" dir="2700000" algn="ctr" rotWithShape="0">
              <a:schemeClr val="tx2"/>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66CC"/>
                </a:solidFill>
                <a:effectLst/>
                <a:uLnTx/>
                <a:uFillTx/>
                <a:latin typeface="Arial" charset="0"/>
                <a:ea typeface="+mn-ea"/>
                <a:cs typeface="Arial" charset="0"/>
              </a:rPr>
              <a:t>Ehud</a:t>
            </a:r>
          </a:p>
        </p:txBody>
      </p:sp>
      <p:sp>
        <p:nvSpPr>
          <p:cNvPr id="2063" name="Rectangle 15">
            <a:extLst>
              <a:ext uri="{FF2B5EF4-FFF2-40B4-BE49-F238E27FC236}">
                <a16:creationId xmlns:a16="http://schemas.microsoft.com/office/drawing/2014/main" id="{ED33A680-F5CB-4B23-BED2-855787747FB7}"/>
              </a:ext>
            </a:extLst>
          </p:cNvPr>
          <p:cNvSpPr>
            <a:spLocks noChangeArrowheads="1"/>
          </p:cNvSpPr>
          <p:nvPr/>
        </p:nvSpPr>
        <p:spPr bwMode="auto">
          <a:xfrm>
            <a:off x="5257800" y="3048000"/>
            <a:ext cx="1524000" cy="457200"/>
          </a:xfrm>
          <a:prstGeom prst="rect">
            <a:avLst/>
          </a:prstGeom>
          <a:solidFill>
            <a:srgbClr val="FF0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64" name="Text Box 16">
            <a:extLst>
              <a:ext uri="{FF2B5EF4-FFF2-40B4-BE49-F238E27FC236}">
                <a16:creationId xmlns:a16="http://schemas.microsoft.com/office/drawing/2014/main" id="{EA0E3C2B-88C0-4695-BBE2-6C8BA8C99AB5}"/>
              </a:ext>
            </a:extLst>
          </p:cNvPr>
          <p:cNvSpPr txBox="1">
            <a:spLocks noChangeArrowheads="1"/>
          </p:cNvSpPr>
          <p:nvPr/>
        </p:nvSpPr>
        <p:spPr bwMode="auto">
          <a:xfrm>
            <a:off x="5181600" y="3048000"/>
            <a:ext cx="1600200" cy="461963"/>
          </a:xfrm>
          <a:prstGeom prst="rect">
            <a:avLst/>
          </a:prstGeom>
          <a:solidFill>
            <a:schemeClr val="tx1">
              <a:alpha val="29000"/>
            </a:schemeClr>
          </a:solidFill>
          <a:ln w="9525">
            <a:noFill/>
            <a:miter lim="800000"/>
            <a:headEnd/>
            <a:tailEnd/>
          </a:ln>
          <a:effectLst>
            <a:outerShdw dist="17961" dir="2700000" algn="ctr" rotWithShape="0">
              <a:schemeClr val="tx2"/>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0066CC"/>
                </a:solidFill>
                <a:effectLst/>
                <a:uLnTx/>
                <a:uFillTx/>
                <a:latin typeface="Arial" charset="0"/>
                <a:ea typeface="+mn-ea"/>
                <a:cs typeface="Arial" charset="0"/>
              </a:rPr>
              <a:t>Jephthah</a:t>
            </a:r>
            <a:endParaRPr kumimoji="0" lang="en-US" sz="2400" b="1" i="0" u="none" strike="noStrike" kern="1200" cap="none" spc="0" normalizeH="0" baseline="0" noProof="0" dirty="0">
              <a:ln>
                <a:noFill/>
              </a:ln>
              <a:solidFill>
                <a:srgbClr val="0066CC"/>
              </a:solidFill>
              <a:effectLst/>
              <a:uLnTx/>
              <a:uFillTx/>
              <a:latin typeface="Arial" charset="0"/>
              <a:ea typeface="+mn-ea"/>
              <a:cs typeface="Arial" charset="0"/>
            </a:endParaRPr>
          </a:p>
        </p:txBody>
      </p:sp>
      <p:sp>
        <p:nvSpPr>
          <p:cNvPr id="2065" name="Rectangle 17">
            <a:extLst>
              <a:ext uri="{FF2B5EF4-FFF2-40B4-BE49-F238E27FC236}">
                <a16:creationId xmlns:a16="http://schemas.microsoft.com/office/drawing/2014/main" id="{43A233EA-5D0F-43F7-BF8D-5FD3CC535E75}"/>
              </a:ext>
            </a:extLst>
          </p:cNvPr>
          <p:cNvSpPr>
            <a:spLocks noChangeArrowheads="1"/>
          </p:cNvSpPr>
          <p:nvPr/>
        </p:nvSpPr>
        <p:spPr bwMode="auto">
          <a:xfrm>
            <a:off x="3752850" y="4953000"/>
            <a:ext cx="1295400" cy="533400"/>
          </a:xfrm>
          <a:prstGeom prst="rect">
            <a:avLst/>
          </a:prstGeom>
          <a:solidFill>
            <a:schemeClr val="tx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68" name="Rectangle 20">
            <a:extLst>
              <a:ext uri="{FF2B5EF4-FFF2-40B4-BE49-F238E27FC236}">
                <a16:creationId xmlns:a16="http://schemas.microsoft.com/office/drawing/2014/main" id="{D2CDC07D-1390-4811-A1CC-C2E88297E99F}"/>
              </a:ext>
            </a:extLst>
          </p:cNvPr>
          <p:cNvSpPr>
            <a:spLocks noChangeArrowheads="1"/>
          </p:cNvSpPr>
          <p:nvPr/>
        </p:nvSpPr>
        <p:spPr bwMode="auto">
          <a:xfrm>
            <a:off x="3733800" y="3810000"/>
            <a:ext cx="1219200" cy="457200"/>
          </a:xfrm>
          <a:prstGeom prst="rect">
            <a:avLst/>
          </a:prstGeom>
          <a:solidFill>
            <a:schemeClr val="tx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067" name="Text Box 19">
            <a:extLst>
              <a:ext uri="{FF2B5EF4-FFF2-40B4-BE49-F238E27FC236}">
                <a16:creationId xmlns:a16="http://schemas.microsoft.com/office/drawing/2014/main" id="{89061C6D-4B06-49FA-A78A-B91AF892607B}"/>
              </a:ext>
            </a:extLst>
          </p:cNvPr>
          <p:cNvSpPr txBox="1">
            <a:spLocks noChangeArrowheads="1"/>
          </p:cNvSpPr>
          <p:nvPr/>
        </p:nvSpPr>
        <p:spPr bwMode="auto">
          <a:xfrm>
            <a:off x="3595456" y="3870325"/>
            <a:ext cx="1509944" cy="461963"/>
          </a:xfrm>
          <a:prstGeom prst="rect">
            <a:avLst/>
          </a:prstGeom>
          <a:noFill/>
          <a:ln w="9525">
            <a:noFill/>
            <a:miter lim="800000"/>
            <a:headEnd/>
            <a:tailEnd/>
          </a:ln>
          <a:effectLst>
            <a:outerShdw dist="17961" dir="2700000" algn="ctr" rotWithShape="0">
              <a:schemeClr val="tx2"/>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66CC"/>
                </a:solidFill>
                <a:effectLst/>
                <a:uLnTx/>
                <a:uFillTx/>
                <a:latin typeface="Arial" charset="0"/>
                <a:ea typeface="+mn-ea"/>
                <a:cs typeface="Arial" charset="0"/>
              </a:rPr>
              <a:t>Samson</a:t>
            </a:r>
          </a:p>
        </p:txBody>
      </p:sp>
      <p:sp>
        <p:nvSpPr>
          <p:cNvPr id="14353" name="Rectangle 16">
            <a:extLst>
              <a:ext uri="{FF2B5EF4-FFF2-40B4-BE49-F238E27FC236}">
                <a16:creationId xmlns:a16="http://schemas.microsoft.com/office/drawing/2014/main" id="{25DE976B-365F-45E4-B0C7-E40E7CA4D852}"/>
              </a:ext>
            </a:extLst>
          </p:cNvPr>
          <p:cNvSpPr>
            <a:spLocks noChangeArrowheads="1"/>
          </p:cNvSpPr>
          <p:nvPr/>
        </p:nvSpPr>
        <p:spPr bwMode="auto">
          <a:xfrm>
            <a:off x="0" y="0"/>
            <a:ext cx="304800" cy="68580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354" name="Rectangle 17">
            <a:extLst>
              <a:ext uri="{FF2B5EF4-FFF2-40B4-BE49-F238E27FC236}">
                <a16:creationId xmlns:a16="http://schemas.microsoft.com/office/drawing/2014/main" id="{BAD5CC2E-0F03-499A-82AE-06DE0625ECCF}"/>
              </a:ext>
            </a:extLst>
          </p:cNvPr>
          <p:cNvSpPr>
            <a:spLocks noChangeArrowheads="1"/>
          </p:cNvSpPr>
          <p:nvPr/>
        </p:nvSpPr>
        <p:spPr bwMode="auto">
          <a:xfrm>
            <a:off x="8839200" y="0"/>
            <a:ext cx="304800" cy="68580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355" name="Rectangle 18">
            <a:extLst>
              <a:ext uri="{FF2B5EF4-FFF2-40B4-BE49-F238E27FC236}">
                <a16:creationId xmlns:a16="http://schemas.microsoft.com/office/drawing/2014/main" id="{9D71012B-972F-4255-A5EF-4A432E24F4AE}"/>
              </a:ext>
            </a:extLst>
          </p:cNvPr>
          <p:cNvSpPr>
            <a:spLocks noChangeArrowheads="1"/>
          </p:cNvSpPr>
          <p:nvPr/>
        </p:nvSpPr>
        <p:spPr bwMode="auto">
          <a:xfrm>
            <a:off x="0" y="0"/>
            <a:ext cx="9144000" cy="3048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356" name="Rectangle 19">
            <a:extLst>
              <a:ext uri="{FF2B5EF4-FFF2-40B4-BE49-F238E27FC236}">
                <a16:creationId xmlns:a16="http://schemas.microsoft.com/office/drawing/2014/main" id="{79595222-C17A-438D-A6FD-ACD75FBEE09C}"/>
              </a:ext>
            </a:extLst>
          </p:cNvPr>
          <p:cNvSpPr>
            <a:spLocks noChangeArrowheads="1"/>
          </p:cNvSpPr>
          <p:nvPr/>
        </p:nvSpPr>
        <p:spPr bwMode="auto">
          <a:xfrm>
            <a:off x="0" y="6553200"/>
            <a:ext cx="9144000" cy="304800"/>
          </a:xfrm>
          <a:prstGeom prst="rect">
            <a:avLst/>
          </a:prstGeom>
          <a:solidFill>
            <a:schemeClr val="accent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12954140"/>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7325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QUESTION 1:</a:t>
            </a:r>
            <a:r>
              <a:rPr kumimoji="0" lang="en-US" sz="24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In some ways, Samson turns out to be a different type of “judge” than some of the others we’ve studied.  What are some of the ways in which he was different (in character and in actions) than his predecessors?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b="1" baseline="0" dirty="0">
                <a:solidFill>
                  <a:prstClr val="white"/>
                </a:solidFill>
                <a:latin typeface="Calibri" panose="020F0502020204030204" pitchFamily="34" charset="0"/>
                <a:cs typeface="Calibri" panose="020F0502020204030204" pitchFamily="34" charset="0"/>
              </a:rPr>
              <a:t>Never</a:t>
            </a:r>
            <a:r>
              <a:rPr lang="en-US" sz="2300" b="1" dirty="0">
                <a:solidFill>
                  <a:prstClr val="white"/>
                </a:solidFill>
                <a:latin typeface="Calibri" panose="020F0502020204030204" pitchFamily="34" charset="0"/>
                <a:cs typeface="Calibri" panose="020F0502020204030204" pitchFamily="34" charset="0"/>
              </a:rPr>
              <a:t> leads an army; always acts alone.</a:t>
            </a:r>
          </a:p>
          <a:p>
            <a:pPr marL="800100" lvl="1" indent="-342900">
              <a:buFont typeface="Wingdings" panose="05000000000000000000" pitchFamily="2" charset="2"/>
              <a:buChar char="Ø"/>
              <a:defRPr/>
            </a:pPr>
            <a:r>
              <a:rPr kumimoji="0" lang="en-US" sz="23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No</a:t>
            </a:r>
            <a:r>
              <a:rPr kumimoji="0" lang="en-US" sz="23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battles between Israelites and Philistines recorded during his time.</a:t>
            </a:r>
          </a:p>
          <a:p>
            <a:pPr marL="342900" indent="-342900">
              <a:buFont typeface="Arial" panose="020B0604020202020204" pitchFamily="34" charset="0"/>
              <a:buChar char="•"/>
              <a:defRPr/>
            </a:pPr>
            <a:r>
              <a:rPr lang="en-US" sz="2300" b="1" baseline="0" dirty="0">
                <a:solidFill>
                  <a:prstClr val="white"/>
                </a:solidFill>
                <a:latin typeface="Calibri" panose="020F0502020204030204" pitchFamily="34" charset="0"/>
                <a:cs typeface="Calibri" panose="020F0502020204030204" pitchFamily="34" charset="0"/>
              </a:rPr>
              <a:t>Uses</a:t>
            </a:r>
            <a:r>
              <a:rPr lang="en-US" sz="2300" b="1" dirty="0">
                <a:solidFill>
                  <a:prstClr val="white"/>
                </a:solidFill>
                <a:latin typeface="Calibri" panose="020F0502020204030204" pitchFamily="34" charset="0"/>
                <a:cs typeface="Calibri" panose="020F0502020204030204" pitchFamily="34" charset="0"/>
              </a:rPr>
              <a:t> superhuman strength to gain successes.</a:t>
            </a:r>
          </a:p>
          <a:p>
            <a:pPr marL="342900" indent="-342900">
              <a:buFont typeface="Arial" panose="020B0604020202020204" pitchFamily="34" charset="0"/>
              <a:buChar char="•"/>
              <a:defRPr/>
            </a:pPr>
            <a:r>
              <a:rPr kumimoji="0" lang="en-US" sz="23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Seemed</a:t>
            </a:r>
            <a:r>
              <a:rPr kumimoji="0" lang="en-US" sz="23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to be </a:t>
            </a:r>
            <a:r>
              <a:rPr kumimoji="0" lang="en-US" sz="2300" b="1" i="1"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very unlikely </a:t>
            </a:r>
            <a:r>
              <a:rPr kumimoji="0" lang="en-US" sz="2300" b="1"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person </a:t>
            </a:r>
            <a:r>
              <a:rPr lang="en-US" sz="2300" b="1" dirty="0">
                <a:solidFill>
                  <a:prstClr val="white"/>
                </a:solidFill>
                <a:latin typeface="Calibri" panose="020F0502020204030204" pitchFamily="34" charset="0"/>
                <a:cs typeface="Calibri" panose="020F0502020204030204" pitchFamily="34" charset="0"/>
              </a:rPr>
              <a:t>for God to use to help deliver Israel.</a:t>
            </a:r>
          </a:p>
          <a:p>
            <a:pPr marL="800100" lvl="1" indent="-342900">
              <a:buFont typeface="Wingdings" panose="05000000000000000000" pitchFamily="2" charset="2"/>
              <a:buChar char="Ø"/>
              <a:defRPr/>
            </a:pPr>
            <a:r>
              <a:rPr kumimoji="0" lang="en-US" sz="23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(While others, i.e., Gideon,</a:t>
            </a:r>
            <a:r>
              <a:rPr kumimoji="0" lang="en-US" sz="23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might have seemed unlikely choices, Samson appeared to be in a category of his own.)</a:t>
            </a:r>
          </a:p>
          <a:p>
            <a:pPr marL="800100" lvl="1" indent="-342900">
              <a:buFont typeface="Wingdings" panose="05000000000000000000" pitchFamily="2" charset="2"/>
              <a:buChar char="Ø"/>
              <a:defRPr/>
            </a:pPr>
            <a:r>
              <a:rPr lang="en-US" sz="2300" b="1" baseline="0" dirty="0">
                <a:solidFill>
                  <a:prstClr val="white"/>
                </a:solidFill>
                <a:latin typeface="Calibri" panose="020F0502020204030204" pitchFamily="34" charset="0"/>
                <a:cs typeface="Calibri" panose="020F0502020204030204" pitchFamily="34" charset="0"/>
              </a:rPr>
              <a:t>Big</a:t>
            </a:r>
            <a:r>
              <a:rPr lang="en-US" sz="2300" b="1" dirty="0">
                <a:solidFill>
                  <a:prstClr val="white"/>
                </a:solidFill>
                <a:latin typeface="Calibri" panose="020F0502020204030204" pitchFamily="34" charset="0"/>
                <a:cs typeface="Calibri" panose="020F0502020204030204" pitchFamily="34" charset="0"/>
              </a:rPr>
              <a:t> problem with women—</a:t>
            </a:r>
            <a:r>
              <a:rPr lang="en-US" sz="2300" b="1" i="1" dirty="0">
                <a:solidFill>
                  <a:prstClr val="white"/>
                </a:solidFill>
                <a:latin typeface="Calibri" panose="020F0502020204030204" pitchFamily="34" charset="0"/>
                <a:cs typeface="Calibri" panose="020F0502020204030204" pitchFamily="34" charset="0"/>
              </a:rPr>
              <a:t>Philistine </a:t>
            </a:r>
            <a:r>
              <a:rPr lang="en-US" sz="2300" b="1" dirty="0">
                <a:solidFill>
                  <a:prstClr val="white"/>
                </a:solidFill>
                <a:latin typeface="Calibri" panose="020F0502020204030204" pitchFamily="34" charset="0"/>
                <a:cs typeface="Calibri" panose="020F0502020204030204" pitchFamily="34" charset="0"/>
              </a:rPr>
              <a:t>women</a:t>
            </a:r>
          </a:p>
          <a:p>
            <a:pPr marL="800100" lvl="1" indent="-342900">
              <a:buFont typeface="Wingdings" panose="05000000000000000000" pitchFamily="2" charset="2"/>
              <a:buChar char="Ø"/>
              <a:defRPr/>
            </a:pPr>
            <a:r>
              <a:rPr kumimoji="0" lang="en-US" sz="23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Extremely hot-tempered</a:t>
            </a:r>
          </a:p>
          <a:p>
            <a:pPr marL="800100" lvl="1" indent="-342900">
              <a:buFont typeface="Wingdings" panose="05000000000000000000" pitchFamily="2" charset="2"/>
              <a:buChar char="Ø"/>
              <a:defRPr/>
            </a:pPr>
            <a:r>
              <a:rPr lang="en-US" sz="2300" b="1" noProof="0" dirty="0">
                <a:solidFill>
                  <a:prstClr val="white"/>
                </a:solidFill>
                <a:latin typeface="Calibri" panose="020F0502020204030204" pitchFamily="34" charset="0"/>
                <a:cs typeface="Calibri" panose="020F0502020204030204" pitchFamily="34" charset="0"/>
              </a:rPr>
              <a:t>Preferred associating with pagan Philistines to associating with his own people.</a:t>
            </a:r>
          </a:p>
          <a:p>
            <a:pPr marL="800100" lvl="1" indent="-342900">
              <a:buFont typeface="Wingdings" panose="05000000000000000000" pitchFamily="2" charset="2"/>
              <a:buChar char="Ø"/>
              <a:defRPr/>
            </a:pPr>
            <a:r>
              <a:rPr kumimoji="0" lang="en-US" sz="2300" b="1" i="0" u="none" strike="noStrike" kern="1200" cap="none" spc="0" normalizeH="0" baseline="0" dirty="0">
                <a:ln>
                  <a:noFill/>
                </a:ln>
                <a:solidFill>
                  <a:prstClr val="white"/>
                </a:solidFill>
                <a:effectLst/>
                <a:uLnTx/>
                <a:uFillTx/>
                <a:latin typeface="Calibri" panose="020F0502020204030204" pitchFamily="34" charset="0"/>
                <a:cs typeface="Calibri" panose="020F0502020204030204" pitchFamily="34" charset="0"/>
              </a:rPr>
              <a:t>Hardly</a:t>
            </a:r>
            <a:r>
              <a:rPr kumimoji="0" lang="en-US" sz="23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 a righteous leader</a:t>
            </a:r>
          </a:p>
          <a:p>
            <a:pPr marL="342900" indent="-342900">
              <a:buFont typeface="Arial" panose="020B0604020202020204" pitchFamily="34" charset="0"/>
              <a:buChar char="•"/>
              <a:defRPr/>
            </a:pPr>
            <a:r>
              <a:rPr lang="en-US" sz="2300" b="1" dirty="0">
                <a:solidFill>
                  <a:prstClr val="white"/>
                </a:solidFill>
                <a:latin typeface="Calibri" panose="020F0502020204030204" pitchFamily="34" charset="0"/>
                <a:cs typeface="Calibri" panose="020F0502020204030204" pitchFamily="34" charset="0"/>
              </a:rPr>
              <a:t>Will not </a:t>
            </a:r>
            <a:r>
              <a:rPr lang="en-US" sz="2300" b="1" i="1" dirty="0">
                <a:solidFill>
                  <a:prstClr val="white"/>
                </a:solidFill>
                <a:latin typeface="Calibri" panose="020F0502020204030204" pitchFamily="34" charset="0"/>
                <a:cs typeface="Calibri" panose="020F0502020204030204" pitchFamily="34" charset="0"/>
              </a:rPr>
              <a:t>end </a:t>
            </a:r>
            <a:r>
              <a:rPr lang="en-US" sz="2300" b="1" dirty="0">
                <a:solidFill>
                  <a:prstClr val="white"/>
                </a:solidFill>
                <a:latin typeface="Calibri" panose="020F0502020204030204" pitchFamily="34" charset="0"/>
                <a:cs typeface="Calibri" panose="020F0502020204030204" pitchFamily="34" charset="0"/>
              </a:rPr>
              <a:t>Philistine oppression.</a:t>
            </a:r>
            <a:endParaRPr kumimoji="0" lang="en-US" sz="23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defRPr/>
            </a:pP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5077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0" name="Picture 14">
            <a:extLst>
              <a:ext uri="{FF2B5EF4-FFF2-40B4-BE49-F238E27FC236}">
                <a16:creationId xmlns:a16="http://schemas.microsoft.com/office/drawing/2014/main" id="{E61F928F-9D1B-437B-8A93-2AAAB7D88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700" y="2209800"/>
            <a:ext cx="3778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a:extLst>
              <a:ext uri="{FF2B5EF4-FFF2-40B4-BE49-F238E27FC236}">
                <a16:creationId xmlns:a16="http://schemas.microsoft.com/office/drawing/2014/main" id="{F8C9ACE9-1E2B-460B-B51A-D88A1ACEA2DA}"/>
              </a:ext>
            </a:extLst>
          </p:cNvPr>
          <p:cNvSpPr>
            <a:spLocks noGrp="1" noChangeArrowheads="1"/>
          </p:cNvSpPr>
          <p:nvPr>
            <p:ph type="title"/>
          </p:nvPr>
        </p:nvSpPr>
        <p:spPr>
          <a:xfrm>
            <a:off x="457200" y="304800"/>
            <a:ext cx="8229600" cy="884238"/>
          </a:xfrm>
        </p:spPr>
        <p:txBody>
          <a:bodyPr/>
          <a:lstStyle/>
          <a:p>
            <a:pPr eaLnBrk="1" hangingPunct="1">
              <a:defRPr/>
            </a:pPr>
            <a:r>
              <a:rPr lang="en-US" sz="4800" b="1" dirty="0">
                <a:solidFill>
                  <a:srgbClr val="663300"/>
                </a:solidFill>
                <a:effectLst>
                  <a:outerShdw blurRad="38100" dist="38100" dir="2700000" algn="tl">
                    <a:srgbClr val="000000">
                      <a:alpha val="43137"/>
                    </a:srgbClr>
                  </a:outerShdw>
                </a:effectLst>
                <a:latin typeface="+mn-lt"/>
              </a:rPr>
              <a:t>Samson’s Birth</a:t>
            </a:r>
          </a:p>
        </p:txBody>
      </p:sp>
      <p:sp>
        <p:nvSpPr>
          <p:cNvPr id="9219" name="Rectangle 3">
            <a:extLst>
              <a:ext uri="{FF2B5EF4-FFF2-40B4-BE49-F238E27FC236}">
                <a16:creationId xmlns:a16="http://schemas.microsoft.com/office/drawing/2014/main" id="{994B7F30-3ECD-4E55-946C-CBEA8D91EE29}"/>
              </a:ext>
            </a:extLst>
          </p:cNvPr>
          <p:cNvSpPr>
            <a:spLocks noGrp="1" noChangeArrowheads="1"/>
          </p:cNvSpPr>
          <p:nvPr>
            <p:ph type="body" idx="1"/>
          </p:nvPr>
        </p:nvSpPr>
        <p:spPr>
          <a:xfrm>
            <a:off x="228600" y="1371600"/>
            <a:ext cx="4724400" cy="5181600"/>
          </a:xfrm>
        </p:spPr>
        <p:txBody>
          <a:bodyPr/>
          <a:lstStyle/>
          <a:p>
            <a:pPr eaLnBrk="1" hangingPunct="1">
              <a:lnSpc>
                <a:spcPct val="90000"/>
              </a:lnSpc>
            </a:pPr>
            <a:r>
              <a:rPr lang="en-US" altLang="en-US" b="1" dirty="0"/>
              <a:t>Samson </a:t>
            </a:r>
            <a:r>
              <a:rPr lang="en-US" altLang="en-US" dirty="0"/>
              <a:t>was of the tribe of Dan from the village of</a:t>
            </a:r>
            <a:r>
              <a:rPr lang="en-US" altLang="en-US" b="1" dirty="0"/>
              <a:t> </a:t>
            </a:r>
            <a:r>
              <a:rPr lang="en-US" altLang="en-US" b="1" dirty="0" err="1"/>
              <a:t>Zorah</a:t>
            </a:r>
            <a:r>
              <a:rPr lang="en-US" altLang="en-US" b="1" dirty="0"/>
              <a:t>.</a:t>
            </a:r>
          </a:p>
          <a:p>
            <a:pPr lvl="1" eaLnBrk="1" hangingPunct="1"/>
            <a:r>
              <a:rPr lang="en-US" altLang="en-US" sz="3000" dirty="0"/>
              <a:t>His birth was something that his parents had not been expecting, as his mother was barren.</a:t>
            </a:r>
          </a:p>
        </p:txBody>
      </p:sp>
      <p:sp>
        <p:nvSpPr>
          <p:cNvPr id="12293" name="Rectangle 4">
            <a:extLst>
              <a:ext uri="{FF2B5EF4-FFF2-40B4-BE49-F238E27FC236}">
                <a16:creationId xmlns:a16="http://schemas.microsoft.com/office/drawing/2014/main" id="{39D696E0-D7FC-4505-B396-D939FEAD3351}"/>
              </a:ext>
            </a:extLst>
          </p:cNvPr>
          <p:cNvSpPr>
            <a:spLocks noChangeArrowheads="1"/>
          </p:cNvSpPr>
          <p:nvPr/>
        </p:nvSpPr>
        <p:spPr bwMode="auto">
          <a:xfrm>
            <a:off x="0" y="0"/>
            <a:ext cx="2286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4" name="Rectangle 5">
            <a:extLst>
              <a:ext uri="{FF2B5EF4-FFF2-40B4-BE49-F238E27FC236}">
                <a16:creationId xmlns:a16="http://schemas.microsoft.com/office/drawing/2014/main" id="{AE70C20B-799C-4C52-9B87-C0840D2B91D7}"/>
              </a:ext>
            </a:extLst>
          </p:cNvPr>
          <p:cNvSpPr>
            <a:spLocks noChangeArrowheads="1"/>
          </p:cNvSpPr>
          <p:nvPr/>
        </p:nvSpPr>
        <p:spPr bwMode="auto">
          <a:xfrm>
            <a:off x="8915400" y="0"/>
            <a:ext cx="2286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5" name="Rectangle 6">
            <a:extLst>
              <a:ext uri="{FF2B5EF4-FFF2-40B4-BE49-F238E27FC236}">
                <a16:creationId xmlns:a16="http://schemas.microsoft.com/office/drawing/2014/main" id="{AC239B10-0924-4654-86E6-600B8ADCFBDA}"/>
              </a:ext>
            </a:extLst>
          </p:cNvPr>
          <p:cNvSpPr>
            <a:spLocks noChangeArrowheads="1"/>
          </p:cNvSpPr>
          <p:nvPr/>
        </p:nvSpPr>
        <p:spPr bwMode="auto">
          <a:xfrm>
            <a:off x="0" y="0"/>
            <a:ext cx="9144000" cy="2286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6" name="Rectangle 7">
            <a:extLst>
              <a:ext uri="{FF2B5EF4-FFF2-40B4-BE49-F238E27FC236}">
                <a16:creationId xmlns:a16="http://schemas.microsoft.com/office/drawing/2014/main" id="{8D092566-ABF2-4B79-9962-F4163D780CCF}"/>
              </a:ext>
            </a:extLst>
          </p:cNvPr>
          <p:cNvSpPr>
            <a:spLocks noChangeArrowheads="1"/>
          </p:cNvSpPr>
          <p:nvPr/>
        </p:nvSpPr>
        <p:spPr bwMode="auto">
          <a:xfrm>
            <a:off x="0" y="6629400"/>
            <a:ext cx="9144000" cy="2286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7" name="Line 8">
            <a:extLst>
              <a:ext uri="{FF2B5EF4-FFF2-40B4-BE49-F238E27FC236}">
                <a16:creationId xmlns:a16="http://schemas.microsoft.com/office/drawing/2014/main" id="{483E0410-DC92-42AF-9FAB-382CA2637B0E}"/>
              </a:ext>
            </a:extLst>
          </p:cNvPr>
          <p:cNvSpPr>
            <a:spLocks noChangeShapeType="1"/>
          </p:cNvSpPr>
          <p:nvPr/>
        </p:nvSpPr>
        <p:spPr bwMode="auto">
          <a:xfrm>
            <a:off x="381000" y="1295400"/>
            <a:ext cx="8382000" cy="0"/>
          </a:xfrm>
          <a:prstGeom prst="line">
            <a:avLst/>
          </a:prstGeom>
          <a:noFill/>
          <a:ln w="57150">
            <a:solidFill>
              <a:srgbClr val="663300"/>
            </a:solidFill>
            <a:round/>
            <a:headEnd/>
            <a:tailEnd/>
          </a:ln>
          <a:effectLst>
            <a:outerShdw dist="35921" dir="2700000" algn="ctr" rotWithShape="0">
              <a:srgbClr val="CC9900"/>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9" name="Oval 13">
            <a:extLst>
              <a:ext uri="{FF2B5EF4-FFF2-40B4-BE49-F238E27FC236}">
                <a16:creationId xmlns:a16="http://schemas.microsoft.com/office/drawing/2014/main" id="{9A20AD38-CB1C-4DFB-B306-0934F0A679D4}"/>
              </a:ext>
            </a:extLst>
          </p:cNvPr>
          <p:cNvSpPr>
            <a:spLocks noChangeArrowheads="1"/>
          </p:cNvSpPr>
          <p:nvPr/>
        </p:nvSpPr>
        <p:spPr bwMode="auto">
          <a:xfrm>
            <a:off x="6019800" y="2438400"/>
            <a:ext cx="1295400" cy="1219200"/>
          </a:xfrm>
          <a:prstGeom prst="ellipse">
            <a:avLst/>
          </a:prstGeom>
          <a:solidFill>
            <a:schemeClr val="bg1">
              <a:alpha val="30196"/>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 calcmode="lin" valueType="num">
                                      <p:cBhvr>
                                        <p:cTn id="12"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219">
                                            <p:txEl>
                                              <p:pRg st="1" end="1"/>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9230"/>
                                        </p:tgtEl>
                                        <p:attrNameLst>
                                          <p:attrName>style.visibility</p:attrName>
                                        </p:attrNameLst>
                                      </p:cBhvr>
                                      <p:to>
                                        <p:strVal val="visible"/>
                                      </p:to>
                                    </p:set>
                                    <p:animEffect transition="in" filter="fade">
                                      <p:cBhvr>
                                        <p:cTn id="17" dur="2000"/>
                                        <p:tgtEl>
                                          <p:spTgt spid="9230"/>
                                        </p:tgtEl>
                                      </p:cBhvr>
                                    </p:animEffect>
                                  </p:childTnLst>
                                </p:cTn>
                              </p:par>
                            </p:childTnLst>
                          </p:cTn>
                        </p:par>
                        <p:par>
                          <p:cTn id="18" fill="hold" nodeType="afterGroup">
                            <p:stCondLst>
                              <p:cond delay="3000"/>
                            </p:stCondLst>
                            <p:childTnLst>
                              <p:par>
                                <p:cTn id="19" presetID="23" presetClass="entr" presetSubtype="16" fill="hold" grpId="0" nodeType="afterEffect">
                                  <p:stCondLst>
                                    <p:cond delay="0"/>
                                  </p:stCondLst>
                                  <p:childTnLst>
                                    <p:set>
                                      <p:cBhvr>
                                        <p:cTn id="20" dur="1" fill="hold">
                                          <p:stCondLst>
                                            <p:cond delay="0"/>
                                          </p:stCondLst>
                                        </p:cTn>
                                        <p:tgtEl>
                                          <p:spTgt spid="9229"/>
                                        </p:tgtEl>
                                        <p:attrNameLst>
                                          <p:attrName>style.visibility</p:attrName>
                                        </p:attrNameLst>
                                      </p:cBhvr>
                                      <p:to>
                                        <p:strVal val="visible"/>
                                      </p:to>
                                    </p:set>
                                    <p:anim calcmode="lin" valueType="num">
                                      <p:cBhvr>
                                        <p:cTn id="21" dur="500" fill="hold"/>
                                        <p:tgtEl>
                                          <p:spTgt spid="9229"/>
                                        </p:tgtEl>
                                        <p:attrNameLst>
                                          <p:attrName>ppt_w</p:attrName>
                                        </p:attrNameLst>
                                      </p:cBhvr>
                                      <p:tavLst>
                                        <p:tav tm="0">
                                          <p:val>
                                            <p:fltVal val="0"/>
                                          </p:val>
                                        </p:tav>
                                        <p:tav tm="100000">
                                          <p:val>
                                            <p:strVal val="#ppt_w"/>
                                          </p:val>
                                        </p:tav>
                                      </p:tavLst>
                                    </p:anim>
                                    <p:anim calcmode="lin" valueType="num">
                                      <p:cBhvr>
                                        <p:cTn id="22" dur="500" fill="hold"/>
                                        <p:tgtEl>
                                          <p:spTgt spid="92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hidden="1"/>
          <p:cNvSpPr>
            <a:spLocks noGrp="1" noChangeArrowheads="1"/>
          </p:cNvSpPr>
          <p:nvPr>
            <p:ph type="title"/>
          </p:nvPr>
        </p:nvSpPr>
        <p:spPr/>
        <p:txBody>
          <a:bodyPr/>
          <a:lstStyle/>
          <a:p>
            <a:pPr eaLnBrk="1" hangingPunct="1"/>
            <a:endParaRPr lang="en-US">
              <a:solidFill>
                <a:schemeClr val="bg1"/>
              </a:solidFill>
            </a:endParaRPr>
          </a:p>
        </p:txBody>
      </p:sp>
      <p:pic>
        <p:nvPicPr>
          <p:cNvPr id="51202" name="Picture 3" descr="Zorah aerial from southeast"/>
          <p:cNvPicPr preferRelativeResize="0">
            <a:picLocks noChangeAspect="1" noChangeArrowheads="1"/>
          </p:cNvPicPr>
          <p:nvPr>
            <p:custDataLst>
              <p:tags r:id="rId1"/>
            </p:custDataLst>
          </p:nvPr>
        </p:nvPicPr>
        <p:blipFill>
          <a:blip r:embed="rId4"/>
          <a:srcRect/>
          <a:stretch>
            <a:fillRect/>
          </a:stretch>
        </p:blipFill>
        <p:spPr bwMode="auto">
          <a:xfrm>
            <a:off x="0" y="0"/>
            <a:ext cx="9144000" cy="6861175"/>
          </a:xfrm>
          <a:prstGeom prst="rect">
            <a:avLst/>
          </a:prstGeom>
          <a:noFill/>
          <a:ln w="9525">
            <a:noFill/>
            <a:miter lim="800000"/>
            <a:headEnd/>
            <a:tailEnd/>
          </a:ln>
        </p:spPr>
      </p:pic>
      <p:sp>
        <p:nvSpPr>
          <p:cNvPr id="204804" name="Text Box 4"/>
          <p:cNvSpPr txBox="1">
            <a:spLocks noChangeArrowheads="1"/>
          </p:cNvSpPr>
          <p:nvPr/>
        </p:nvSpPr>
        <p:spPr bwMode="auto">
          <a:xfrm>
            <a:off x="0" y="6400800"/>
            <a:ext cx="91440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Zorah aerial from southeast</a:t>
            </a:r>
          </a:p>
        </p:txBody>
      </p:sp>
      <p:sp>
        <p:nvSpPr>
          <p:cNvPr id="7" name="Text Box 8"/>
          <p:cNvSpPr txBox="1">
            <a:spLocks noChangeArrowheads="1"/>
          </p:cNvSpPr>
          <p:nvPr/>
        </p:nvSpPr>
        <p:spPr bwMode="auto">
          <a:xfrm>
            <a:off x="4267200" y="2819400"/>
            <a:ext cx="778153" cy="40011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Zorah</a:t>
            </a:r>
          </a:p>
        </p:txBody>
      </p:sp>
      <p:sp>
        <p:nvSpPr>
          <p:cNvPr id="8" name="Oval 7"/>
          <p:cNvSpPr/>
          <p:nvPr/>
        </p:nvSpPr>
        <p:spPr>
          <a:xfrm>
            <a:off x="4800600" y="3124200"/>
            <a:ext cx="990600" cy="914400"/>
          </a:xfrm>
          <a:prstGeom prst="ellips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60631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QUESTION 2:  What were the requirements that the law stated for Nazirites which would have ostensibly applied to Samson (See Num. 6)?</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prstClr val="white"/>
                </a:solidFill>
                <a:latin typeface="Calibri" panose="020F0502020204030204" pitchFamily="34" charset="0"/>
                <a:cs typeface="Calibri" panose="020F0502020204030204" pitchFamily="34" charset="0"/>
              </a:rPr>
              <a:t>No wine or strong drink</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Eat </a:t>
            </a:r>
            <a:r>
              <a:rPr lang="en-US" sz="2800" b="1" dirty="0">
                <a:solidFill>
                  <a:prstClr val="white"/>
                </a:solidFill>
                <a:latin typeface="Calibri" panose="020F0502020204030204" pitchFamily="34" charset="0"/>
                <a:cs typeface="Calibri" panose="020F0502020204030204" pitchFamily="34" charset="0"/>
              </a:rPr>
              <a:t>or drink </a:t>
            </a:r>
            <a:r>
              <a:rPr lang="en-US" sz="2800" b="1" i="1" dirty="0">
                <a:solidFill>
                  <a:prstClr val="white"/>
                </a:solidFill>
                <a:latin typeface="Calibri" panose="020F0502020204030204" pitchFamily="34" charset="0"/>
                <a:cs typeface="Calibri" panose="020F0502020204030204" pitchFamily="34" charset="0"/>
              </a:rPr>
              <a:t>nothing </a:t>
            </a:r>
            <a:r>
              <a:rPr lang="en-US" sz="2800" b="1" dirty="0">
                <a:solidFill>
                  <a:prstClr val="white"/>
                </a:solidFill>
                <a:latin typeface="Calibri" panose="020F0502020204030204" pitchFamily="34" charset="0"/>
                <a:cs typeface="Calibri" panose="020F0502020204030204" pitchFamily="34" charset="0"/>
              </a:rPr>
              <a:t>produced from grape vine (no raisins, grapes, vinegar from grapes…)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Could not cut hair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prstClr val="white"/>
                </a:solidFill>
                <a:latin typeface="Calibri" panose="020F0502020204030204" pitchFamily="34" charset="0"/>
                <a:cs typeface="Calibri" panose="020F0502020204030204" pitchFamily="34" charset="0"/>
              </a:rPr>
              <a:t>“All the days of his separation to the LORD, he shall not go near a dead person.” (Num. 6:6)</a:t>
            </a:r>
          </a:p>
          <a:p>
            <a:pPr marL="800100" lvl="1" indent="-342900">
              <a:buFont typeface="Wingdings" panose="05000000000000000000" pitchFamily="2" charset="2"/>
              <a:buChar char="Ø"/>
              <a:defRPr/>
            </a:pPr>
            <a:r>
              <a:rPr kumimoji="0" lang="en-US" sz="28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(Apparently did not apply to </a:t>
            </a:r>
            <a:r>
              <a:rPr lang="en-US" sz="2800" b="1" dirty="0">
                <a:solidFill>
                  <a:prstClr val="white"/>
                </a:solidFill>
                <a:latin typeface="Calibri" panose="020F0502020204030204" pitchFamily="34" charset="0"/>
                <a:cs typeface="Calibri" panose="020F0502020204030204" pitchFamily="34" charset="0"/>
              </a:rPr>
              <a:t>Nazirites for life.)</a:t>
            </a:r>
          </a:p>
          <a:p>
            <a:pPr marL="342900" indent="-342900">
              <a:buFont typeface="Arial" panose="020B0604020202020204" pitchFamily="34" charset="0"/>
              <a:buChar char="•"/>
              <a:defRPr/>
            </a:pPr>
            <a:r>
              <a:rPr kumimoji="0" lang="en-US" sz="2800" b="1" i="0" u="none" strike="noStrike" kern="1200" cap="none" spc="0" normalizeH="0" dirty="0">
                <a:ln>
                  <a:noFill/>
                </a:ln>
                <a:solidFill>
                  <a:prstClr val="white"/>
                </a:solidFill>
                <a:effectLst/>
                <a:uLnTx/>
                <a:uFillTx/>
                <a:latin typeface="Calibri" panose="020F0502020204030204" pitchFamily="34" charset="0"/>
                <a:cs typeface="Calibri" panose="020F0502020204030204" pitchFamily="34" charset="0"/>
              </a:rPr>
              <a:t>(Requirements pertaining to end of vow period would not apply.)</a:t>
            </a:r>
          </a:p>
          <a:p>
            <a:pPr marL="800100" lvl="1" indent="-342900">
              <a:buFont typeface="Wingdings" panose="05000000000000000000" pitchFamily="2" charset="2"/>
              <a:buChar char="Ø"/>
              <a:defRPr/>
            </a:pP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945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Shephelah\sr\Zorah aerial from southeast.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C:\0Images\Todd Sites\0Adds\3 Judah adds\062600 Detroit trip\Sheph and Dead Sea\sr\Zorah and Eshtaol from Beth Shemesh2, tb n062300 sr.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D:\0Images\0Adds 2002\04 Judah and the Dead Sea\Shephelah-Aijalon Valley\sr\Timnah from south2.jpg"/>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COLORS">
  <a:themeElements>
    <a:clrScheme name="">
      <a:dk1>
        <a:srgbClr val="777777"/>
      </a:dk1>
      <a:lt1>
        <a:srgbClr val="FFFFFF"/>
      </a:lt1>
      <a:dk2>
        <a:srgbClr val="000000"/>
      </a:dk2>
      <a:lt2>
        <a:srgbClr val="FFFFFF"/>
      </a:lt2>
      <a:accent1>
        <a:srgbClr val="FF9900"/>
      </a:accent1>
      <a:accent2>
        <a:srgbClr val="003399"/>
      </a:accent2>
      <a:accent3>
        <a:srgbClr val="AAAAAA"/>
      </a:accent3>
      <a:accent4>
        <a:srgbClr val="DADADA"/>
      </a:accent4>
      <a:accent5>
        <a:srgbClr val="FFCAAA"/>
      </a:accent5>
      <a:accent6>
        <a:srgbClr val="002D8A"/>
      </a:accent6>
      <a:hlink>
        <a:srgbClr val="339933"/>
      </a:hlink>
      <a:folHlink>
        <a:srgbClr val="660066"/>
      </a:folHlink>
    </a:clrScheme>
    <a:fontScheme name="4COLOR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COL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COLO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COLO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COLO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COLO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COLO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COLO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COLO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COLO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COLO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COLO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COLO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2056</TotalTime>
  <Words>1762</Words>
  <Application>Microsoft Office PowerPoint</Application>
  <PresentationFormat>On-screen Show (4:3)</PresentationFormat>
  <Paragraphs>134</Paragraphs>
  <Slides>22</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22</vt:i4>
      </vt:variant>
    </vt:vector>
  </HeadingPairs>
  <TitlesOfParts>
    <vt:vector size="32" baseType="lpstr">
      <vt:lpstr>Arial</vt:lpstr>
      <vt:lpstr>Calibri</vt:lpstr>
      <vt:lpstr>Calibri Light</vt:lpstr>
      <vt:lpstr>Times New Roman</vt:lpstr>
      <vt:lpstr>Wingdings</vt:lpstr>
      <vt:lpstr>Metropolitan</vt:lpstr>
      <vt:lpstr>Default Design</vt:lpstr>
      <vt:lpstr>4COLORS</vt:lpstr>
      <vt:lpstr>White</vt:lpstr>
      <vt:lpstr>1_Office Theme</vt:lpstr>
      <vt:lpstr>PowerPoint Presentation</vt:lpstr>
      <vt:lpstr>PowerPoint Presentation</vt:lpstr>
      <vt:lpstr>The Philistines Come to Palestine</vt:lpstr>
      <vt:lpstr>The Philistines:  A Little History</vt:lpstr>
      <vt:lpstr>PowerPoint Presentation</vt:lpstr>
      <vt:lpstr>PowerPoint Presentation</vt:lpstr>
      <vt:lpstr>Samson’s Birth</vt:lpstr>
      <vt:lpstr>PowerPoint Presentation</vt:lpstr>
      <vt:lpstr>PowerPoint Presentation</vt:lpstr>
      <vt:lpstr>PowerPoint Presentation</vt:lpstr>
      <vt:lpstr>Woman No. 1:  In Timnah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AND IVY</dc:creator>
  <cp:lastModifiedBy>ASHLEY AND IVY</cp:lastModifiedBy>
  <cp:revision>39</cp:revision>
  <dcterms:created xsi:type="dcterms:W3CDTF">2021-09-21T22:24:41Z</dcterms:created>
  <dcterms:modified xsi:type="dcterms:W3CDTF">2021-09-26T13:36:05Z</dcterms:modified>
</cp:coreProperties>
</file>