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35"/>
  </p:notesMasterIdLst>
  <p:sldIdLst>
    <p:sldId id="486" r:id="rId7"/>
    <p:sldId id="555" r:id="rId8"/>
    <p:sldId id="264" r:id="rId9"/>
    <p:sldId id="540" r:id="rId10"/>
    <p:sldId id="558" r:id="rId11"/>
    <p:sldId id="544" r:id="rId12"/>
    <p:sldId id="265" r:id="rId13"/>
    <p:sldId id="545" r:id="rId14"/>
    <p:sldId id="280" r:id="rId15"/>
    <p:sldId id="541" r:id="rId16"/>
    <p:sldId id="546" r:id="rId17"/>
    <p:sldId id="547" r:id="rId18"/>
    <p:sldId id="266" r:id="rId19"/>
    <p:sldId id="548" r:id="rId20"/>
    <p:sldId id="282" r:id="rId21"/>
    <p:sldId id="539" r:id="rId22"/>
    <p:sldId id="549" r:id="rId23"/>
    <p:sldId id="268" r:id="rId24"/>
    <p:sldId id="257" r:id="rId25"/>
    <p:sldId id="256" r:id="rId26"/>
    <p:sldId id="538" r:id="rId27"/>
    <p:sldId id="467" r:id="rId28"/>
    <p:sldId id="491" r:id="rId29"/>
    <p:sldId id="485" r:id="rId30"/>
    <p:sldId id="556" r:id="rId31"/>
    <p:sldId id="551" r:id="rId32"/>
    <p:sldId id="557" r:id="rId33"/>
    <p:sldId id="55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62A81-09F2-409B-B24C-9ED527F02B5D}" type="datetimeFigureOut">
              <a:rPr lang="en-US" smtClean="0"/>
              <a:t>8/29/2021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4BE0B-F9CE-4395-8BCE-D75F2591238A}" type="slidenum">
              <a:rPr lang="en-US" smtClean="0"/>
              <a:t>‹#›</a:t>
            </a:fld>
            <a:endParaRPr lang="en-US"/>
          </a:p>
        </p:txBody>
      </p:sp>
    </p:spTree>
    <p:extLst>
      <p:ext uri="{BB962C8B-B14F-4D97-AF65-F5344CB8AC3E}">
        <p14:creationId xmlns:p14="http://schemas.microsoft.com/office/powerpoint/2010/main" val="678712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E7324-27A8-440A-B187-7F94AE7D85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latin typeface="Times New Roman" pitchFamily="18" charset="0"/>
              </a:rPr>
              <a:t>bb00170054</a:t>
            </a:r>
            <a:endParaRPr lang="en-US" baseline="0" dirty="0">
              <a:latin typeface="Times New Roman"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73610E-C3D1-4B78-8C27-250C9E78AED6}" type="slidenum">
              <a:rPr kumimoji="0" lang="en-US" sz="1200" b="0" i="0" u="none" strike="noStrike" kern="1200" cap="none" spc="0" normalizeH="0" baseline="0" noProof="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40313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a:ln/>
        </p:spPr>
      </p:sp>
      <p:sp>
        <p:nvSpPr>
          <p:cNvPr id="160770" name="Notes Placeholder 2"/>
          <p:cNvSpPr>
            <a:spLocks noGrp="1"/>
          </p:cNvSpPr>
          <p:nvPr>
            <p:ph type="body" idx="1"/>
          </p:nvPr>
        </p:nvSpPr>
        <p:spPr>
          <a:noFill/>
          <a:ln/>
        </p:spPr>
        <p:txBody>
          <a:bodyPr/>
          <a:lstStyle/>
          <a:p>
            <a:pPr eaLnBrk="1" hangingPunct="1"/>
            <a:r>
              <a:rPr lang="en-US" dirty="0">
                <a:latin typeface="Times New Roman" pitchFamily="18" charset="0"/>
              </a:rPr>
              <a:t>Jeremiah 46:18 (NASB) “‘As I live,’ declares the King Whose name is the Lord of hosts, ‘Surely one shall come who looms up like </a:t>
            </a:r>
            <a:r>
              <a:rPr lang="en-US" b="1" dirty="0">
                <a:latin typeface="Times New Roman" pitchFamily="18" charset="0"/>
              </a:rPr>
              <a:t>Tabor</a:t>
            </a:r>
            <a:r>
              <a:rPr lang="en-US" dirty="0">
                <a:latin typeface="Times New Roman" pitchFamily="18" charset="0"/>
              </a:rPr>
              <a:t> among the mountains, Or like Carmel by the sea.’”</a:t>
            </a:r>
          </a:p>
          <a:p>
            <a:endParaRPr lang="en-US" dirty="0">
              <a:latin typeface="Times New Roman" pitchFamily="18" charset="0"/>
            </a:endParaRPr>
          </a:p>
          <a:p>
            <a:r>
              <a:rPr lang="en-US" dirty="0">
                <a:latin typeface="Times New Roman" pitchFamily="18" charset="0"/>
              </a:rPr>
              <a:t>tbs121210011</a:t>
            </a:r>
          </a:p>
        </p:txBody>
      </p:sp>
      <p:sp>
        <p:nvSpPr>
          <p:cNvPr id="160771"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E51B11-9D27-402A-8D15-A9EC134EE1E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a:ln/>
        </p:spPr>
      </p:sp>
      <p:sp>
        <p:nvSpPr>
          <p:cNvPr id="148482" name="Notes Placeholder 2"/>
          <p:cNvSpPr>
            <a:spLocks noGrp="1"/>
          </p:cNvSpPr>
          <p:nvPr>
            <p:ph type="body" idx="1"/>
          </p:nvPr>
        </p:nvSpPr>
        <p:spPr>
          <a:noFill/>
          <a:ln/>
        </p:spPr>
        <p:txBody>
          <a:bodyPr/>
          <a:lstStyle/>
          <a:p>
            <a:r>
              <a:rPr lang="en-US" dirty="0">
                <a:latin typeface="Times New Roman" pitchFamily="18" charset="0"/>
              </a:rPr>
              <a:t>tb053005458</a:t>
            </a:r>
          </a:p>
        </p:txBody>
      </p:sp>
      <p:sp>
        <p:nvSpPr>
          <p:cNvPr id="148483"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77CBE4-8634-4E36-9065-67201AB1948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r>
              <a:rPr lang="en-US" dirty="0">
                <a:latin typeface="Times New Roman" pitchFamily="18" charset="0"/>
              </a:rPr>
              <a:t>tb032407526</a:t>
            </a:r>
          </a:p>
        </p:txBody>
      </p:sp>
      <p:sp>
        <p:nvSpPr>
          <p:cNvPr id="19459"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FC27FF-9D8D-4ACB-840A-65E680EBA1A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E7324-27A8-440A-B187-7F94AE7D85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042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E7324-27A8-440A-B187-7F94AE7D85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870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B7CE24-D70E-47DE-A002-6A2C99C43F65}"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92A93-62B7-4B38-8D27-0143D71F0EB1}" type="slidenum">
              <a:rPr lang="en-US" smtClean="0"/>
              <a:t>‹#›</a:t>
            </a:fld>
            <a:endParaRPr lang="en-US"/>
          </a:p>
        </p:txBody>
      </p:sp>
    </p:spTree>
    <p:extLst>
      <p:ext uri="{BB962C8B-B14F-4D97-AF65-F5344CB8AC3E}">
        <p14:creationId xmlns:p14="http://schemas.microsoft.com/office/powerpoint/2010/main" val="266966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7CE24-D70E-47DE-A002-6A2C99C43F65}"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92A93-62B7-4B38-8D27-0143D71F0EB1}" type="slidenum">
              <a:rPr lang="en-US" smtClean="0"/>
              <a:t>‹#›</a:t>
            </a:fld>
            <a:endParaRPr lang="en-US"/>
          </a:p>
        </p:txBody>
      </p:sp>
    </p:spTree>
    <p:extLst>
      <p:ext uri="{BB962C8B-B14F-4D97-AF65-F5344CB8AC3E}">
        <p14:creationId xmlns:p14="http://schemas.microsoft.com/office/powerpoint/2010/main" val="93819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7CE24-D70E-47DE-A002-6A2C99C43F65}"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92A93-62B7-4B38-8D27-0143D71F0EB1}" type="slidenum">
              <a:rPr lang="en-US" smtClean="0"/>
              <a:t>‹#›</a:t>
            </a:fld>
            <a:endParaRPr lang="en-US"/>
          </a:p>
        </p:txBody>
      </p:sp>
    </p:spTree>
    <p:extLst>
      <p:ext uri="{BB962C8B-B14F-4D97-AF65-F5344CB8AC3E}">
        <p14:creationId xmlns:p14="http://schemas.microsoft.com/office/powerpoint/2010/main" val="2619729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904A69D-8ED7-4A0A-A57A-51AB037394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5DA655-B0FF-4D16-833A-F935BA8DA3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6F34B0-1BE7-426D-ACF5-E99D64C09F00}"/>
              </a:ext>
            </a:extLst>
          </p:cNvPr>
          <p:cNvSpPr>
            <a:spLocks noGrp="1" noChangeArrowheads="1"/>
          </p:cNvSpPr>
          <p:nvPr>
            <p:ph type="sldNum" sz="quarter" idx="12"/>
          </p:nvPr>
        </p:nvSpPr>
        <p:spPr>
          <a:ln/>
        </p:spPr>
        <p:txBody>
          <a:bodyPr/>
          <a:lstStyle>
            <a:lvl1pPr>
              <a:defRPr/>
            </a:lvl1pPr>
          </a:lstStyle>
          <a:p>
            <a:fld id="{4B5B1238-7A10-44F5-9932-0CFA393EDB11}" type="slidenum">
              <a:rPr lang="en-US" altLang="en-US"/>
              <a:pPr/>
              <a:t>‹#›</a:t>
            </a:fld>
            <a:endParaRPr lang="en-US" altLang="en-US"/>
          </a:p>
        </p:txBody>
      </p:sp>
    </p:spTree>
    <p:extLst>
      <p:ext uri="{BB962C8B-B14F-4D97-AF65-F5344CB8AC3E}">
        <p14:creationId xmlns:p14="http://schemas.microsoft.com/office/powerpoint/2010/main" val="616916443"/>
      </p:ext>
    </p:extLst>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EE78A3-FB66-4BBA-96F4-FD481AD8B8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17383B-E57E-4AAB-A70D-C7E2ACD92F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EC512C-444D-4EAB-845A-533B783E5F2E}"/>
              </a:ext>
            </a:extLst>
          </p:cNvPr>
          <p:cNvSpPr>
            <a:spLocks noGrp="1" noChangeArrowheads="1"/>
          </p:cNvSpPr>
          <p:nvPr>
            <p:ph type="sldNum" sz="quarter" idx="12"/>
          </p:nvPr>
        </p:nvSpPr>
        <p:spPr>
          <a:ln/>
        </p:spPr>
        <p:txBody>
          <a:bodyPr/>
          <a:lstStyle>
            <a:lvl1pPr>
              <a:defRPr/>
            </a:lvl1pPr>
          </a:lstStyle>
          <a:p>
            <a:fld id="{F92683E1-4F57-423E-8D01-74955C465707}" type="slidenum">
              <a:rPr lang="en-US" altLang="en-US"/>
              <a:pPr/>
              <a:t>‹#›</a:t>
            </a:fld>
            <a:endParaRPr lang="en-US" altLang="en-US"/>
          </a:p>
        </p:txBody>
      </p:sp>
    </p:spTree>
    <p:extLst>
      <p:ext uri="{BB962C8B-B14F-4D97-AF65-F5344CB8AC3E}">
        <p14:creationId xmlns:p14="http://schemas.microsoft.com/office/powerpoint/2010/main" val="2950046391"/>
      </p:ext>
    </p:extLst>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9825403-67B0-40DA-A1DD-D4FAA00DF1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28A81D-0C2A-4D25-BC3C-BCE7C720A9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C7C7E4-88E9-4CB8-AB8F-C30977796BF0}"/>
              </a:ext>
            </a:extLst>
          </p:cNvPr>
          <p:cNvSpPr>
            <a:spLocks noGrp="1" noChangeArrowheads="1"/>
          </p:cNvSpPr>
          <p:nvPr>
            <p:ph type="sldNum" sz="quarter" idx="12"/>
          </p:nvPr>
        </p:nvSpPr>
        <p:spPr>
          <a:ln/>
        </p:spPr>
        <p:txBody>
          <a:bodyPr/>
          <a:lstStyle>
            <a:lvl1pPr>
              <a:defRPr/>
            </a:lvl1pPr>
          </a:lstStyle>
          <a:p>
            <a:fld id="{A3640306-9AF7-4C6D-83CA-6A7C16BB8FDB}" type="slidenum">
              <a:rPr lang="en-US" altLang="en-US"/>
              <a:pPr/>
              <a:t>‹#›</a:t>
            </a:fld>
            <a:endParaRPr lang="en-US" altLang="en-US"/>
          </a:p>
        </p:txBody>
      </p:sp>
    </p:spTree>
    <p:extLst>
      <p:ext uri="{BB962C8B-B14F-4D97-AF65-F5344CB8AC3E}">
        <p14:creationId xmlns:p14="http://schemas.microsoft.com/office/powerpoint/2010/main" val="1667419335"/>
      </p:ext>
    </p:extLst>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5CF7B81-73EC-4473-8BD1-6992782932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9D77FD-C969-4947-8C69-C002FD4D43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AA420AB-B96C-4D24-9CE9-16D264F8BB7C}"/>
              </a:ext>
            </a:extLst>
          </p:cNvPr>
          <p:cNvSpPr>
            <a:spLocks noGrp="1" noChangeArrowheads="1"/>
          </p:cNvSpPr>
          <p:nvPr>
            <p:ph type="sldNum" sz="quarter" idx="12"/>
          </p:nvPr>
        </p:nvSpPr>
        <p:spPr>
          <a:ln/>
        </p:spPr>
        <p:txBody>
          <a:bodyPr/>
          <a:lstStyle>
            <a:lvl1pPr>
              <a:defRPr/>
            </a:lvl1pPr>
          </a:lstStyle>
          <a:p>
            <a:fld id="{3B5E512D-05F0-4551-93FB-17446DF1B4F9}" type="slidenum">
              <a:rPr lang="en-US" altLang="en-US"/>
              <a:pPr/>
              <a:t>‹#›</a:t>
            </a:fld>
            <a:endParaRPr lang="en-US" altLang="en-US"/>
          </a:p>
        </p:txBody>
      </p:sp>
    </p:spTree>
    <p:extLst>
      <p:ext uri="{BB962C8B-B14F-4D97-AF65-F5344CB8AC3E}">
        <p14:creationId xmlns:p14="http://schemas.microsoft.com/office/powerpoint/2010/main" val="3206827491"/>
      </p:ext>
    </p:extLst>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C4E732E-E3B2-478A-88FF-C86B435C4F6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4D7B862-61D2-4887-BB1E-2883B71691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F97E6C6-4123-4A36-B0A3-407188D5BC34}"/>
              </a:ext>
            </a:extLst>
          </p:cNvPr>
          <p:cNvSpPr>
            <a:spLocks noGrp="1" noChangeArrowheads="1"/>
          </p:cNvSpPr>
          <p:nvPr>
            <p:ph type="sldNum" sz="quarter" idx="12"/>
          </p:nvPr>
        </p:nvSpPr>
        <p:spPr>
          <a:ln/>
        </p:spPr>
        <p:txBody>
          <a:bodyPr/>
          <a:lstStyle>
            <a:lvl1pPr>
              <a:defRPr/>
            </a:lvl1pPr>
          </a:lstStyle>
          <a:p>
            <a:fld id="{A609EED1-3982-4991-9430-7D3B25E146BD}" type="slidenum">
              <a:rPr lang="en-US" altLang="en-US"/>
              <a:pPr/>
              <a:t>‹#›</a:t>
            </a:fld>
            <a:endParaRPr lang="en-US" altLang="en-US"/>
          </a:p>
        </p:txBody>
      </p:sp>
    </p:spTree>
    <p:extLst>
      <p:ext uri="{BB962C8B-B14F-4D97-AF65-F5344CB8AC3E}">
        <p14:creationId xmlns:p14="http://schemas.microsoft.com/office/powerpoint/2010/main" val="3501075862"/>
      </p:ext>
    </p:extLst>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9B49957-9285-401D-9783-4E793A0FDAC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653A42A-F275-44C4-AA40-256270FA05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6B04575-D195-43DF-904E-0638A22DD89A}"/>
              </a:ext>
            </a:extLst>
          </p:cNvPr>
          <p:cNvSpPr>
            <a:spLocks noGrp="1" noChangeArrowheads="1"/>
          </p:cNvSpPr>
          <p:nvPr>
            <p:ph type="sldNum" sz="quarter" idx="12"/>
          </p:nvPr>
        </p:nvSpPr>
        <p:spPr>
          <a:ln/>
        </p:spPr>
        <p:txBody>
          <a:bodyPr/>
          <a:lstStyle>
            <a:lvl1pPr>
              <a:defRPr/>
            </a:lvl1pPr>
          </a:lstStyle>
          <a:p>
            <a:fld id="{73482F2F-DFE4-4979-B992-26615CC56062}" type="slidenum">
              <a:rPr lang="en-US" altLang="en-US"/>
              <a:pPr/>
              <a:t>‹#›</a:t>
            </a:fld>
            <a:endParaRPr lang="en-US" altLang="en-US"/>
          </a:p>
        </p:txBody>
      </p:sp>
    </p:spTree>
    <p:extLst>
      <p:ext uri="{BB962C8B-B14F-4D97-AF65-F5344CB8AC3E}">
        <p14:creationId xmlns:p14="http://schemas.microsoft.com/office/powerpoint/2010/main" val="1236824970"/>
      </p:ext>
    </p:extLst>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48FA6AE-F618-493B-B899-277B4D1E749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C9B563B-0E84-4F9C-9CCF-E383C00CEC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E54DEF7-595F-43E4-9503-AD74237A6098}"/>
              </a:ext>
            </a:extLst>
          </p:cNvPr>
          <p:cNvSpPr>
            <a:spLocks noGrp="1" noChangeArrowheads="1"/>
          </p:cNvSpPr>
          <p:nvPr>
            <p:ph type="sldNum" sz="quarter" idx="12"/>
          </p:nvPr>
        </p:nvSpPr>
        <p:spPr>
          <a:ln/>
        </p:spPr>
        <p:txBody>
          <a:bodyPr/>
          <a:lstStyle>
            <a:lvl1pPr>
              <a:defRPr/>
            </a:lvl1pPr>
          </a:lstStyle>
          <a:p>
            <a:fld id="{405CAA0F-EE45-452C-94C7-D574A5CEA253}" type="slidenum">
              <a:rPr lang="en-US" altLang="en-US"/>
              <a:pPr/>
              <a:t>‹#›</a:t>
            </a:fld>
            <a:endParaRPr lang="en-US" altLang="en-US"/>
          </a:p>
        </p:txBody>
      </p:sp>
    </p:spTree>
    <p:extLst>
      <p:ext uri="{BB962C8B-B14F-4D97-AF65-F5344CB8AC3E}">
        <p14:creationId xmlns:p14="http://schemas.microsoft.com/office/powerpoint/2010/main" val="701499213"/>
      </p:ext>
    </p:extLst>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C2E449F-3DA0-4707-B718-A4C405C5F3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721BB9-8852-43EC-BDE5-443F3F96E4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DDDED4A-5A0F-41F0-9FDF-77D611620D14}"/>
              </a:ext>
            </a:extLst>
          </p:cNvPr>
          <p:cNvSpPr>
            <a:spLocks noGrp="1" noChangeArrowheads="1"/>
          </p:cNvSpPr>
          <p:nvPr>
            <p:ph type="sldNum" sz="quarter" idx="12"/>
          </p:nvPr>
        </p:nvSpPr>
        <p:spPr>
          <a:ln/>
        </p:spPr>
        <p:txBody>
          <a:bodyPr/>
          <a:lstStyle>
            <a:lvl1pPr>
              <a:defRPr/>
            </a:lvl1pPr>
          </a:lstStyle>
          <a:p>
            <a:fld id="{8BC15A14-8115-41EA-B61A-EBB83AAD736F}" type="slidenum">
              <a:rPr lang="en-US" altLang="en-US"/>
              <a:pPr/>
              <a:t>‹#›</a:t>
            </a:fld>
            <a:endParaRPr lang="en-US" altLang="en-US"/>
          </a:p>
        </p:txBody>
      </p:sp>
    </p:spTree>
    <p:extLst>
      <p:ext uri="{BB962C8B-B14F-4D97-AF65-F5344CB8AC3E}">
        <p14:creationId xmlns:p14="http://schemas.microsoft.com/office/powerpoint/2010/main" val="2320327332"/>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7CE24-D70E-47DE-A002-6A2C99C43F65}"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92A93-62B7-4B38-8D27-0143D71F0EB1}" type="slidenum">
              <a:rPr lang="en-US" smtClean="0"/>
              <a:t>‹#›</a:t>
            </a:fld>
            <a:endParaRPr lang="en-US"/>
          </a:p>
        </p:txBody>
      </p:sp>
    </p:spTree>
    <p:extLst>
      <p:ext uri="{BB962C8B-B14F-4D97-AF65-F5344CB8AC3E}">
        <p14:creationId xmlns:p14="http://schemas.microsoft.com/office/powerpoint/2010/main" val="3939616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9658B5-5FF5-4A4E-A919-2024A8068F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6A5922-0CE8-4425-AABA-314C99BA16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DE2F153-8080-430B-AB3E-E747A469B452}"/>
              </a:ext>
            </a:extLst>
          </p:cNvPr>
          <p:cNvSpPr>
            <a:spLocks noGrp="1" noChangeArrowheads="1"/>
          </p:cNvSpPr>
          <p:nvPr>
            <p:ph type="sldNum" sz="quarter" idx="12"/>
          </p:nvPr>
        </p:nvSpPr>
        <p:spPr>
          <a:ln/>
        </p:spPr>
        <p:txBody>
          <a:bodyPr/>
          <a:lstStyle>
            <a:lvl1pPr>
              <a:defRPr/>
            </a:lvl1pPr>
          </a:lstStyle>
          <a:p>
            <a:fld id="{538BA54D-05D4-48F7-B311-C57204DD1875}" type="slidenum">
              <a:rPr lang="en-US" altLang="en-US"/>
              <a:pPr/>
              <a:t>‹#›</a:t>
            </a:fld>
            <a:endParaRPr lang="en-US" altLang="en-US"/>
          </a:p>
        </p:txBody>
      </p:sp>
    </p:spTree>
    <p:extLst>
      <p:ext uri="{BB962C8B-B14F-4D97-AF65-F5344CB8AC3E}">
        <p14:creationId xmlns:p14="http://schemas.microsoft.com/office/powerpoint/2010/main" val="2907504274"/>
      </p:ext>
    </p:extLst>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442B3A-5A9C-41B7-ABD9-1050FED702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E70BED-6C9F-41A5-B306-6142BDB97D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A82CDE-AED6-452F-A643-463A99360C18}"/>
              </a:ext>
            </a:extLst>
          </p:cNvPr>
          <p:cNvSpPr>
            <a:spLocks noGrp="1" noChangeArrowheads="1"/>
          </p:cNvSpPr>
          <p:nvPr>
            <p:ph type="sldNum" sz="quarter" idx="12"/>
          </p:nvPr>
        </p:nvSpPr>
        <p:spPr>
          <a:ln/>
        </p:spPr>
        <p:txBody>
          <a:bodyPr/>
          <a:lstStyle>
            <a:lvl1pPr>
              <a:defRPr/>
            </a:lvl1pPr>
          </a:lstStyle>
          <a:p>
            <a:fld id="{6F9E0E5C-6063-4BAB-BE5D-A9FDFF23858A}" type="slidenum">
              <a:rPr lang="en-US" altLang="en-US"/>
              <a:pPr/>
              <a:t>‹#›</a:t>
            </a:fld>
            <a:endParaRPr lang="en-US" altLang="en-US"/>
          </a:p>
        </p:txBody>
      </p:sp>
    </p:spTree>
    <p:extLst>
      <p:ext uri="{BB962C8B-B14F-4D97-AF65-F5344CB8AC3E}">
        <p14:creationId xmlns:p14="http://schemas.microsoft.com/office/powerpoint/2010/main" val="1812085215"/>
      </p:ext>
    </p:extLst>
  </p:cSld>
  <p:clrMapOvr>
    <a:masterClrMapping/>
  </p:clrMapOvr>
  <p:transition spd="slow">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06A077-77B2-4B15-A8D2-F2948AB6AF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12A4BAB-6806-4F3B-AFFF-F68010D1AA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AF7ADA9-8493-449A-B69A-0F4CB38188ED}"/>
              </a:ext>
            </a:extLst>
          </p:cNvPr>
          <p:cNvSpPr>
            <a:spLocks noGrp="1" noChangeArrowheads="1"/>
          </p:cNvSpPr>
          <p:nvPr>
            <p:ph type="sldNum" sz="quarter" idx="12"/>
          </p:nvPr>
        </p:nvSpPr>
        <p:spPr>
          <a:ln/>
        </p:spPr>
        <p:txBody>
          <a:bodyPr/>
          <a:lstStyle>
            <a:lvl1pPr>
              <a:defRPr/>
            </a:lvl1pPr>
          </a:lstStyle>
          <a:p>
            <a:fld id="{6A79711A-4EE7-4B79-A5A1-0F63E87C4C99}" type="slidenum">
              <a:rPr lang="en-US" altLang="en-US"/>
              <a:pPr/>
              <a:t>‹#›</a:t>
            </a:fld>
            <a:endParaRPr lang="en-US" altLang="en-US"/>
          </a:p>
        </p:txBody>
      </p:sp>
    </p:spTree>
    <p:extLst>
      <p:ext uri="{BB962C8B-B14F-4D97-AF65-F5344CB8AC3E}">
        <p14:creationId xmlns:p14="http://schemas.microsoft.com/office/powerpoint/2010/main" val="1790764458"/>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8" y="1260475"/>
            <a:ext cx="6481762" cy="3886200"/>
          </a:xfrm>
          <a:prstGeom prst="rect">
            <a:avLst/>
          </a:prstGeom>
          <a:noFill/>
          <a:ln w="76200">
            <a:solidFill>
              <a:schemeClr val="bg2">
                <a:alpha val="50000"/>
              </a:schemeClr>
            </a:solidFill>
            <a:miter lim="800000"/>
            <a:headEnd/>
            <a:tailEnd/>
          </a:ln>
          <a:effectLst/>
        </p:spPr>
        <p:txBody>
          <a:bodyPr wrap="none" anchor="ctr"/>
          <a:lstStyle/>
          <a:p>
            <a:pPr algn="ctr">
              <a:defRPr/>
            </a:pPr>
            <a:endParaRPr lang="en-US" dirty="0">
              <a:latin typeface="Calibri" pitchFamily="34" charset="0"/>
              <a:cs typeface="+mn-cs"/>
            </a:endParaRPr>
          </a:p>
        </p:txBody>
      </p:sp>
      <p:sp>
        <p:nvSpPr>
          <p:cNvPr id="5" name="Rectangle 4"/>
          <p:cNvSpPr>
            <a:spLocks noChangeArrowheads="1"/>
          </p:cNvSpPr>
          <p:nvPr/>
        </p:nvSpPr>
        <p:spPr bwMode="auto">
          <a:xfrm>
            <a:off x="1384300" y="1295400"/>
            <a:ext cx="6400800" cy="3810000"/>
          </a:xfrm>
          <a:prstGeom prst="rect">
            <a:avLst/>
          </a:prstGeom>
          <a:noFill/>
          <a:ln w="12700">
            <a:solidFill>
              <a:schemeClr val="tx2"/>
            </a:solidFill>
            <a:miter lim="800000"/>
            <a:headEnd/>
            <a:tailEnd/>
          </a:ln>
          <a:effectLst/>
        </p:spPr>
        <p:txBody>
          <a:bodyPr wrap="none" anchor="ctr"/>
          <a:lstStyle/>
          <a:p>
            <a:pPr algn="ctr">
              <a:defRPr/>
            </a:pPr>
            <a:endParaRPr lang="en-US" dirty="0">
              <a:latin typeface="Calibri" pitchFamily="34" charset="0"/>
              <a:cs typeface="+mn-cs"/>
            </a:endParaRPr>
          </a:p>
        </p:txBody>
      </p:sp>
      <p:sp>
        <p:nvSpPr>
          <p:cNvPr id="6" name="Freeform 5"/>
          <p:cNvSpPr>
            <a:spLocks/>
          </p:cNvSpPr>
          <p:nvPr/>
        </p:nvSpPr>
        <p:spPr bwMode="auto">
          <a:xfrm rot="5400000">
            <a:off x="1282700" y="1193800"/>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mn-cs"/>
            </a:endParaRPr>
          </a:p>
        </p:txBody>
      </p:sp>
      <p:sp>
        <p:nvSpPr>
          <p:cNvPr id="7" name="Freeform 6"/>
          <p:cNvSpPr>
            <a:spLocks/>
          </p:cNvSpPr>
          <p:nvPr/>
        </p:nvSpPr>
        <p:spPr bwMode="auto">
          <a:xfrm rot="5400000">
            <a:off x="1479550" y="10906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mn-cs"/>
            </a:endParaRPr>
          </a:p>
        </p:txBody>
      </p:sp>
      <p:sp>
        <p:nvSpPr>
          <p:cNvPr id="8" name="Line 11"/>
          <p:cNvSpPr>
            <a:spLocks noChangeShapeType="1"/>
          </p:cNvSpPr>
          <p:nvPr/>
        </p:nvSpPr>
        <p:spPr bwMode="auto">
          <a:xfrm rot="5400000" flipH="1">
            <a:off x="1165225" y="1403351"/>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mn-cs"/>
            </a:endParaRPr>
          </a:p>
        </p:txBody>
      </p:sp>
      <p:sp>
        <p:nvSpPr>
          <p:cNvPr id="9" name="Freeform 8"/>
          <p:cNvSpPr>
            <a:spLocks/>
          </p:cNvSpPr>
          <p:nvPr/>
        </p:nvSpPr>
        <p:spPr bwMode="auto">
          <a:xfrm rot="16200000" flipH="1">
            <a:off x="7413625" y="1193800"/>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mn-cs"/>
            </a:endParaRPr>
          </a:p>
        </p:txBody>
      </p:sp>
      <p:sp>
        <p:nvSpPr>
          <p:cNvPr id="10" name="Freeform 9"/>
          <p:cNvSpPr>
            <a:spLocks/>
          </p:cNvSpPr>
          <p:nvPr/>
        </p:nvSpPr>
        <p:spPr bwMode="auto">
          <a:xfrm rot="10800000">
            <a:off x="7818438" y="1225550"/>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mn-cs"/>
            </a:endParaRPr>
          </a:p>
        </p:txBody>
      </p:sp>
      <p:sp>
        <p:nvSpPr>
          <p:cNvPr id="11" name="Line 14"/>
          <p:cNvSpPr>
            <a:spLocks noChangeShapeType="1"/>
          </p:cNvSpPr>
          <p:nvPr/>
        </p:nvSpPr>
        <p:spPr bwMode="auto">
          <a:xfrm rot="10800000" flipH="1">
            <a:off x="7507288" y="1243013"/>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mn-cs"/>
            </a:endParaRPr>
          </a:p>
        </p:txBody>
      </p:sp>
      <p:sp>
        <p:nvSpPr>
          <p:cNvPr id="12" name="Freeform 11"/>
          <p:cNvSpPr>
            <a:spLocks/>
          </p:cNvSpPr>
          <p:nvPr/>
        </p:nvSpPr>
        <p:spPr bwMode="auto">
          <a:xfrm flipH="1">
            <a:off x="7434263" y="4752975"/>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mn-cs"/>
            </a:endParaRPr>
          </a:p>
        </p:txBody>
      </p:sp>
      <p:sp>
        <p:nvSpPr>
          <p:cNvPr id="13" name="Freeform 12"/>
          <p:cNvSpPr>
            <a:spLocks/>
          </p:cNvSpPr>
          <p:nvPr/>
        </p:nvSpPr>
        <p:spPr bwMode="auto">
          <a:xfrm rot="16200000">
            <a:off x="7705725" y="49895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mn-cs"/>
            </a:endParaRPr>
          </a:p>
        </p:txBody>
      </p:sp>
      <p:sp>
        <p:nvSpPr>
          <p:cNvPr id="14" name="Line 17"/>
          <p:cNvSpPr>
            <a:spLocks noChangeShapeType="1"/>
          </p:cNvSpPr>
          <p:nvPr/>
        </p:nvSpPr>
        <p:spPr bwMode="auto">
          <a:xfrm rot="16200000" flipH="1">
            <a:off x="7689850" y="5010151"/>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mn-cs"/>
            </a:endParaRPr>
          </a:p>
        </p:txBody>
      </p:sp>
      <p:sp>
        <p:nvSpPr>
          <p:cNvPr id="15" name="Freeform 14"/>
          <p:cNvSpPr>
            <a:spLocks/>
          </p:cNvSpPr>
          <p:nvPr/>
        </p:nvSpPr>
        <p:spPr bwMode="auto">
          <a:xfrm>
            <a:off x="1282700" y="4746625"/>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mn-cs"/>
            </a:endParaRPr>
          </a:p>
        </p:txBody>
      </p:sp>
      <p:sp>
        <p:nvSpPr>
          <p:cNvPr id="16" name="Freeform 15"/>
          <p:cNvSpPr>
            <a:spLocks/>
          </p:cNvSpPr>
          <p:nvPr/>
        </p:nvSpPr>
        <p:spPr bwMode="auto">
          <a:xfrm>
            <a:off x="1346200" y="4846638"/>
            <a:ext cx="1588" cy="331787"/>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mn-cs"/>
            </a:endParaRPr>
          </a:p>
        </p:txBody>
      </p:sp>
      <p:sp>
        <p:nvSpPr>
          <p:cNvPr id="17" name="Line 20"/>
          <p:cNvSpPr>
            <a:spLocks noChangeShapeType="1"/>
          </p:cNvSpPr>
          <p:nvPr/>
        </p:nvSpPr>
        <p:spPr bwMode="auto">
          <a:xfrm flipH="1">
            <a:off x="1327150" y="5162550"/>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mn-cs"/>
            </a:endParaRPr>
          </a:p>
        </p:txBody>
      </p:sp>
      <p:sp>
        <p:nvSpPr>
          <p:cNvPr id="3075" name="Rectangle 3"/>
          <p:cNvSpPr>
            <a:spLocks noGrp="1" noChangeArrowheads="1"/>
          </p:cNvSpPr>
          <p:nvPr>
            <p:ph type="ctrTitle"/>
          </p:nvPr>
        </p:nvSpPr>
        <p:spPr>
          <a:xfrm>
            <a:off x="1609725" y="1698625"/>
            <a:ext cx="5924550" cy="1704975"/>
          </a:xfrm>
        </p:spPr>
        <p:txBody>
          <a:bodyPr anchor="b"/>
          <a:lstStyle>
            <a:lvl1pPr>
              <a:lnSpc>
                <a:spcPct val="95000"/>
              </a:lnSpc>
              <a:defRPr/>
            </a:lvl1pPr>
          </a:lstStyle>
          <a:p>
            <a:r>
              <a:rPr lang="en-US"/>
              <a:t>Click to edit Master title style</a:t>
            </a:r>
          </a:p>
        </p:txBody>
      </p:sp>
      <p:sp>
        <p:nvSpPr>
          <p:cNvPr id="3076" name="Rectangle 4"/>
          <p:cNvSpPr>
            <a:spLocks noGrp="1" noChangeArrowheads="1"/>
          </p:cNvSpPr>
          <p:nvPr>
            <p:ph type="subTitle" idx="1"/>
          </p:nvPr>
        </p:nvSpPr>
        <p:spPr>
          <a:xfrm>
            <a:off x="1631950" y="3536950"/>
            <a:ext cx="5861050" cy="1257300"/>
          </a:xfrm>
        </p:spPr>
        <p:txBody>
          <a:bodyPr/>
          <a:lstStyle>
            <a:lvl1pPr marL="0" indent="0" algn="ctr">
              <a:buFontTx/>
              <a:buNone/>
              <a:defRPr sz="2800"/>
            </a:lvl1pPr>
          </a:lstStyle>
          <a:p>
            <a:r>
              <a:rPr lang="en-US"/>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a:p>
        </p:txBody>
      </p:sp>
      <p:sp>
        <p:nvSpPr>
          <p:cNvPr id="19" name="Rectangle 6"/>
          <p:cNvSpPr>
            <a:spLocks noGrp="1" noChangeArrowheads="1"/>
          </p:cNvSpPr>
          <p:nvPr>
            <p:ph type="ftr" sz="quarter" idx="11"/>
          </p:nvPr>
        </p:nvSpPr>
        <p:spPr/>
        <p:txBody>
          <a:bodyPr/>
          <a:lstStyle>
            <a:lvl1pPr>
              <a:defRPr/>
            </a:lvl1pPr>
          </a:lstStyle>
          <a:p>
            <a:pPr>
              <a:defRPr/>
            </a:pPr>
            <a:endParaRPr lang="en-US"/>
          </a:p>
        </p:txBody>
      </p:sp>
      <p:sp>
        <p:nvSpPr>
          <p:cNvPr id="20" name="Rectangle 7"/>
          <p:cNvSpPr>
            <a:spLocks noGrp="1" noChangeArrowheads="1"/>
          </p:cNvSpPr>
          <p:nvPr>
            <p:ph type="sldNum" sz="quarter" idx="12"/>
          </p:nvPr>
        </p:nvSpPr>
        <p:spPr/>
        <p:txBody>
          <a:bodyPr/>
          <a:lstStyle>
            <a:lvl1pPr>
              <a:defRPr/>
            </a:lvl1pPr>
          </a:lstStyle>
          <a:p>
            <a:pPr>
              <a:defRPr/>
            </a:pPr>
            <a:fld id="{72231934-689B-4008-8B0D-F6D066394A19}" type="slidenum">
              <a:rPr lang="en-US"/>
              <a:pPr>
                <a:defRPr/>
              </a:pPr>
              <a:t>‹#›</a:t>
            </a:fld>
            <a:endParaRPr lang="en-US"/>
          </a:p>
        </p:txBody>
      </p:sp>
    </p:spTree>
    <p:extLst>
      <p:ext uri="{BB962C8B-B14F-4D97-AF65-F5344CB8AC3E}">
        <p14:creationId xmlns:p14="http://schemas.microsoft.com/office/powerpoint/2010/main" val="334427840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CE3AA5-498A-4CB6-944A-2708E368835F}" type="slidenum">
              <a:rPr lang="en-US"/>
              <a:pPr>
                <a:defRPr/>
              </a:pPr>
              <a:t>‹#›</a:t>
            </a:fld>
            <a:endParaRPr lang="en-US" dirty="0"/>
          </a:p>
        </p:txBody>
      </p:sp>
    </p:spTree>
    <p:extLst>
      <p:ext uri="{BB962C8B-B14F-4D97-AF65-F5344CB8AC3E}">
        <p14:creationId xmlns:p14="http://schemas.microsoft.com/office/powerpoint/2010/main" val="88730373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0A1713-DBE9-4323-B830-0D8CA0E8D855}" type="slidenum">
              <a:rPr lang="en-US"/>
              <a:pPr>
                <a:defRPr/>
              </a:pPr>
              <a:t>‹#›</a:t>
            </a:fld>
            <a:endParaRPr lang="en-US" dirty="0"/>
          </a:p>
        </p:txBody>
      </p:sp>
    </p:spTree>
    <p:extLst>
      <p:ext uri="{BB962C8B-B14F-4D97-AF65-F5344CB8AC3E}">
        <p14:creationId xmlns:p14="http://schemas.microsoft.com/office/powerpoint/2010/main" val="150620434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7820B4-187D-4672-9B04-1014D10D230A}" type="slidenum">
              <a:rPr lang="en-US"/>
              <a:pPr>
                <a:defRPr/>
              </a:pPr>
              <a:t>‹#›</a:t>
            </a:fld>
            <a:endParaRPr lang="en-US" dirty="0"/>
          </a:p>
        </p:txBody>
      </p:sp>
    </p:spTree>
    <p:extLst>
      <p:ext uri="{BB962C8B-B14F-4D97-AF65-F5344CB8AC3E}">
        <p14:creationId xmlns:p14="http://schemas.microsoft.com/office/powerpoint/2010/main" val="330822041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F767839-B755-42D5-8CF6-B69BF8CE997C}" type="slidenum">
              <a:rPr lang="en-US"/>
              <a:pPr>
                <a:defRPr/>
              </a:pPr>
              <a:t>‹#›</a:t>
            </a:fld>
            <a:endParaRPr lang="en-US" dirty="0"/>
          </a:p>
        </p:txBody>
      </p:sp>
    </p:spTree>
    <p:extLst>
      <p:ext uri="{BB962C8B-B14F-4D97-AF65-F5344CB8AC3E}">
        <p14:creationId xmlns:p14="http://schemas.microsoft.com/office/powerpoint/2010/main" val="193914590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615E52-F472-4944-9F08-E8179D58CD7E}" type="slidenum">
              <a:rPr lang="en-US"/>
              <a:pPr>
                <a:defRPr/>
              </a:pPr>
              <a:t>‹#›</a:t>
            </a:fld>
            <a:endParaRPr lang="en-US" dirty="0"/>
          </a:p>
        </p:txBody>
      </p:sp>
    </p:spTree>
    <p:extLst>
      <p:ext uri="{BB962C8B-B14F-4D97-AF65-F5344CB8AC3E}">
        <p14:creationId xmlns:p14="http://schemas.microsoft.com/office/powerpoint/2010/main" val="399096832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86B51B-CBC7-4FF5-83F4-728D59A5B4D7}" type="slidenum">
              <a:rPr lang="en-US"/>
              <a:pPr>
                <a:defRPr/>
              </a:pPr>
              <a:t>‹#›</a:t>
            </a:fld>
            <a:endParaRPr lang="en-US" dirty="0"/>
          </a:p>
        </p:txBody>
      </p:sp>
    </p:spTree>
    <p:extLst>
      <p:ext uri="{BB962C8B-B14F-4D97-AF65-F5344CB8AC3E}">
        <p14:creationId xmlns:p14="http://schemas.microsoft.com/office/powerpoint/2010/main" val="10682223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7CE24-D70E-47DE-A002-6A2C99C43F65}"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92A93-62B7-4B38-8D27-0143D71F0EB1}" type="slidenum">
              <a:rPr lang="en-US" smtClean="0"/>
              <a:t>‹#›</a:t>
            </a:fld>
            <a:endParaRPr lang="en-US"/>
          </a:p>
        </p:txBody>
      </p:sp>
    </p:spTree>
    <p:extLst>
      <p:ext uri="{BB962C8B-B14F-4D97-AF65-F5344CB8AC3E}">
        <p14:creationId xmlns:p14="http://schemas.microsoft.com/office/powerpoint/2010/main" val="2055035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29D0B7-765A-457F-88D5-943A963C6710}" type="slidenum">
              <a:rPr lang="en-US"/>
              <a:pPr>
                <a:defRPr/>
              </a:pPr>
              <a:t>‹#›</a:t>
            </a:fld>
            <a:endParaRPr lang="en-US" dirty="0"/>
          </a:p>
        </p:txBody>
      </p:sp>
    </p:spTree>
    <p:extLst>
      <p:ext uri="{BB962C8B-B14F-4D97-AF65-F5344CB8AC3E}">
        <p14:creationId xmlns:p14="http://schemas.microsoft.com/office/powerpoint/2010/main" val="258557503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9E3753-1278-49C7-9679-63E1644414C8}" type="slidenum">
              <a:rPr lang="en-US"/>
              <a:pPr>
                <a:defRPr/>
              </a:pPr>
              <a:t>‹#›</a:t>
            </a:fld>
            <a:endParaRPr lang="en-US" dirty="0"/>
          </a:p>
        </p:txBody>
      </p:sp>
    </p:spTree>
    <p:extLst>
      <p:ext uri="{BB962C8B-B14F-4D97-AF65-F5344CB8AC3E}">
        <p14:creationId xmlns:p14="http://schemas.microsoft.com/office/powerpoint/2010/main" val="145060642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B69DF6-8A51-4A8C-A094-DCAE8E471441}" type="slidenum">
              <a:rPr lang="en-US"/>
              <a:pPr>
                <a:defRPr/>
              </a:pPr>
              <a:t>‹#›</a:t>
            </a:fld>
            <a:endParaRPr lang="en-US" dirty="0"/>
          </a:p>
        </p:txBody>
      </p:sp>
    </p:spTree>
    <p:extLst>
      <p:ext uri="{BB962C8B-B14F-4D97-AF65-F5344CB8AC3E}">
        <p14:creationId xmlns:p14="http://schemas.microsoft.com/office/powerpoint/2010/main" val="163743631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A5B37C-C86B-4209-BD8C-38CA4277BC69}" type="slidenum">
              <a:rPr lang="en-US"/>
              <a:pPr>
                <a:defRPr/>
              </a:pPr>
              <a:t>‹#›</a:t>
            </a:fld>
            <a:endParaRPr lang="en-US" dirty="0"/>
          </a:p>
        </p:txBody>
      </p:sp>
    </p:spTree>
    <p:extLst>
      <p:ext uri="{BB962C8B-B14F-4D97-AF65-F5344CB8AC3E}">
        <p14:creationId xmlns:p14="http://schemas.microsoft.com/office/powerpoint/2010/main" val="248758942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7D81F5E-4627-4EEA-9E61-7B7F89953C8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265603-DCC6-4E4A-89F6-17928C3812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73F942-2A6C-467B-994D-8BA5A9D4BA8B}"/>
              </a:ext>
            </a:extLst>
          </p:cNvPr>
          <p:cNvSpPr>
            <a:spLocks noGrp="1" noChangeArrowheads="1"/>
          </p:cNvSpPr>
          <p:nvPr>
            <p:ph type="sldNum" sz="quarter" idx="12"/>
          </p:nvPr>
        </p:nvSpPr>
        <p:spPr>
          <a:ln/>
        </p:spPr>
        <p:txBody>
          <a:bodyPr/>
          <a:lstStyle>
            <a:lvl1pPr>
              <a:defRPr/>
            </a:lvl1pPr>
          </a:lstStyle>
          <a:p>
            <a:fld id="{0F45590E-BE7E-4933-8575-93A03A212F9D}" type="slidenum">
              <a:rPr lang="en-US" altLang="en-US"/>
              <a:pPr/>
              <a:t>‹#›</a:t>
            </a:fld>
            <a:endParaRPr lang="en-US" altLang="en-US"/>
          </a:p>
        </p:txBody>
      </p:sp>
    </p:spTree>
    <p:extLst>
      <p:ext uri="{BB962C8B-B14F-4D97-AF65-F5344CB8AC3E}">
        <p14:creationId xmlns:p14="http://schemas.microsoft.com/office/powerpoint/2010/main" val="175593210"/>
      </p:ext>
    </p:extLst>
  </p:cSld>
  <p:clrMapOvr>
    <a:masterClrMapping/>
  </p:clrMapOvr>
  <p:transition spd="slow">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F924F9-048C-40F6-A40F-BDE5023AC3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749530-9306-40A2-9424-1A2E8B055F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3C4A96-44A4-41DC-9A5F-A2320F25B703}"/>
              </a:ext>
            </a:extLst>
          </p:cNvPr>
          <p:cNvSpPr>
            <a:spLocks noGrp="1" noChangeArrowheads="1"/>
          </p:cNvSpPr>
          <p:nvPr>
            <p:ph type="sldNum" sz="quarter" idx="12"/>
          </p:nvPr>
        </p:nvSpPr>
        <p:spPr>
          <a:ln/>
        </p:spPr>
        <p:txBody>
          <a:bodyPr/>
          <a:lstStyle>
            <a:lvl1pPr>
              <a:defRPr/>
            </a:lvl1pPr>
          </a:lstStyle>
          <a:p>
            <a:fld id="{1AE954F8-CE2A-4922-A003-0BBEBFCF1767}" type="slidenum">
              <a:rPr lang="en-US" altLang="en-US"/>
              <a:pPr/>
              <a:t>‹#›</a:t>
            </a:fld>
            <a:endParaRPr lang="en-US" altLang="en-US"/>
          </a:p>
        </p:txBody>
      </p:sp>
    </p:spTree>
    <p:extLst>
      <p:ext uri="{BB962C8B-B14F-4D97-AF65-F5344CB8AC3E}">
        <p14:creationId xmlns:p14="http://schemas.microsoft.com/office/powerpoint/2010/main" val="1761807544"/>
      </p:ext>
    </p:extLst>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7A9E36F-3080-42A1-A180-45A5AC4969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3921F4-D930-408D-89BB-3C355E7466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700AAD-66A3-474D-9D47-6A553987ADBE}"/>
              </a:ext>
            </a:extLst>
          </p:cNvPr>
          <p:cNvSpPr>
            <a:spLocks noGrp="1" noChangeArrowheads="1"/>
          </p:cNvSpPr>
          <p:nvPr>
            <p:ph type="sldNum" sz="quarter" idx="12"/>
          </p:nvPr>
        </p:nvSpPr>
        <p:spPr>
          <a:ln/>
        </p:spPr>
        <p:txBody>
          <a:bodyPr/>
          <a:lstStyle>
            <a:lvl1pPr>
              <a:defRPr/>
            </a:lvl1pPr>
          </a:lstStyle>
          <a:p>
            <a:fld id="{52CCD1B7-0BEC-4B87-9C68-28F01CBBA348}" type="slidenum">
              <a:rPr lang="en-US" altLang="en-US"/>
              <a:pPr/>
              <a:t>‹#›</a:t>
            </a:fld>
            <a:endParaRPr lang="en-US" altLang="en-US"/>
          </a:p>
        </p:txBody>
      </p:sp>
    </p:spTree>
    <p:extLst>
      <p:ext uri="{BB962C8B-B14F-4D97-AF65-F5344CB8AC3E}">
        <p14:creationId xmlns:p14="http://schemas.microsoft.com/office/powerpoint/2010/main" val="2181867317"/>
      </p:ext>
    </p:extLst>
  </p:cSld>
  <p:clrMapOvr>
    <a:masterClrMapping/>
  </p:clrMapOvr>
  <p:transition spd="slow">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EC580F7-7E0C-4321-B297-0E1AC69BC9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05F298-2874-4AFF-80CF-2AB2E434A9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2C57EB-9845-4CAD-8CC7-9CE0F1A82B71}"/>
              </a:ext>
            </a:extLst>
          </p:cNvPr>
          <p:cNvSpPr>
            <a:spLocks noGrp="1" noChangeArrowheads="1"/>
          </p:cNvSpPr>
          <p:nvPr>
            <p:ph type="sldNum" sz="quarter" idx="12"/>
          </p:nvPr>
        </p:nvSpPr>
        <p:spPr>
          <a:ln/>
        </p:spPr>
        <p:txBody>
          <a:bodyPr/>
          <a:lstStyle>
            <a:lvl1pPr>
              <a:defRPr/>
            </a:lvl1pPr>
          </a:lstStyle>
          <a:p>
            <a:fld id="{9A09EFA1-8064-49D8-BE30-3F32BC75F35A}" type="slidenum">
              <a:rPr lang="en-US" altLang="en-US"/>
              <a:pPr/>
              <a:t>‹#›</a:t>
            </a:fld>
            <a:endParaRPr lang="en-US" altLang="en-US"/>
          </a:p>
        </p:txBody>
      </p:sp>
    </p:spTree>
    <p:extLst>
      <p:ext uri="{BB962C8B-B14F-4D97-AF65-F5344CB8AC3E}">
        <p14:creationId xmlns:p14="http://schemas.microsoft.com/office/powerpoint/2010/main" val="824523749"/>
      </p:ext>
    </p:extLst>
  </p:cSld>
  <p:clrMapOvr>
    <a:masterClrMapping/>
  </p:clrMapOvr>
  <p:transition spd="slow">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AFF53CE-E8DE-45FE-9B0A-D7E14ED5AE1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E089D43-38B2-4988-9B29-2A1F465284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4559667-700A-44CD-A9B4-6199F13B75CF}"/>
              </a:ext>
            </a:extLst>
          </p:cNvPr>
          <p:cNvSpPr>
            <a:spLocks noGrp="1" noChangeArrowheads="1"/>
          </p:cNvSpPr>
          <p:nvPr>
            <p:ph type="sldNum" sz="quarter" idx="12"/>
          </p:nvPr>
        </p:nvSpPr>
        <p:spPr>
          <a:ln/>
        </p:spPr>
        <p:txBody>
          <a:bodyPr/>
          <a:lstStyle>
            <a:lvl1pPr>
              <a:defRPr/>
            </a:lvl1pPr>
          </a:lstStyle>
          <a:p>
            <a:fld id="{0DC5B7F8-0147-4D51-A329-55239727AC70}" type="slidenum">
              <a:rPr lang="en-US" altLang="en-US"/>
              <a:pPr/>
              <a:t>‹#›</a:t>
            </a:fld>
            <a:endParaRPr lang="en-US" altLang="en-US"/>
          </a:p>
        </p:txBody>
      </p:sp>
    </p:spTree>
    <p:extLst>
      <p:ext uri="{BB962C8B-B14F-4D97-AF65-F5344CB8AC3E}">
        <p14:creationId xmlns:p14="http://schemas.microsoft.com/office/powerpoint/2010/main" val="663952667"/>
      </p:ext>
    </p:extLst>
  </p:cSld>
  <p:clrMapOvr>
    <a:masterClrMapping/>
  </p:clrMapOvr>
  <p:transition spd="slow">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C37E509-588B-4FC6-B6F1-1AFF5FAB5CC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C5CB7C0-BF0C-408C-97C5-42DD0BD25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63A34E4-BD4A-48F9-A1D6-23A5D684BA64}"/>
              </a:ext>
            </a:extLst>
          </p:cNvPr>
          <p:cNvSpPr>
            <a:spLocks noGrp="1" noChangeArrowheads="1"/>
          </p:cNvSpPr>
          <p:nvPr>
            <p:ph type="sldNum" sz="quarter" idx="12"/>
          </p:nvPr>
        </p:nvSpPr>
        <p:spPr>
          <a:ln/>
        </p:spPr>
        <p:txBody>
          <a:bodyPr/>
          <a:lstStyle>
            <a:lvl1pPr>
              <a:defRPr/>
            </a:lvl1pPr>
          </a:lstStyle>
          <a:p>
            <a:fld id="{38FA91FB-295E-420B-A42D-5073B319B18B}" type="slidenum">
              <a:rPr lang="en-US" altLang="en-US"/>
              <a:pPr/>
              <a:t>‹#›</a:t>
            </a:fld>
            <a:endParaRPr lang="en-US" altLang="en-US"/>
          </a:p>
        </p:txBody>
      </p:sp>
    </p:spTree>
    <p:extLst>
      <p:ext uri="{BB962C8B-B14F-4D97-AF65-F5344CB8AC3E}">
        <p14:creationId xmlns:p14="http://schemas.microsoft.com/office/powerpoint/2010/main" val="329691829"/>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B7CE24-D70E-47DE-A002-6A2C99C43F65}" type="datetimeFigureOut">
              <a:rPr lang="en-US" smtClean="0"/>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92A93-62B7-4B38-8D27-0143D71F0EB1}" type="slidenum">
              <a:rPr lang="en-US" smtClean="0"/>
              <a:t>‹#›</a:t>
            </a:fld>
            <a:endParaRPr lang="en-US"/>
          </a:p>
        </p:txBody>
      </p:sp>
    </p:spTree>
    <p:extLst>
      <p:ext uri="{BB962C8B-B14F-4D97-AF65-F5344CB8AC3E}">
        <p14:creationId xmlns:p14="http://schemas.microsoft.com/office/powerpoint/2010/main" val="27871760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02A34CF-0C57-4473-AB7D-FA24029CA14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9E216A3-AA4A-4454-9866-38F2DD8B87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25A4167-D80E-41DB-A381-9A2C4E1A6277}"/>
              </a:ext>
            </a:extLst>
          </p:cNvPr>
          <p:cNvSpPr>
            <a:spLocks noGrp="1" noChangeArrowheads="1"/>
          </p:cNvSpPr>
          <p:nvPr>
            <p:ph type="sldNum" sz="quarter" idx="12"/>
          </p:nvPr>
        </p:nvSpPr>
        <p:spPr>
          <a:ln/>
        </p:spPr>
        <p:txBody>
          <a:bodyPr/>
          <a:lstStyle>
            <a:lvl1pPr>
              <a:defRPr/>
            </a:lvl1pPr>
          </a:lstStyle>
          <a:p>
            <a:fld id="{EA465796-94C6-4BD8-9A77-91377726CD28}" type="slidenum">
              <a:rPr lang="en-US" altLang="en-US"/>
              <a:pPr/>
              <a:t>‹#›</a:t>
            </a:fld>
            <a:endParaRPr lang="en-US" altLang="en-US"/>
          </a:p>
        </p:txBody>
      </p:sp>
    </p:spTree>
    <p:extLst>
      <p:ext uri="{BB962C8B-B14F-4D97-AF65-F5344CB8AC3E}">
        <p14:creationId xmlns:p14="http://schemas.microsoft.com/office/powerpoint/2010/main" val="3456427701"/>
      </p:ext>
    </p:extLst>
  </p:cSld>
  <p:clrMapOvr>
    <a:masterClrMapping/>
  </p:clrMapOvr>
  <p:transition spd="slow">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0F52EF1-CA49-48E5-B89A-C8C9DD540A5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CBA4FF8-EA28-4DB1-BBC9-056224FB21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9657592-697F-448A-9246-A334F62A4128}"/>
              </a:ext>
            </a:extLst>
          </p:cNvPr>
          <p:cNvSpPr>
            <a:spLocks noGrp="1" noChangeArrowheads="1"/>
          </p:cNvSpPr>
          <p:nvPr>
            <p:ph type="sldNum" sz="quarter" idx="12"/>
          </p:nvPr>
        </p:nvSpPr>
        <p:spPr>
          <a:ln/>
        </p:spPr>
        <p:txBody>
          <a:bodyPr/>
          <a:lstStyle>
            <a:lvl1pPr>
              <a:defRPr/>
            </a:lvl1pPr>
          </a:lstStyle>
          <a:p>
            <a:fld id="{22593B64-6676-4BC1-B039-22DEF73CA5DC}" type="slidenum">
              <a:rPr lang="en-US" altLang="en-US"/>
              <a:pPr/>
              <a:t>‹#›</a:t>
            </a:fld>
            <a:endParaRPr lang="en-US" altLang="en-US"/>
          </a:p>
        </p:txBody>
      </p:sp>
    </p:spTree>
    <p:extLst>
      <p:ext uri="{BB962C8B-B14F-4D97-AF65-F5344CB8AC3E}">
        <p14:creationId xmlns:p14="http://schemas.microsoft.com/office/powerpoint/2010/main" val="1581236199"/>
      </p:ext>
    </p:extLst>
  </p:cSld>
  <p:clrMapOvr>
    <a:masterClrMapping/>
  </p:clrMapOvr>
  <p:transition spd="slow">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F9FF860-0790-47CA-8648-98D4959040E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024E3E4-5580-45C1-BC76-D763E4FD76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14CD9F5-65C0-42FA-BC88-8A4DA83D5872}"/>
              </a:ext>
            </a:extLst>
          </p:cNvPr>
          <p:cNvSpPr>
            <a:spLocks noGrp="1" noChangeArrowheads="1"/>
          </p:cNvSpPr>
          <p:nvPr>
            <p:ph type="sldNum" sz="quarter" idx="12"/>
          </p:nvPr>
        </p:nvSpPr>
        <p:spPr>
          <a:ln/>
        </p:spPr>
        <p:txBody>
          <a:bodyPr/>
          <a:lstStyle>
            <a:lvl1pPr>
              <a:defRPr/>
            </a:lvl1pPr>
          </a:lstStyle>
          <a:p>
            <a:fld id="{F92ACF78-B4D5-42C4-90F0-DEB91E1C5B21}" type="slidenum">
              <a:rPr lang="en-US" altLang="en-US"/>
              <a:pPr/>
              <a:t>‹#›</a:t>
            </a:fld>
            <a:endParaRPr lang="en-US" altLang="en-US"/>
          </a:p>
        </p:txBody>
      </p:sp>
    </p:spTree>
    <p:extLst>
      <p:ext uri="{BB962C8B-B14F-4D97-AF65-F5344CB8AC3E}">
        <p14:creationId xmlns:p14="http://schemas.microsoft.com/office/powerpoint/2010/main" val="1226165104"/>
      </p:ext>
    </p:extLst>
  </p:cSld>
  <p:clrMapOvr>
    <a:masterClrMapping/>
  </p:clrMapOvr>
  <p:transition spd="slow">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07F16A-1748-42DA-97A6-F4AD0F137F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780156-7E65-404B-A59E-C7DE2EACB3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0432B4-A190-4E8B-BFE5-F0A137368583}"/>
              </a:ext>
            </a:extLst>
          </p:cNvPr>
          <p:cNvSpPr>
            <a:spLocks noGrp="1" noChangeArrowheads="1"/>
          </p:cNvSpPr>
          <p:nvPr>
            <p:ph type="sldNum" sz="quarter" idx="12"/>
          </p:nvPr>
        </p:nvSpPr>
        <p:spPr>
          <a:ln/>
        </p:spPr>
        <p:txBody>
          <a:bodyPr/>
          <a:lstStyle>
            <a:lvl1pPr>
              <a:defRPr/>
            </a:lvl1pPr>
          </a:lstStyle>
          <a:p>
            <a:fld id="{725DEBE2-F186-4CEE-A45A-39ED9A0A95BC}" type="slidenum">
              <a:rPr lang="en-US" altLang="en-US"/>
              <a:pPr/>
              <a:t>‹#›</a:t>
            </a:fld>
            <a:endParaRPr lang="en-US" altLang="en-US"/>
          </a:p>
        </p:txBody>
      </p:sp>
    </p:spTree>
    <p:extLst>
      <p:ext uri="{BB962C8B-B14F-4D97-AF65-F5344CB8AC3E}">
        <p14:creationId xmlns:p14="http://schemas.microsoft.com/office/powerpoint/2010/main" val="3595354445"/>
      </p:ext>
    </p:extLst>
  </p:cSld>
  <p:clrMapOvr>
    <a:masterClrMapping/>
  </p:clrMapOvr>
  <p:transition spd="slow">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DA6D4F0-504E-449A-A4C9-3A93D85E61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4C8FFD-F455-4DF6-8564-92216D4495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948037-BE19-46D6-88FE-198026567E70}"/>
              </a:ext>
            </a:extLst>
          </p:cNvPr>
          <p:cNvSpPr>
            <a:spLocks noGrp="1" noChangeArrowheads="1"/>
          </p:cNvSpPr>
          <p:nvPr>
            <p:ph type="sldNum" sz="quarter" idx="12"/>
          </p:nvPr>
        </p:nvSpPr>
        <p:spPr>
          <a:ln/>
        </p:spPr>
        <p:txBody>
          <a:bodyPr/>
          <a:lstStyle>
            <a:lvl1pPr>
              <a:defRPr/>
            </a:lvl1pPr>
          </a:lstStyle>
          <a:p>
            <a:fld id="{7DA59100-226E-4878-AB57-934F777B6A66}" type="slidenum">
              <a:rPr lang="en-US" altLang="en-US"/>
              <a:pPr/>
              <a:t>‹#›</a:t>
            </a:fld>
            <a:endParaRPr lang="en-US" altLang="en-US"/>
          </a:p>
        </p:txBody>
      </p:sp>
    </p:spTree>
    <p:extLst>
      <p:ext uri="{BB962C8B-B14F-4D97-AF65-F5344CB8AC3E}">
        <p14:creationId xmlns:p14="http://schemas.microsoft.com/office/powerpoint/2010/main" val="1906333123"/>
      </p:ext>
    </p:extLst>
  </p:cSld>
  <p:clrMapOvr>
    <a:masterClrMapping/>
  </p:clrMapOvr>
  <p:transition spd="slow">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D1543F0E-0B89-4EDE-85BB-E16552C1CED7}"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B05B3-8423-4DA4-A284-2B5A4CDEECC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extLst>
      <p:ext uri="{BB962C8B-B14F-4D97-AF65-F5344CB8AC3E}">
        <p14:creationId xmlns:p14="http://schemas.microsoft.com/office/powerpoint/2010/main" val="3640691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543F0E-0B89-4EDE-85BB-E16552C1CED7}"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B05B3-8423-4DA4-A284-2B5A4CDEECC3}" type="slidenum">
              <a:rPr lang="en-US" smtClean="0"/>
              <a:pPr/>
              <a:t>‹#›</a:t>
            </a:fld>
            <a:endParaRPr lang="en-US"/>
          </a:p>
        </p:txBody>
      </p:sp>
    </p:spTree>
    <p:extLst>
      <p:ext uri="{BB962C8B-B14F-4D97-AF65-F5344CB8AC3E}">
        <p14:creationId xmlns:p14="http://schemas.microsoft.com/office/powerpoint/2010/main" val="21309005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1543F0E-0B89-4EDE-85BB-E16552C1CED7}"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B05B3-8423-4DA4-A284-2B5A4CDEECC3}" type="slidenum">
              <a:rPr lang="en-US" smtClean="0"/>
              <a:pPr/>
              <a:t>‹#›</a:t>
            </a:fld>
            <a:endParaRPr lang="en-US"/>
          </a:p>
        </p:txBody>
      </p:sp>
    </p:spTree>
    <p:extLst>
      <p:ext uri="{BB962C8B-B14F-4D97-AF65-F5344CB8AC3E}">
        <p14:creationId xmlns:p14="http://schemas.microsoft.com/office/powerpoint/2010/main" val="2460059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1543F0E-0B89-4EDE-85BB-E16552C1CED7}" type="datetimeFigureOut">
              <a:rPr lang="en-US" smtClean="0"/>
              <a:pPr/>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B05B3-8423-4DA4-A284-2B5A4CDEECC3}" type="slidenum">
              <a:rPr lang="en-US" smtClean="0"/>
              <a:pPr/>
              <a:t>‹#›</a:t>
            </a:fld>
            <a:endParaRPr lang="en-US"/>
          </a:p>
        </p:txBody>
      </p:sp>
    </p:spTree>
    <p:extLst>
      <p:ext uri="{BB962C8B-B14F-4D97-AF65-F5344CB8AC3E}">
        <p14:creationId xmlns:p14="http://schemas.microsoft.com/office/powerpoint/2010/main" val="41605781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1543F0E-0B89-4EDE-85BB-E16552C1CED7}" type="datetimeFigureOut">
              <a:rPr lang="en-US" smtClean="0"/>
              <a:pPr/>
              <a:t>8/29/2021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1B05B3-8423-4DA4-A284-2B5A4CDEECC3}" type="slidenum">
              <a:rPr lang="en-US" smtClean="0"/>
              <a:pPr/>
              <a:t>‹#›</a:t>
            </a:fld>
            <a:endParaRPr lang="en-US"/>
          </a:p>
        </p:txBody>
      </p:sp>
    </p:spTree>
    <p:extLst>
      <p:ext uri="{BB962C8B-B14F-4D97-AF65-F5344CB8AC3E}">
        <p14:creationId xmlns:p14="http://schemas.microsoft.com/office/powerpoint/2010/main" val="154312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B7CE24-D70E-47DE-A002-6A2C99C43F65}" type="datetimeFigureOut">
              <a:rPr lang="en-US" smtClean="0"/>
              <a:t>8/29/2021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92A93-62B7-4B38-8D27-0143D71F0EB1}" type="slidenum">
              <a:rPr lang="en-US" smtClean="0"/>
              <a:t>‹#›</a:t>
            </a:fld>
            <a:endParaRPr lang="en-US"/>
          </a:p>
        </p:txBody>
      </p:sp>
    </p:spTree>
    <p:extLst>
      <p:ext uri="{BB962C8B-B14F-4D97-AF65-F5344CB8AC3E}">
        <p14:creationId xmlns:p14="http://schemas.microsoft.com/office/powerpoint/2010/main" val="25383417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543F0E-0B89-4EDE-85BB-E16552C1CED7}" type="datetimeFigureOut">
              <a:rPr lang="en-US" smtClean="0"/>
              <a:pPr/>
              <a:t>8/29/2021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1B05B3-8423-4DA4-A284-2B5A4CDEECC3}" type="slidenum">
              <a:rPr lang="en-US" smtClean="0"/>
              <a:pPr/>
              <a:t>‹#›</a:t>
            </a:fld>
            <a:endParaRPr lang="en-US"/>
          </a:p>
        </p:txBody>
      </p:sp>
    </p:spTree>
    <p:extLst>
      <p:ext uri="{BB962C8B-B14F-4D97-AF65-F5344CB8AC3E}">
        <p14:creationId xmlns:p14="http://schemas.microsoft.com/office/powerpoint/2010/main" val="2121021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43F0E-0B89-4EDE-85BB-E16552C1CED7}" type="datetimeFigureOut">
              <a:rPr lang="en-US" smtClean="0"/>
              <a:pPr/>
              <a:t>8/29/2021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1B05B3-8423-4DA4-A284-2B5A4CDEECC3}" type="slidenum">
              <a:rPr lang="en-US" smtClean="0"/>
              <a:pPr/>
              <a:t>‹#›</a:t>
            </a:fld>
            <a:endParaRPr lang="en-US"/>
          </a:p>
        </p:txBody>
      </p:sp>
    </p:spTree>
    <p:extLst>
      <p:ext uri="{BB962C8B-B14F-4D97-AF65-F5344CB8AC3E}">
        <p14:creationId xmlns:p14="http://schemas.microsoft.com/office/powerpoint/2010/main" val="38605109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1543F0E-0B89-4EDE-85BB-E16552C1CED7}" type="datetimeFigureOut">
              <a:rPr lang="en-US" smtClean="0"/>
              <a:pPr/>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B05B3-8423-4DA4-A284-2B5A4CDEECC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extLst>
      <p:ext uri="{BB962C8B-B14F-4D97-AF65-F5344CB8AC3E}">
        <p14:creationId xmlns:p14="http://schemas.microsoft.com/office/powerpoint/2010/main" val="36413585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1543F0E-0B89-4EDE-85BB-E16552C1CED7}" type="datetimeFigureOut">
              <a:rPr lang="en-US" smtClean="0"/>
              <a:pPr/>
              <a:t>8/29/2021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1B05B3-8423-4DA4-A284-2B5A4CDEECC3}" type="slidenum">
              <a:rPr lang="en-US" smtClean="0"/>
              <a:pPr/>
              <a:t>‹#›</a:t>
            </a:fld>
            <a:endParaRPr lang="en-US"/>
          </a:p>
        </p:txBody>
      </p:sp>
    </p:spTree>
    <p:extLst>
      <p:ext uri="{BB962C8B-B14F-4D97-AF65-F5344CB8AC3E}">
        <p14:creationId xmlns:p14="http://schemas.microsoft.com/office/powerpoint/2010/main" val="2377465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543F0E-0B89-4EDE-85BB-E16552C1CED7}"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B05B3-8423-4DA4-A284-2B5A4CDEECC3}" type="slidenum">
              <a:rPr lang="en-US" smtClean="0"/>
              <a:pPr/>
              <a:t>‹#›</a:t>
            </a:fld>
            <a:endParaRPr lang="en-US"/>
          </a:p>
        </p:txBody>
      </p:sp>
    </p:spTree>
    <p:extLst>
      <p:ext uri="{BB962C8B-B14F-4D97-AF65-F5344CB8AC3E}">
        <p14:creationId xmlns:p14="http://schemas.microsoft.com/office/powerpoint/2010/main" val="18929302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543F0E-0B89-4EDE-85BB-E16552C1CED7}" type="datetimeFigureOut">
              <a:rPr lang="en-US" smtClean="0"/>
              <a:pPr/>
              <a:t>8/29/2021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91B05B3-8423-4DA4-A284-2B5A4CDEECC3}" type="slidenum">
              <a:rPr lang="en-US" smtClean="0"/>
              <a:pPr/>
              <a:t>‹#›</a:t>
            </a:fld>
            <a:endParaRPr lang="en-US"/>
          </a:p>
        </p:txBody>
      </p:sp>
    </p:spTree>
    <p:extLst>
      <p:ext uri="{BB962C8B-B14F-4D97-AF65-F5344CB8AC3E}">
        <p14:creationId xmlns:p14="http://schemas.microsoft.com/office/powerpoint/2010/main" val="29448359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C85B49A4-D708-421A-A3B8-F5AA62F55B7E}" type="datetimeFigureOut">
              <a:rPr lang="en-US" smtClean="0"/>
              <a:t>8/29/2021</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39556573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38357807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5B49A4-D708-421A-A3B8-F5AA62F55B7E}"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9986434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5B49A4-D708-421A-A3B8-F5AA62F55B7E}" type="datetimeFigureOut">
              <a:rPr lang="en-US" smtClean="0"/>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342056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B7CE24-D70E-47DE-A002-6A2C99C43F65}" type="datetimeFigureOut">
              <a:rPr lang="en-US" smtClean="0"/>
              <a:t>8/29/2021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92A93-62B7-4B38-8D27-0143D71F0EB1}" type="slidenum">
              <a:rPr lang="en-US" smtClean="0"/>
              <a:t>‹#›</a:t>
            </a:fld>
            <a:endParaRPr lang="en-US"/>
          </a:p>
        </p:txBody>
      </p:sp>
    </p:spTree>
    <p:extLst>
      <p:ext uri="{BB962C8B-B14F-4D97-AF65-F5344CB8AC3E}">
        <p14:creationId xmlns:p14="http://schemas.microsoft.com/office/powerpoint/2010/main" val="38051957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B49A4-D708-421A-A3B8-F5AA62F55B7E}" type="datetimeFigureOut">
              <a:rPr lang="en-US" smtClean="0"/>
              <a:t>8/29/2021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8146817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5B49A4-D708-421A-A3B8-F5AA62F55B7E}" type="datetimeFigureOut">
              <a:rPr lang="en-US" smtClean="0"/>
              <a:t>8/29/2021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39938150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B49A4-D708-421A-A3B8-F5AA62F55B7E}" type="datetimeFigureOut">
              <a:rPr lang="en-US" smtClean="0"/>
              <a:t>8/29/2021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4133170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C85B49A4-D708-421A-A3B8-F5AA62F55B7E}" type="datetimeFigureOut">
              <a:rPr lang="en-US" smtClean="0"/>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12134309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C85B49A4-D708-421A-A3B8-F5AA62F55B7E}" type="datetimeFigureOut">
              <a:rPr lang="en-US" smtClean="0"/>
              <a:t>8/29/2021</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837075599"/>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39154257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236906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7CE24-D70E-47DE-A002-6A2C99C43F65}" type="datetimeFigureOut">
              <a:rPr lang="en-US" smtClean="0"/>
              <a:t>8/29/2021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92A93-62B7-4B38-8D27-0143D71F0EB1}" type="slidenum">
              <a:rPr lang="en-US" smtClean="0"/>
              <a:t>‹#›</a:t>
            </a:fld>
            <a:endParaRPr lang="en-US"/>
          </a:p>
        </p:txBody>
      </p:sp>
    </p:spTree>
    <p:extLst>
      <p:ext uri="{BB962C8B-B14F-4D97-AF65-F5344CB8AC3E}">
        <p14:creationId xmlns:p14="http://schemas.microsoft.com/office/powerpoint/2010/main" val="383603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B7CE24-D70E-47DE-A002-6A2C99C43F65}" type="datetimeFigureOut">
              <a:rPr lang="en-US" smtClean="0"/>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92A93-62B7-4B38-8D27-0143D71F0EB1}" type="slidenum">
              <a:rPr lang="en-US" smtClean="0"/>
              <a:t>‹#›</a:t>
            </a:fld>
            <a:endParaRPr lang="en-US"/>
          </a:p>
        </p:txBody>
      </p:sp>
    </p:spTree>
    <p:extLst>
      <p:ext uri="{BB962C8B-B14F-4D97-AF65-F5344CB8AC3E}">
        <p14:creationId xmlns:p14="http://schemas.microsoft.com/office/powerpoint/2010/main" val="244013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B7CE24-D70E-47DE-A002-6A2C99C43F65}" type="datetimeFigureOut">
              <a:rPr lang="en-US" smtClean="0"/>
              <a:t>8/29/2021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92A93-62B7-4B38-8D27-0143D71F0EB1}" type="slidenum">
              <a:rPr lang="en-US" smtClean="0"/>
              <a:t>‹#›</a:t>
            </a:fld>
            <a:endParaRPr lang="en-US"/>
          </a:p>
        </p:txBody>
      </p:sp>
    </p:spTree>
    <p:extLst>
      <p:ext uri="{BB962C8B-B14F-4D97-AF65-F5344CB8AC3E}">
        <p14:creationId xmlns:p14="http://schemas.microsoft.com/office/powerpoint/2010/main" val="305722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7CE24-D70E-47DE-A002-6A2C99C43F65}" type="datetimeFigureOut">
              <a:rPr lang="en-US" smtClean="0"/>
              <a:t>8/29/2021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92A93-62B7-4B38-8D27-0143D71F0EB1}" type="slidenum">
              <a:rPr lang="en-US" smtClean="0"/>
              <a:t>‹#›</a:t>
            </a:fld>
            <a:endParaRPr lang="en-US"/>
          </a:p>
        </p:txBody>
      </p:sp>
    </p:spTree>
    <p:extLst>
      <p:ext uri="{BB962C8B-B14F-4D97-AF65-F5344CB8AC3E}">
        <p14:creationId xmlns:p14="http://schemas.microsoft.com/office/powerpoint/2010/main" val="2005765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DFFEE"/>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E713E5C-48F6-478C-B440-CAEF54413F1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12DB5A7-F51D-461B-BAA8-78D84341D43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75F73FB-662A-486C-92B3-9C9C3495F5E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2C86E4BE-9F26-4F40-A578-CB2CEBD2E2E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B0D6C868-2CE4-4247-9924-C433FC9FB5D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0CB2942-F174-42C3-B13C-07C6D5D256AF}" type="slidenum">
              <a:rPr lang="en-US" altLang="en-US"/>
              <a:pPr/>
              <a:t>‹#›</a:t>
            </a:fld>
            <a:endParaRPr lang="en-US" altLang="en-US"/>
          </a:p>
        </p:txBody>
      </p:sp>
    </p:spTree>
    <p:extLst>
      <p:ext uri="{BB962C8B-B14F-4D97-AF65-F5344CB8AC3E}">
        <p14:creationId xmlns:p14="http://schemas.microsoft.com/office/powerpoint/2010/main" val="581160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pitchFamily="34" charset="0"/>
                <a:cs typeface="+mn-cs"/>
              </a:defRPr>
            </a:lvl1pPr>
          </a:lstStyle>
          <a:p>
            <a:pPr>
              <a:defRPr/>
            </a:pPr>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pitchFamily="34" charset="0"/>
                <a:cs typeface="+mn-cs"/>
              </a:defRPr>
            </a:lvl1pPr>
          </a:lstStyle>
          <a:p>
            <a:pPr>
              <a:defRPr/>
            </a:pPr>
            <a:endParaRPr 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pitchFamily="34" charset="0"/>
                <a:cs typeface="+mn-cs"/>
              </a:defRPr>
            </a:lvl1pPr>
          </a:lstStyle>
          <a:p>
            <a:pPr>
              <a:defRPr/>
            </a:pPr>
            <a:fld id="{58F811BA-0ED9-40C8-8BA9-04DD7D481522}" type="slidenum">
              <a:rPr lang="en-US"/>
              <a:pPr>
                <a:defRPr/>
              </a:pPr>
              <a:t>‹#›</a:t>
            </a:fld>
            <a:endParaRPr lang="en-US" dirty="0"/>
          </a:p>
        </p:txBody>
      </p:sp>
      <p:sp>
        <p:nvSpPr>
          <p:cNvPr id="2055"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defRPr/>
            </a:pPr>
            <a:endParaRPr lang="en-US" dirty="0">
              <a:latin typeface="Calibri" pitchFamily="34" charset="0"/>
              <a:cs typeface="+mn-cs"/>
            </a:endParaRPr>
          </a:p>
        </p:txBody>
      </p:sp>
    </p:spTree>
    <p:extLst>
      <p:ext uri="{BB962C8B-B14F-4D97-AF65-F5344CB8AC3E}">
        <p14:creationId xmlns:p14="http://schemas.microsoft.com/office/powerpoint/2010/main" val="14799473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000">
          <a:solidFill>
            <a:schemeClr val="tx1"/>
          </a:solidFill>
          <a:latin typeface="Calibri" pitchFamily="34" charset="0"/>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DFFEE"/>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C050431-E8A6-489A-929F-A6225E83CF1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398A68C-C783-4991-B310-838075F8571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E8DE223-B37E-44AD-BA4C-294A14E0712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B00FD0A3-958A-4EB9-9361-9882FD8EDC3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0F43B82F-BCCD-4DA3-A863-B15679B9794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56F1FBF-5854-4AEA-BAAE-B5FF50FCA95E}" type="slidenum">
              <a:rPr lang="en-US" altLang="en-US"/>
              <a:pPr/>
              <a:t>‹#›</a:t>
            </a:fld>
            <a:endParaRPr lang="en-US" altLang="en-US"/>
          </a:p>
        </p:txBody>
      </p:sp>
    </p:spTree>
    <p:extLst>
      <p:ext uri="{BB962C8B-B14F-4D97-AF65-F5344CB8AC3E}">
        <p14:creationId xmlns:p14="http://schemas.microsoft.com/office/powerpoint/2010/main" val="22488553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1543F0E-0B89-4EDE-85BB-E16552C1CED7}" type="datetimeFigureOut">
              <a:rPr lang="en-US" smtClean="0"/>
              <a:pPr/>
              <a:t>8/29/2021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91B05B3-8423-4DA4-A284-2B5A4CDEECC3}" type="slidenum">
              <a:rPr lang="en-US" smtClean="0"/>
              <a:pPr/>
              <a:t>‹#›</a:t>
            </a:fld>
            <a:endParaRPr lang="en-US"/>
          </a:p>
        </p:txBody>
      </p:sp>
    </p:spTree>
    <p:extLst>
      <p:ext uri="{BB962C8B-B14F-4D97-AF65-F5344CB8AC3E}">
        <p14:creationId xmlns:p14="http://schemas.microsoft.com/office/powerpoint/2010/main" val="330232962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C85B49A4-D708-421A-A3B8-F5AA62F55B7E}" type="datetimeFigureOut">
              <a:rPr lang="en-US" smtClean="0"/>
              <a:t>8/29/2021</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4932190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C4F61-AF72-4A39-9163-3AC9304EA6FC}"/>
              </a:ext>
            </a:extLst>
          </p:cNvPr>
          <p:cNvSpPr txBox="1"/>
          <p:nvPr/>
        </p:nvSpPr>
        <p:spPr>
          <a:xfrm>
            <a:off x="1100831" y="426128"/>
            <a:ext cx="7436678" cy="4491637"/>
          </a:xfrm>
          <a:prstGeom prst="rect">
            <a:avLst/>
          </a:prstGeom>
          <a:noFill/>
        </p:spPr>
        <p:txBody>
          <a:bodyPr wrap="square" numCol="2" rtlCol="0" anchor="ctr">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Before the Flood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Flood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Scattering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Patriarchs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Exodus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Wandering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Invasion and Conquest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JUDGES</a:t>
            </a:r>
          </a:p>
        </p:txBody>
      </p:sp>
      <p:sp>
        <p:nvSpPr>
          <p:cNvPr id="2" name="TextBox 1">
            <a:extLst>
              <a:ext uri="{FF2B5EF4-FFF2-40B4-BE49-F238E27FC236}">
                <a16:creationId xmlns:a16="http://schemas.microsoft.com/office/drawing/2014/main" id="{B179DF70-8DC4-4721-A520-97A0D577946B}"/>
              </a:ext>
            </a:extLst>
          </p:cNvPr>
          <p:cNvSpPr txBox="1"/>
          <p:nvPr/>
        </p:nvSpPr>
        <p:spPr>
          <a:xfrm>
            <a:off x="568171" y="5601810"/>
            <a:ext cx="796933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JUDGES WEEK 2:  </a:t>
            </a:r>
            <a:r>
              <a:rPr lang="en-US" sz="2800" b="1" dirty="0">
                <a:solidFill>
                  <a:prstClr val="white"/>
                </a:solidFill>
                <a:latin typeface="Calibri" panose="020F0502020204030204" pitchFamily="34" charset="0"/>
                <a:cs typeface="Calibri" panose="020F0502020204030204" pitchFamily="34" charset="0"/>
              </a:rPr>
              <a:t>EARLY JUDGES</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(Judges 3:7-5:31)  </a:t>
            </a:r>
          </a:p>
        </p:txBody>
      </p:sp>
    </p:spTree>
    <p:extLst>
      <p:ext uri="{BB962C8B-B14F-4D97-AF65-F5344CB8AC3E}">
        <p14:creationId xmlns:p14="http://schemas.microsoft.com/office/powerpoint/2010/main" val="1609778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9F785AA-2286-4CDF-88D7-0185B536A308}"/>
              </a:ext>
            </a:extLst>
          </p:cNvPr>
          <p:cNvSpPr>
            <a:spLocks noChangeArrowheads="1"/>
          </p:cNvSpPr>
          <p:nvPr/>
        </p:nvSpPr>
        <p:spPr bwMode="auto">
          <a:xfrm>
            <a:off x="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1" name="Rectangle 3">
            <a:extLst>
              <a:ext uri="{FF2B5EF4-FFF2-40B4-BE49-F238E27FC236}">
                <a16:creationId xmlns:a16="http://schemas.microsoft.com/office/drawing/2014/main" id="{0506B621-7761-46AF-A2F6-B1E82E13A15A}"/>
              </a:ext>
            </a:extLst>
          </p:cNvPr>
          <p:cNvSpPr>
            <a:spLocks noChangeArrowheads="1"/>
          </p:cNvSpPr>
          <p:nvPr/>
        </p:nvSpPr>
        <p:spPr bwMode="auto">
          <a:xfrm>
            <a:off x="891540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2" name="Rectangle 4">
            <a:extLst>
              <a:ext uri="{FF2B5EF4-FFF2-40B4-BE49-F238E27FC236}">
                <a16:creationId xmlns:a16="http://schemas.microsoft.com/office/drawing/2014/main" id="{C739CFDE-D433-42BE-94C0-CF28D00197F4}"/>
              </a:ext>
            </a:extLst>
          </p:cNvPr>
          <p:cNvSpPr>
            <a:spLocks noChangeArrowheads="1"/>
          </p:cNvSpPr>
          <p:nvPr/>
        </p:nvSpPr>
        <p:spPr bwMode="auto">
          <a:xfrm>
            <a:off x="0" y="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3" name="Rectangle 5">
            <a:extLst>
              <a:ext uri="{FF2B5EF4-FFF2-40B4-BE49-F238E27FC236}">
                <a16:creationId xmlns:a16="http://schemas.microsoft.com/office/drawing/2014/main" id="{81E804E3-873C-40D4-9DC5-285AB86312B4}"/>
              </a:ext>
            </a:extLst>
          </p:cNvPr>
          <p:cNvSpPr>
            <a:spLocks noChangeArrowheads="1"/>
          </p:cNvSpPr>
          <p:nvPr/>
        </p:nvSpPr>
        <p:spPr bwMode="auto">
          <a:xfrm>
            <a:off x="0" y="662940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0" name="Rectangle 6">
            <a:extLst>
              <a:ext uri="{FF2B5EF4-FFF2-40B4-BE49-F238E27FC236}">
                <a16:creationId xmlns:a16="http://schemas.microsoft.com/office/drawing/2014/main" id="{843E721C-7FD8-4617-81BD-098299D7989F}"/>
              </a:ext>
            </a:extLst>
          </p:cNvPr>
          <p:cNvSpPr>
            <a:spLocks noChangeArrowheads="1"/>
          </p:cNvSpPr>
          <p:nvPr/>
        </p:nvSpPr>
        <p:spPr bwMode="auto">
          <a:xfrm>
            <a:off x="381000" y="228600"/>
            <a:ext cx="3505200" cy="5334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srgbClr val="0066CC"/>
                </a:solidFill>
                <a:effectLst>
                  <a:outerShdw blurRad="38100" dist="38100" dir="2700000" algn="tl">
                    <a:srgbClr val="000000">
                      <a:alpha val="43137"/>
                    </a:srgbClr>
                  </a:outerShdw>
                </a:effectLst>
                <a:uLnTx/>
                <a:uFillTx/>
                <a:latin typeface="Arial"/>
                <a:ea typeface="+mn-ea"/>
                <a:cs typeface="Arial" charset="0"/>
              </a:rPr>
              <a:t>Early Judges</a:t>
            </a:r>
          </a:p>
        </p:txBody>
      </p:sp>
      <p:sp>
        <p:nvSpPr>
          <p:cNvPr id="11271" name="Line 7">
            <a:extLst>
              <a:ext uri="{FF2B5EF4-FFF2-40B4-BE49-F238E27FC236}">
                <a16:creationId xmlns:a16="http://schemas.microsoft.com/office/drawing/2014/main" id="{43F28E5B-3D3B-4A81-A04F-9A03013CEBCB}"/>
              </a:ext>
            </a:extLst>
          </p:cNvPr>
          <p:cNvSpPr>
            <a:spLocks noChangeShapeType="1"/>
          </p:cNvSpPr>
          <p:nvPr/>
        </p:nvSpPr>
        <p:spPr bwMode="auto">
          <a:xfrm>
            <a:off x="381000" y="914400"/>
            <a:ext cx="3429000" cy="0"/>
          </a:xfrm>
          <a:prstGeom prst="line">
            <a:avLst/>
          </a:prstGeom>
          <a:noFill/>
          <a:ln w="57150">
            <a:solidFill>
              <a:srgbClr val="0099CC"/>
            </a:solidFill>
            <a:round/>
            <a:headEnd/>
            <a:tailEnd/>
          </a:ln>
          <a:effectLst>
            <a:outerShdw dist="3592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1272" name="Picture 8" descr="Judges1">
            <a:extLst>
              <a:ext uri="{FF2B5EF4-FFF2-40B4-BE49-F238E27FC236}">
                <a16:creationId xmlns:a16="http://schemas.microsoft.com/office/drawing/2014/main" id="{BF74D375-37A5-41E3-9A58-1D08142D1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
            <a:ext cx="4724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9">
            <a:extLst>
              <a:ext uri="{FF2B5EF4-FFF2-40B4-BE49-F238E27FC236}">
                <a16:creationId xmlns:a16="http://schemas.microsoft.com/office/drawing/2014/main" id="{97303980-E384-43CB-B8B8-5B3A32B95204}"/>
              </a:ext>
            </a:extLst>
          </p:cNvPr>
          <p:cNvSpPr>
            <a:spLocks noGrp="1" noChangeArrowheads="1"/>
          </p:cNvSpPr>
          <p:nvPr>
            <p:ph type="body" idx="1"/>
          </p:nvPr>
        </p:nvSpPr>
        <p:spPr>
          <a:xfrm>
            <a:off x="228600" y="1066800"/>
            <a:ext cx="3886200" cy="5486400"/>
          </a:xfrm>
          <a:noFill/>
        </p:spPr>
        <p:txBody>
          <a:bodyPr/>
          <a:lstStyle/>
          <a:p>
            <a:pPr marL="457200" lvl="1" indent="0" eaLnBrk="1" hangingPunct="1">
              <a:buNone/>
            </a:pPr>
            <a:endParaRPr lang="en-US" altLang="en-US" sz="2400" dirty="0"/>
          </a:p>
          <a:p>
            <a:pPr lvl="1" eaLnBrk="1" hangingPunct="1"/>
            <a:r>
              <a:rPr lang="en-US" altLang="en-US" sz="2400" b="1" dirty="0"/>
              <a:t>Ehud</a:t>
            </a:r>
            <a:r>
              <a:rPr lang="en-US" altLang="en-US" sz="2400" dirty="0"/>
              <a:t> killed </a:t>
            </a:r>
            <a:r>
              <a:rPr lang="en-US" altLang="en-US" sz="2400" dirty="0" err="1"/>
              <a:t>Eglon</a:t>
            </a:r>
            <a:r>
              <a:rPr lang="en-US" altLang="en-US" sz="2400" dirty="0"/>
              <a:t>, king of Moab, and rallied the Israelites.</a:t>
            </a:r>
          </a:p>
          <a:p>
            <a:pPr lvl="1" eaLnBrk="1" hangingPunct="1"/>
            <a:r>
              <a:rPr lang="en-US" altLang="en-US" sz="2400" dirty="0"/>
              <a:t>He led the Israelites to victory, and the land had rest for 80 years.</a:t>
            </a:r>
          </a:p>
        </p:txBody>
      </p:sp>
      <p:sp>
        <p:nvSpPr>
          <p:cNvPr id="11274" name="Rectangle 10">
            <a:extLst>
              <a:ext uri="{FF2B5EF4-FFF2-40B4-BE49-F238E27FC236}">
                <a16:creationId xmlns:a16="http://schemas.microsoft.com/office/drawing/2014/main" id="{AC5EED11-CDA1-4A08-B508-81E3616C1BC0}"/>
              </a:ext>
            </a:extLst>
          </p:cNvPr>
          <p:cNvSpPr>
            <a:spLocks noChangeArrowheads="1"/>
          </p:cNvSpPr>
          <p:nvPr/>
        </p:nvSpPr>
        <p:spPr bwMode="auto">
          <a:xfrm>
            <a:off x="6858000" y="3276600"/>
            <a:ext cx="1524000" cy="152400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7" name="Text Box 13">
            <a:extLst>
              <a:ext uri="{FF2B5EF4-FFF2-40B4-BE49-F238E27FC236}">
                <a16:creationId xmlns:a16="http://schemas.microsoft.com/office/drawing/2014/main" id="{5D726E74-596F-4F8D-9F7D-39C067780A5D}"/>
              </a:ext>
            </a:extLst>
          </p:cNvPr>
          <p:cNvSpPr txBox="1">
            <a:spLocks noChangeArrowheads="1"/>
          </p:cNvSpPr>
          <p:nvPr/>
        </p:nvSpPr>
        <p:spPr bwMode="auto">
          <a:xfrm>
            <a:off x="6705600" y="3581400"/>
            <a:ext cx="1143000" cy="461963"/>
          </a:xfrm>
          <a:prstGeom prst="rect">
            <a:avLst/>
          </a:prstGeom>
          <a:noFill/>
          <a:ln w="9525">
            <a:noFill/>
            <a:miter lim="800000"/>
            <a:headEnd/>
            <a:tailEnd/>
          </a:ln>
          <a:effectLst>
            <a:outerShdw dist="17961" dir="2700000" algn="ctr" rotWithShape="0">
              <a:schemeClr val="bg1"/>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66CC"/>
                </a:solidFill>
                <a:effectLst/>
                <a:uLnTx/>
                <a:uFillTx/>
                <a:latin typeface="Arial" charset="0"/>
                <a:ea typeface="+mn-ea"/>
                <a:cs typeface="Arial" charset="0"/>
              </a:rPr>
              <a:t>Ehud</a:t>
            </a:r>
          </a:p>
        </p:txBody>
      </p:sp>
    </p:spTree>
    <p:extLst>
      <p:ext uri="{BB962C8B-B14F-4D97-AF65-F5344CB8AC3E}">
        <p14:creationId xmlns:p14="http://schemas.microsoft.com/office/powerpoint/2010/main" val="155273516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fade">
                                      <p:cBhvr>
                                        <p:cTn id="7" dur="2000"/>
                                        <p:tgtEl>
                                          <p:spTgt spid="11272"/>
                                        </p:tgtEl>
                                      </p:cBhvr>
                                    </p:animEffec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11273">
                                            <p:txEl>
                                              <p:pRg st="1" end="1"/>
                                            </p:txEl>
                                          </p:spTgt>
                                        </p:tgtEl>
                                        <p:attrNameLst>
                                          <p:attrName>style.visibility</p:attrName>
                                        </p:attrNameLst>
                                      </p:cBhvr>
                                      <p:to>
                                        <p:strVal val="visible"/>
                                      </p:to>
                                    </p:set>
                                    <p:animEffect transition="in" filter="dissolve">
                                      <p:cBhvr>
                                        <p:cTn id="11" dur="500"/>
                                        <p:tgtEl>
                                          <p:spTgt spid="11273">
                                            <p:txEl>
                                              <p:pRg st="1" end="1"/>
                                            </p:txEl>
                                          </p:spTgt>
                                        </p:tgtEl>
                                      </p:cBhvr>
                                    </p:animEffect>
                                  </p:childTnLst>
                                </p:cTn>
                              </p:par>
                            </p:childTnLst>
                          </p:cTn>
                        </p:par>
                        <p:par>
                          <p:cTn id="12" fill="hold" nodeType="afterGroup">
                            <p:stCondLst>
                              <p:cond delay="2500"/>
                            </p:stCondLst>
                            <p:childTnLst>
                              <p:par>
                                <p:cTn id="13" presetID="23" presetClass="entr" presetSubtype="16" fill="hold" grpId="0" nodeType="afterEffect">
                                  <p:stCondLst>
                                    <p:cond delay="0"/>
                                  </p:stCondLst>
                                  <p:childTnLst>
                                    <p:set>
                                      <p:cBhvr>
                                        <p:cTn id="14" dur="1" fill="hold">
                                          <p:stCondLst>
                                            <p:cond delay="0"/>
                                          </p:stCondLst>
                                        </p:cTn>
                                        <p:tgtEl>
                                          <p:spTgt spid="11274"/>
                                        </p:tgtEl>
                                        <p:attrNameLst>
                                          <p:attrName>style.visibility</p:attrName>
                                        </p:attrNameLst>
                                      </p:cBhvr>
                                      <p:to>
                                        <p:strVal val="visible"/>
                                      </p:to>
                                    </p:set>
                                    <p:anim calcmode="lin" valueType="num">
                                      <p:cBhvr>
                                        <p:cTn id="15" dur="500" fill="hold"/>
                                        <p:tgtEl>
                                          <p:spTgt spid="11274"/>
                                        </p:tgtEl>
                                        <p:attrNameLst>
                                          <p:attrName>ppt_w</p:attrName>
                                        </p:attrNameLst>
                                      </p:cBhvr>
                                      <p:tavLst>
                                        <p:tav tm="0">
                                          <p:val>
                                            <p:fltVal val="0"/>
                                          </p:val>
                                        </p:tav>
                                        <p:tav tm="100000">
                                          <p:val>
                                            <p:strVal val="#ppt_w"/>
                                          </p:val>
                                        </p:tav>
                                      </p:tavLst>
                                    </p:anim>
                                    <p:anim calcmode="lin" valueType="num">
                                      <p:cBhvr>
                                        <p:cTn id="16" dur="500" fill="hold"/>
                                        <p:tgtEl>
                                          <p:spTgt spid="1127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1277"/>
                                        </p:tgtEl>
                                        <p:attrNameLst>
                                          <p:attrName>style.visibility</p:attrName>
                                        </p:attrNameLst>
                                      </p:cBhvr>
                                      <p:to>
                                        <p:strVal val="visible"/>
                                      </p:to>
                                    </p:set>
                                    <p:anim calcmode="lin" valueType="num">
                                      <p:cBhvr>
                                        <p:cTn id="19" dur="500" fill="hold"/>
                                        <p:tgtEl>
                                          <p:spTgt spid="11277"/>
                                        </p:tgtEl>
                                        <p:attrNameLst>
                                          <p:attrName>ppt_w</p:attrName>
                                        </p:attrNameLst>
                                      </p:cBhvr>
                                      <p:tavLst>
                                        <p:tav tm="0">
                                          <p:val>
                                            <p:fltVal val="0"/>
                                          </p:val>
                                        </p:tav>
                                        <p:tav tm="100000">
                                          <p:val>
                                            <p:strVal val="#ppt_w"/>
                                          </p:val>
                                        </p:tav>
                                      </p:tavLst>
                                    </p:anim>
                                    <p:anim calcmode="lin" valueType="num">
                                      <p:cBhvr>
                                        <p:cTn id="20" dur="500" fill="hold"/>
                                        <p:tgtEl>
                                          <p:spTgt spid="1127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1273">
                                            <p:txEl>
                                              <p:pRg st="2" end="2"/>
                                            </p:txEl>
                                          </p:spTgt>
                                        </p:tgtEl>
                                        <p:attrNameLst>
                                          <p:attrName>style.visibility</p:attrName>
                                        </p:attrNameLst>
                                      </p:cBhvr>
                                      <p:to>
                                        <p:strVal val="visible"/>
                                      </p:to>
                                    </p:set>
                                    <p:animEffect transition="in" filter="dissolve">
                                      <p:cBhvr>
                                        <p:cTn id="25" dur="500"/>
                                        <p:tgtEl>
                                          <p:spTgt spid="112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animBg="1"/>
      <p:bldP spid="1127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911D99-1569-4121-95AD-A4438BC9229B}"/>
              </a:ext>
            </a:extLst>
          </p:cNvPr>
          <p:cNvSpPr txBox="1"/>
          <p:nvPr/>
        </p:nvSpPr>
        <p:spPr>
          <a:xfrm>
            <a:off x="346228" y="177554"/>
            <a:ext cx="8469297" cy="3108543"/>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QUESTION 3:  What was the significance of the fact that Ehud was left-handed?</a:t>
            </a:r>
          </a:p>
          <a:p>
            <a:pPr marL="457200" indent="-457200">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Warriors usually wore their sword on the left side and drew it with the right hand.</a:t>
            </a:r>
          </a:p>
          <a:p>
            <a:pPr marL="457200" indent="-457200">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Ehud, being left-handed, concealed his sword under his clothing on his </a:t>
            </a:r>
            <a:r>
              <a:rPr lang="en-US" sz="2800" b="1" i="1" dirty="0">
                <a:solidFill>
                  <a:schemeClr val="bg1"/>
                </a:solidFill>
                <a:latin typeface="Calibri" panose="020F0502020204030204" pitchFamily="34" charset="0"/>
                <a:cs typeface="Calibri" panose="020F0502020204030204" pitchFamily="34" charset="0"/>
              </a:rPr>
              <a:t>right </a:t>
            </a:r>
            <a:r>
              <a:rPr lang="en-US" sz="2800" b="1" dirty="0">
                <a:solidFill>
                  <a:schemeClr val="bg1"/>
                </a:solidFill>
                <a:latin typeface="Calibri" panose="020F0502020204030204" pitchFamily="34" charset="0"/>
                <a:cs typeface="Calibri" panose="020F0502020204030204" pitchFamily="34" charset="0"/>
              </a:rPr>
              <a:t>side,  causing </a:t>
            </a:r>
            <a:r>
              <a:rPr lang="en-US" sz="2800" b="1" dirty="0" err="1">
                <a:solidFill>
                  <a:schemeClr val="bg1"/>
                </a:solidFill>
                <a:latin typeface="Calibri" panose="020F0502020204030204" pitchFamily="34" charset="0"/>
                <a:cs typeface="Calibri" panose="020F0502020204030204" pitchFamily="34" charset="0"/>
              </a:rPr>
              <a:t>Eglon’s</a:t>
            </a:r>
            <a:r>
              <a:rPr lang="en-US" sz="2800" b="1" dirty="0">
                <a:solidFill>
                  <a:schemeClr val="bg1"/>
                </a:solidFill>
                <a:latin typeface="Calibri" panose="020F0502020204030204" pitchFamily="34" charset="0"/>
                <a:cs typeface="Calibri" panose="020F0502020204030204" pitchFamily="34" charset="0"/>
              </a:rPr>
              <a:t> guards to overlook it.</a:t>
            </a:r>
          </a:p>
        </p:txBody>
      </p:sp>
    </p:spTree>
    <p:extLst>
      <p:ext uri="{BB962C8B-B14F-4D97-AF65-F5344CB8AC3E}">
        <p14:creationId xmlns:p14="http://schemas.microsoft.com/office/powerpoint/2010/main" val="18458791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911D99-1569-4121-95AD-A4438BC9229B}"/>
              </a:ext>
            </a:extLst>
          </p:cNvPr>
          <p:cNvSpPr txBox="1"/>
          <p:nvPr/>
        </p:nvSpPr>
        <p:spPr>
          <a:xfrm>
            <a:off x="346228" y="177554"/>
            <a:ext cx="8469297" cy="3108543"/>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QUESTION 4:  When you read the accounts of Othniel and Shamgar, can you say that there was anything “spiritual” about what they did?  What seems to have been the main function of a judge?</a:t>
            </a:r>
          </a:p>
          <a:p>
            <a:pPr marL="457200" indent="-457200">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The accounts describe military successes.</a:t>
            </a:r>
          </a:p>
          <a:p>
            <a:pPr marL="457200" indent="-457200">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God raised up judges to save the nation from actual, physical oppression.</a:t>
            </a:r>
          </a:p>
        </p:txBody>
      </p:sp>
    </p:spTree>
    <p:extLst>
      <p:ext uri="{BB962C8B-B14F-4D97-AF65-F5344CB8AC3E}">
        <p14:creationId xmlns:p14="http://schemas.microsoft.com/office/powerpoint/2010/main" val="2118686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02E446F-FA32-468D-ADBC-E3E0AFD85716}"/>
              </a:ext>
            </a:extLst>
          </p:cNvPr>
          <p:cNvSpPr>
            <a:spLocks noChangeArrowheads="1"/>
          </p:cNvSpPr>
          <p:nvPr/>
        </p:nvSpPr>
        <p:spPr bwMode="auto">
          <a:xfrm>
            <a:off x="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15" name="Rectangle 3">
            <a:extLst>
              <a:ext uri="{FF2B5EF4-FFF2-40B4-BE49-F238E27FC236}">
                <a16:creationId xmlns:a16="http://schemas.microsoft.com/office/drawing/2014/main" id="{97C50C5B-0187-4471-9D5D-52B7F4AD3F53}"/>
              </a:ext>
            </a:extLst>
          </p:cNvPr>
          <p:cNvSpPr>
            <a:spLocks noChangeArrowheads="1"/>
          </p:cNvSpPr>
          <p:nvPr/>
        </p:nvSpPr>
        <p:spPr bwMode="auto">
          <a:xfrm>
            <a:off x="891540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16" name="Rectangle 4">
            <a:extLst>
              <a:ext uri="{FF2B5EF4-FFF2-40B4-BE49-F238E27FC236}">
                <a16:creationId xmlns:a16="http://schemas.microsoft.com/office/drawing/2014/main" id="{BDD46B72-9DDA-49F5-9BB5-5F412F5C9974}"/>
              </a:ext>
            </a:extLst>
          </p:cNvPr>
          <p:cNvSpPr>
            <a:spLocks noChangeArrowheads="1"/>
          </p:cNvSpPr>
          <p:nvPr/>
        </p:nvSpPr>
        <p:spPr bwMode="auto">
          <a:xfrm>
            <a:off x="0" y="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17" name="Rectangle 5">
            <a:extLst>
              <a:ext uri="{FF2B5EF4-FFF2-40B4-BE49-F238E27FC236}">
                <a16:creationId xmlns:a16="http://schemas.microsoft.com/office/drawing/2014/main" id="{47FB794D-8869-4E49-9821-6A5B17FFDCAD}"/>
              </a:ext>
            </a:extLst>
          </p:cNvPr>
          <p:cNvSpPr>
            <a:spLocks noChangeArrowheads="1"/>
          </p:cNvSpPr>
          <p:nvPr/>
        </p:nvSpPr>
        <p:spPr bwMode="auto">
          <a:xfrm>
            <a:off x="0" y="662940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4" name="Rectangle 6">
            <a:extLst>
              <a:ext uri="{FF2B5EF4-FFF2-40B4-BE49-F238E27FC236}">
                <a16:creationId xmlns:a16="http://schemas.microsoft.com/office/drawing/2014/main" id="{8C44B240-9240-4BF2-BE99-9AF1B88FC43F}"/>
              </a:ext>
            </a:extLst>
          </p:cNvPr>
          <p:cNvSpPr>
            <a:spLocks noChangeArrowheads="1"/>
          </p:cNvSpPr>
          <p:nvPr/>
        </p:nvSpPr>
        <p:spPr bwMode="auto">
          <a:xfrm>
            <a:off x="304800" y="228600"/>
            <a:ext cx="3505200" cy="5334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srgbClr val="0066CC"/>
                </a:solidFill>
                <a:effectLst>
                  <a:outerShdw blurRad="38100" dist="38100" dir="2700000" algn="tl">
                    <a:srgbClr val="000000">
                      <a:alpha val="43137"/>
                    </a:srgbClr>
                  </a:outerShdw>
                </a:effectLst>
                <a:uLnTx/>
                <a:uFillTx/>
                <a:latin typeface="Arial"/>
                <a:ea typeface="+mn-ea"/>
                <a:cs typeface="Arial" charset="0"/>
              </a:rPr>
              <a:t>Early Judges</a:t>
            </a:r>
          </a:p>
        </p:txBody>
      </p:sp>
      <p:sp>
        <p:nvSpPr>
          <p:cNvPr id="12295" name="Line 7">
            <a:extLst>
              <a:ext uri="{FF2B5EF4-FFF2-40B4-BE49-F238E27FC236}">
                <a16:creationId xmlns:a16="http://schemas.microsoft.com/office/drawing/2014/main" id="{F03E1483-D64A-404A-9742-6010D7EB9AA6}"/>
              </a:ext>
            </a:extLst>
          </p:cNvPr>
          <p:cNvSpPr>
            <a:spLocks noChangeShapeType="1"/>
          </p:cNvSpPr>
          <p:nvPr/>
        </p:nvSpPr>
        <p:spPr bwMode="auto">
          <a:xfrm>
            <a:off x="304800" y="914400"/>
            <a:ext cx="3429000" cy="0"/>
          </a:xfrm>
          <a:prstGeom prst="line">
            <a:avLst/>
          </a:prstGeom>
          <a:noFill/>
          <a:ln w="57150">
            <a:solidFill>
              <a:srgbClr val="0099CC"/>
            </a:solidFill>
            <a:round/>
            <a:headEnd/>
            <a:tailEnd/>
          </a:ln>
          <a:effectLst>
            <a:outerShdw dist="3592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2296" name="Picture 8" descr="Judges1">
            <a:extLst>
              <a:ext uri="{FF2B5EF4-FFF2-40B4-BE49-F238E27FC236}">
                <a16:creationId xmlns:a16="http://schemas.microsoft.com/office/drawing/2014/main" id="{FBC7AF6E-B4FF-4B8F-B80C-782BEDC03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28599"/>
            <a:ext cx="4953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9">
            <a:extLst>
              <a:ext uri="{FF2B5EF4-FFF2-40B4-BE49-F238E27FC236}">
                <a16:creationId xmlns:a16="http://schemas.microsoft.com/office/drawing/2014/main" id="{D6F66C2A-977F-42D5-BA8E-FC71FEBA97D6}"/>
              </a:ext>
            </a:extLst>
          </p:cNvPr>
          <p:cNvSpPr>
            <a:spLocks noGrp="1" noChangeArrowheads="1"/>
          </p:cNvSpPr>
          <p:nvPr>
            <p:ph type="body" idx="1"/>
          </p:nvPr>
        </p:nvSpPr>
        <p:spPr>
          <a:xfrm>
            <a:off x="228600" y="1066800"/>
            <a:ext cx="3733800" cy="5486400"/>
          </a:xfrm>
          <a:noFill/>
        </p:spPr>
        <p:txBody>
          <a:bodyPr/>
          <a:lstStyle/>
          <a:p>
            <a:pPr eaLnBrk="1" hangingPunct="1"/>
            <a:r>
              <a:rPr lang="en-US" altLang="en-US" sz="2000" dirty="0"/>
              <a:t>Gradually, the Canaanites remaining in the land gained enough strength to fight the Israelites again.</a:t>
            </a:r>
          </a:p>
          <a:p>
            <a:pPr eaLnBrk="1" hangingPunct="1"/>
            <a:r>
              <a:rPr lang="en-US" altLang="en-US" sz="2000" dirty="0"/>
              <a:t>When the Israelites again did evil, God “sold them into the hand of </a:t>
            </a:r>
            <a:r>
              <a:rPr lang="en-US" altLang="en-US" sz="2000" dirty="0" err="1"/>
              <a:t>Jabin</a:t>
            </a:r>
            <a:r>
              <a:rPr lang="en-US" altLang="en-US" sz="2000" dirty="0"/>
              <a:t> king of Canaan, who reigned in Hazor.” (Judges 4:2-3)</a:t>
            </a:r>
          </a:p>
          <a:p>
            <a:pPr eaLnBrk="1" hangingPunct="1"/>
            <a:r>
              <a:rPr lang="en-US" altLang="en-US" sz="2000" dirty="0"/>
              <a:t>Sisera was commander of army (from </a:t>
            </a:r>
            <a:r>
              <a:rPr lang="en-US" altLang="en-US" sz="2000" dirty="0" err="1"/>
              <a:t>Harosheth-hagoyim</a:t>
            </a:r>
            <a:r>
              <a:rPr lang="en-US" altLang="en-US" sz="2000" dirty="0"/>
              <a:t> (see oval on map))</a:t>
            </a:r>
          </a:p>
        </p:txBody>
      </p:sp>
      <p:sp>
        <p:nvSpPr>
          <p:cNvPr id="2" name="Oval 1">
            <a:extLst>
              <a:ext uri="{FF2B5EF4-FFF2-40B4-BE49-F238E27FC236}">
                <a16:creationId xmlns:a16="http://schemas.microsoft.com/office/drawing/2014/main" id="{2580A2B2-0447-4007-BC77-1B599B686D16}"/>
              </a:ext>
            </a:extLst>
          </p:cNvPr>
          <p:cNvSpPr/>
          <p:nvPr/>
        </p:nvSpPr>
        <p:spPr>
          <a:xfrm>
            <a:off x="6267635" y="1553592"/>
            <a:ext cx="843379" cy="452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E7888370-3D4A-418A-98DF-30CE992D1F57}"/>
              </a:ext>
            </a:extLst>
          </p:cNvPr>
          <p:cNvSpPr/>
          <p:nvPr/>
        </p:nvSpPr>
        <p:spPr>
          <a:xfrm>
            <a:off x="7278950" y="1162974"/>
            <a:ext cx="274320" cy="27432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09422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fade">
                                      <p:cBhvr>
                                        <p:cTn id="7" dur="5000"/>
                                        <p:tgtEl>
                                          <p:spTgt spid="12296"/>
                                        </p:tgtEl>
                                      </p:cBhvr>
                                    </p:animEffect>
                                  </p:childTnLst>
                                </p:cTn>
                              </p:par>
                            </p:childTnLst>
                          </p:cTn>
                        </p:par>
                        <p:par>
                          <p:cTn id="8" fill="hold" nodeType="afterGroup">
                            <p:stCondLst>
                              <p:cond delay="5000"/>
                            </p:stCondLst>
                            <p:childTnLst>
                              <p:par>
                                <p:cTn id="9" presetID="23" presetClass="entr" presetSubtype="16" fill="hold" nodeType="afterEffect">
                                  <p:stCondLst>
                                    <p:cond delay="0"/>
                                  </p:stCondLst>
                                  <p:childTnLst>
                                    <p:set>
                                      <p:cBhvr>
                                        <p:cTn id="10" dur="1" fill="hold">
                                          <p:stCondLst>
                                            <p:cond delay="0"/>
                                          </p:stCondLst>
                                        </p:cTn>
                                        <p:tgtEl>
                                          <p:spTgt spid="12297">
                                            <p:txEl>
                                              <p:pRg st="0" end="0"/>
                                            </p:txEl>
                                          </p:spTgt>
                                        </p:tgtEl>
                                        <p:attrNameLst>
                                          <p:attrName>style.visibility</p:attrName>
                                        </p:attrNameLst>
                                      </p:cBhvr>
                                      <p:to>
                                        <p:strVal val="visible"/>
                                      </p:to>
                                    </p:set>
                                    <p:anim calcmode="lin" valueType="num">
                                      <p:cBhvr>
                                        <p:cTn id="11" dur="500" fill="hold"/>
                                        <p:tgtEl>
                                          <p:spTgt spid="1229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2297">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500"/>
                            </p:stCondLst>
                            <p:childTnLst>
                              <p:par>
                                <p:cTn id="14" presetID="23" presetClass="entr" presetSubtype="16" fill="hold" nodeType="afterEffect">
                                  <p:stCondLst>
                                    <p:cond delay="0"/>
                                  </p:stCondLst>
                                  <p:childTnLst>
                                    <p:set>
                                      <p:cBhvr>
                                        <p:cTn id="15" dur="1" fill="hold">
                                          <p:stCondLst>
                                            <p:cond delay="0"/>
                                          </p:stCondLst>
                                        </p:cTn>
                                        <p:tgtEl>
                                          <p:spTgt spid="12297">
                                            <p:txEl>
                                              <p:pRg st="1" end="1"/>
                                            </p:txEl>
                                          </p:spTgt>
                                        </p:tgtEl>
                                        <p:attrNameLst>
                                          <p:attrName>style.visibility</p:attrName>
                                        </p:attrNameLst>
                                      </p:cBhvr>
                                      <p:to>
                                        <p:strVal val="visible"/>
                                      </p:to>
                                    </p:set>
                                    <p:anim calcmode="lin" valueType="num">
                                      <p:cBhvr>
                                        <p:cTn id="16" dur="500" fill="hold"/>
                                        <p:tgtEl>
                                          <p:spTgt spid="12297">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2297">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6000"/>
                            </p:stCondLst>
                            <p:childTnLst>
                              <p:par>
                                <p:cTn id="19" presetID="23" presetClass="entr" presetSubtype="16" fill="hold" nodeType="afterEffect">
                                  <p:stCondLst>
                                    <p:cond delay="0"/>
                                  </p:stCondLst>
                                  <p:childTnLst>
                                    <p:set>
                                      <p:cBhvr>
                                        <p:cTn id="20" dur="1" fill="hold">
                                          <p:stCondLst>
                                            <p:cond delay="0"/>
                                          </p:stCondLst>
                                        </p:cTn>
                                        <p:tgtEl>
                                          <p:spTgt spid="12297">
                                            <p:txEl>
                                              <p:pRg st="2" end="2"/>
                                            </p:txEl>
                                          </p:spTgt>
                                        </p:tgtEl>
                                        <p:attrNameLst>
                                          <p:attrName>style.visibility</p:attrName>
                                        </p:attrNameLst>
                                      </p:cBhvr>
                                      <p:to>
                                        <p:strVal val="visible"/>
                                      </p:to>
                                    </p:set>
                                    <p:anim calcmode="lin" valueType="num">
                                      <p:cBhvr>
                                        <p:cTn id="21" dur="500" fill="hold"/>
                                        <p:tgtEl>
                                          <p:spTgt spid="1229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229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911D99-1569-4121-95AD-A4438BC9229B}"/>
              </a:ext>
            </a:extLst>
          </p:cNvPr>
          <p:cNvSpPr txBox="1"/>
          <p:nvPr/>
        </p:nvSpPr>
        <p:spPr>
          <a:xfrm>
            <a:off x="346228" y="177554"/>
            <a:ext cx="8469297" cy="6124754"/>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QUESTION 5:  In Joshua 11:10-11, late in the conquest phase, we read that Joshua captured Hazor, killed the king (</a:t>
            </a:r>
            <a:r>
              <a:rPr lang="en-US" sz="2800" b="1" dirty="0" err="1">
                <a:solidFill>
                  <a:schemeClr val="bg1"/>
                </a:solidFill>
                <a:latin typeface="Calibri" panose="020F0502020204030204" pitchFamily="34" charset="0"/>
                <a:cs typeface="Calibri" panose="020F0502020204030204" pitchFamily="34" charset="0"/>
              </a:rPr>
              <a:t>Jabin</a:t>
            </a:r>
            <a:r>
              <a:rPr lang="en-US" sz="2800" b="1" dirty="0">
                <a:solidFill>
                  <a:schemeClr val="bg1"/>
                </a:solidFill>
                <a:latin typeface="Calibri" panose="020F0502020204030204" pitchFamily="34" charset="0"/>
                <a:cs typeface="Calibri" panose="020F0502020204030204" pitchFamily="34" charset="0"/>
              </a:rPr>
              <a:t>), burned the city, and that the Israelites killed every person found in Hazor.  But now, in Judges 4, we find “</a:t>
            </a:r>
            <a:r>
              <a:rPr lang="en-US" sz="2800" b="1" dirty="0" err="1">
                <a:solidFill>
                  <a:schemeClr val="bg1"/>
                </a:solidFill>
                <a:latin typeface="Calibri" panose="020F0502020204030204" pitchFamily="34" charset="0"/>
                <a:cs typeface="Calibri" panose="020F0502020204030204" pitchFamily="34" charset="0"/>
              </a:rPr>
              <a:t>Jabin</a:t>
            </a:r>
            <a:r>
              <a:rPr lang="en-US" sz="2800" b="1" dirty="0">
                <a:solidFill>
                  <a:schemeClr val="bg1"/>
                </a:solidFill>
                <a:latin typeface="Calibri" panose="020F0502020204030204" pitchFamily="34" charset="0"/>
                <a:cs typeface="Calibri" panose="020F0502020204030204" pitchFamily="34" charset="0"/>
              </a:rPr>
              <a:t> king of Canaan who ruled in Hazor” (Judges 4:2) stirring up serious trouble for the “sons of Israel” and “severely” oppressing them for 20 years (Judges 4:3).  What gives?</a:t>
            </a:r>
          </a:p>
          <a:p>
            <a:pPr marL="457200" indent="-457200">
              <a:buFont typeface="Arial" panose="020B0604020202020204" pitchFamily="34" charset="0"/>
              <a:buChar char="•"/>
            </a:pPr>
            <a:r>
              <a:rPr lang="en-US" sz="2400" b="1" dirty="0">
                <a:solidFill>
                  <a:schemeClr val="bg1"/>
                </a:solidFill>
                <a:latin typeface="Calibri" panose="020F0502020204030204" pitchFamily="34" charset="0"/>
                <a:cs typeface="Calibri" panose="020F0502020204030204" pitchFamily="34" charset="0"/>
              </a:rPr>
              <a:t>Many years had passed, and Israelites apparently decided not to rebuild Hazor and settle there.</a:t>
            </a:r>
          </a:p>
          <a:p>
            <a:pPr marL="457200" indent="-457200">
              <a:buFont typeface="Arial" panose="020B0604020202020204" pitchFamily="34" charset="0"/>
              <a:buChar char="•"/>
            </a:pPr>
            <a:r>
              <a:rPr lang="en-US" sz="2400" b="1" dirty="0">
                <a:solidFill>
                  <a:schemeClr val="bg1"/>
                </a:solidFill>
                <a:latin typeface="Calibri" panose="020F0502020204030204" pitchFamily="34" charset="0"/>
                <a:cs typeface="Calibri" panose="020F0502020204030204" pitchFamily="34" charset="0"/>
              </a:rPr>
              <a:t>In the meantime, Canaanites did rebuild and resettle it.</a:t>
            </a:r>
          </a:p>
          <a:p>
            <a:pPr marL="457200" indent="-457200">
              <a:buFont typeface="Arial" panose="020B0604020202020204" pitchFamily="34" charset="0"/>
              <a:buChar char="•"/>
            </a:pPr>
            <a:r>
              <a:rPr lang="en-US" sz="2400" b="1" dirty="0">
                <a:solidFill>
                  <a:schemeClr val="bg1"/>
                </a:solidFill>
                <a:latin typeface="Calibri" panose="020F0502020204030204" pitchFamily="34" charset="0"/>
                <a:cs typeface="Calibri" panose="020F0502020204030204" pitchFamily="34" charset="0"/>
              </a:rPr>
              <a:t>It’s a different “</a:t>
            </a:r>
            <a:r>
              <a:rPr lang="en-US" sz="2400" b="1" dirty="0" err="1">
                <a:solidFill>
                  <a:schemeClr val="bg1"/>
                </a:solidFill>
                <a:latin typeface="Calibri" panose="020F0502020204030204" pitchFamily="34" charset="0"/>
                <a:cs typeface="Calibri" panose="020F0502020204030204" pitchFamily="34" charset="0"/>
              </a:rPr>
              <a:t>Jabin</a:t>
            </a:r>
            <a:r>
              <a:rPr lang="en-US" sz="2400" b="1" dirty="0">
                <a:solidFill>
                  <a:schemeClr val="bg1"/>
                </a:solidFill>
                <a:latin typeface="Calibri" panose="020F0502020204030204" pitchFamily="34" charset="0"/>
                <a:cs typeface="Calibri" panose="020F0502020204030204" pitchFamily="34" charset="0"/>
              </a:rPr>
              <a:t>” now.</a:t>
            </a:r>
          </a:p>
          <a:p>
            <a:pPr marL="457200" indent="-457200">
              <a:buFont typeface="Arial" panose="020B0604020202020204" pitchFamily="34" charset="0"/>
              <a:buChar char="•"/>
            </a:pPr>
            <a:r>
              <a:rPr lang="en-US" sz="2400" b="1" dirty="0">
                <a:solidFill>
                  <a:schemeClr val="bg1"/>
                </a:solidFill>
                <a:latin typeface="Calibri" panose="020F0502020204030204" pitchFamily="34" charset="0"/>
                <a:cs typeface="Calibri" panose="020F0502020204030204" pitchFamily="34" charset="0"/>
              </a:rPr>
              <a:t>Perhaps an example of “little by little” (Deut. </a:t>
            </a:r>
            <a:r>
              <a:rPr lang="en-US" sz="2400" b="1">
                <a:solidFill>
                  <a:schemeClr val="bg1"/>
                </a:solidFill>
                <a:latin typeface="Calibri" panose="020F0502020204030204" pitchFamily="34" charset="0"/>
                <a:cs typeface="Calibri" panose="020F0502020204030204" pitchFamily="34" charset="0"/>
              </a:rPr>
              <a:t>7:22), the </a:t>
            </a:r>
            <a:r>
              <a:rPr lang="en-US" sz="2400" b="1" dirty="0">
                <a:solidFill>
                  <a:schemeClr val="bg1"/>
                </a:solidFill>
                <a:latin typeface="Calibri" panose="020F0502020204030204" pitchFamily="34" charset="0"/>
                <a:cs typeface="Calibri" panose="020F0502020204030204" pitchFamily="34" charset="0"/>
              </a:rPr>
              <a:t>Israelites lacking enough people to quickly settle all of the available land.</a:t>
            </a:r>
          </a:p>
        </p:txBody>
      </p:sp>
    </p:spTree>
    <p:extLst>
      <p:ext uri="{BB962C8B-B14F-4D97-AF65-F5344CB8AC3E}">
        <p14:creationId xmlns:p14="http://schemas.microsoft.com/office/powerpoint/2010/main" val="1820975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639FFC8-8FE5-4A62-80A8-E98FAA6BEC25}"/>
              </a:ext>
            </a:extLst>
          </p:cNvPr>
          <p:cNvSpPr>
            <a:spLocks noChangeArrowheads="1"/>
          </p:cNvSpPr>
          <p:nvPr/>
        </p:nvSpPr>
        <p:spPr bwMode="auto">
          <a:xfrm>
            <a:off x="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39" name="Rectangle 3">
            <a:extLst>
              <a:ext uri="{FF2B5EF4-FFF2-40B4-BE49-F238E27FC236}">
                <a16:creationId xmlns:a16="http://schemas.microsoft.com/office/drawing/2014/main" id="{91BBFCE5-0491-4B2C-9A42-53D292292181}"/>
              </a:ext>
            </a:extLst>
          </p:cNvPr>
          <p:cNvSpPr>
            <a:spLocks noChangeArrowheads="1"/>
          </p:cNvSpPr>
          <p:nvPr/>
        </p:nvSpPr>
        <p:spPr bwMode="auto">
          <a:xfrm>
            <a:off x="891540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40" name="Rectangle 4">
            <a:extLst>
              <a:ext uri="{FF2B5EF4-FFF2-40B4-BE49-F238E27FC236}">
                <a16:creationId xmlns:a16="http://schemas.microsoft.com/office/drawing/2014/main" id="{26C4674D-B629-4CCB-A8F9-7D82C68AFFEB}"/>
              </a:ext>
            </a:extLst>
          </p:cNvPr>
          <p:cNvSpPr>
            <a:spLocks noChangeArrowheads="1"/>
          </p:cNvSpPr>
          <p:nvPr/>
        </p:nvSpPr>
        <p:spPr bwMode="auto">
          <a:xfrm>
            <a:off x="0" y="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41" name="Rectangle 5">
            <a:extLst>
              <a:ext uri="{FF2B5EF4-FFF2-40B4-BE49-F238E27FC236}">
                <a16:creationId xmlns:a16="http://schemas.microsoft.com/office/drawing/2014/main" id="{39B3BEDC-E16F-4C20-ABB8-310DBBF24F1D}"/>
              </a:ext>
            </a:extLst>
          </p:cNvPr>
          <p:cNvSpPr>
            <a:spLocks noChangeArrowheads="1"/>
          </p:cNvSpPr>
          <p:nvPr/>
        </p:nvSpPr>
        <p:spPr bwMode="auto">
          <a:xfrm>
            <a:off x="0" y="662940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4" name="Rectangle 6">
            <a:extLst>
              <a:ext uri="{FF2B5EF4-FFF2-40B4-BE49-F238E27FC236}">
                <a16:creationId xmlns:a16="http://schemas.microsoft.com/office/drawing/2014/main" id="{B2EFEC13-CA83-468D-9BB0-4322D71C8517}"/>
              </a:ext>
            </a:extLst>
          </p:cNvPr>
          <p:cNvSpPr>
            <a:spLocks noChangeArrowheads="1"/>
          </p:cNvSpPr>
          <p:nvPr/>
        </p:nvSpPr>
        <p:spPr bwMode="auto">
          <a:xfrm>
            <a:off x="304800" y="228600"/>
            <a:ext cx="3505200" cy="5334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srgbClr val="0066CC"/>
                </a:solidFill>
                <a:effectLst>
                  <a:outerShdw blurRad="38100" dist="38100" dir="2700000" algn="tl">
                    <a:srgbClr val="000000">
                      <a:alpha val="43137"/>
                    </a:srgbClr>
                  </a:outerShdw>
                </a:effectLst>
                <a:uLnTx/>
                <a:uFillTx/>
                <a:latin typeface="Arial"/>
                <a:ea typeface="+mn-ea"/>
                <a:cs typeface="Arial" charset="0"/>
              </a:rPr>
              <a:t>Early Judges</a:t>
            </a:r>
          </a:p>
        </p:txBody>
      </p:sp>
      <p:sp>
        <p:nvSpPr>
          <p:cNvPr id="12295" name="Line 7">
            <a:extLst>
              <a:ext uri="{FF2B5EF4-FFF2-40B4-BE49-F238E27FC236}">
                <a16:creationId xmlns:a16="http://schemas.microsoft.com/office/drawing/2014/main" id="{069AC7C1-7B95-4B4D-BE66-2D8CE04D83B1}"/>
              </a:ext>
            </a:extLst>
          </p:cNvPr>
          <p:cNvSpPr>
            <a:spLocks noChangeShapeType="1"/>
          </p:cNvSpPr>
          <p:nvPr/>
        </p:nvSpPr>
        <p:spPr bwMode="auto">
          <a:xfrm>
            <a:off x="304800" y="914400"/>
            <a:ext cx="3429000" cy="0"/>
          </a:xfrm>
          <a:prstGeom prst="line">
            <a:avLst/>
          </a:prstGeom>
          <a:noFill/>
          <a:ln w="57150">
            <a:solidFill>
              <a:srgbClr val="0099CC"/>
            </a:solidFill>
            <a:round/>
            <a:headEnd/>
            <a:tailEnd/>
          </a:ln>
          <a:effectLst>
            <a:outerShdw dist="3592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2296" name="Picture 8" descr="Judges1">
            <a:extLst>
              <a:ext uri="{FF2B5EF4-FFF2-40B4-BE49-F238E27FC236}">
                <a16:creationId xmlns:a16="http://schemas.microsoft.com/office/drawing/2014/main" id="{07A55FF4-F368-49CA-A748-98A3AFAA9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4800"/>
            <a:ext cx="4953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9">
            <a:extLst>
              <a:ext uri="{FF2B5EF4-FFF2-40B4-BE49-F238E27FC236}">
                <a16:creationId xmlns:a16="http://schemas.microsoft.com/office/drawing/2014/main" id="{6104C95E-C9B1-4824-A26D-9DB7B80B3511}"/>
              </a:ext>
            </a:extLst>
          </p:cNvPr>
          <p:cNvSpPr>
            <a:spLocks noGrp="1" noChangeArrowheads="1"/>
          </p:cNvSpPr>
          <p:nvPr>
            <p:ph type="body" idx="1"/>
          </p:nvPr>
        </p:nvSpPr>
        <p:spPr>
          <a:xfrm>
            <a:off x="228600" y="1066800"/>
            <a:ext cx="3733800" cy="5486400"/>
          </a:xfrm>
          <a:noFill/>
        </p:spPr>
        <p:txBody>
          <a:bodyPr/>
          <a:lstStyle/>
          <a:p>
            <a:pPr lvl="1" eaLnBrk="1" hangingPunct="1"/>
            <a:r>
              <a:rPr lang="en-US" altLang="en-US" sz="2000" dirty="0"/>
              <a:t>They gained control of the rich valley of Jezreel and oppressed Israel for 20 years.</a:t>
            </a:r>
          </a:p>
          <a:p>
            <a:pPr lvl="1" eaLnBrk="1" hangingPunct="1"/>
            <a:r>
              <a:rPr lang="en-US" altLang="en-US" sz="2000" dirty="0"/>
              <a:t>The oppression was “severe,” and </a:t>
            </a:r>
            <a:r>
              <a:rPr lang="en-US" altLang="en-US" sz="2000" dirty="0" err="1"/>
              <a:t>Jabin</a:t>
            </a:r>
            <a:r>
              <a:rPr lang="en-US" altLang="en-US" sz="2000" dirty="0"/>
              <a:t> had 900 iron chariots.</a:t>
            </a:r>
          </a:p>
          <a:p>
            <a:pPr lvl="1" eaLnBrk="1" hangingPunct="1"/>
            <a:r>
              <a:rPr lang="en-US" altLang="en-US" sz="2000" dirty="0"/>
              <a:t>Conditions were terrible...</a:t>
            </a:r>
          </a:p>
          <a:p>
            <a:pPr lvl="1" eaLnBrk="1" hangingPunct="1"/>
            <a:r>
              <a:rPr lang="en-US" altLang="en-US" sz="2000" dirty="0"/>
              <a:t>…so bad that people didn’t travel; the highways were deserted.  (Judges 5:6)</a:t>
            </a:r>
          </a:p>
          <a:p>
            <a:pPr lvl="1" eaLnBrk="1" hangingPunct="1"/>
            <a:r>
              <a:rPr lang="en-US" altLang="en-US" sz="2000" dirty="0"/>
              <a:t>It seems that the Israelites didn’t even have conventional weapons.  (Judges 5:8)</a:t>
            </a:r>
          </a:p>
        </p:txBody>
      </p:sp>
      <p:sp>
        <p:nvSpPr>
          <p:cNvPr id="12298" name="Rectangle 10">
            <a:extLst>
              <a:ext uri="{FF2B5EF4-FFF2-40B4-BE49-F238E27FC236}">
                <a16:creationId xmlns:a16="http://schemas.microsoft.com/office/drawing/2014/main" id="{093EE98B-6DA8-4995-AC74-761E28354321}"/>
              </a:ext>
            </a:extLst>
          </p:cNvPr>
          <p:cNvSpPr>
            <a:spLocks noChangeArrowheads="1"/>
          </p:cNvSpPr>
          <p:nvPr/>
        </p:nvSpPr>
        <p:spPr bwMode="auto">
          <a:xfrm>
            <a:off x="6400800" y="1524000"/>
            <a:ext cx="1447800" cy="106680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9" name="Text Box 11">
            <a:extLst>
              <a:ext uri="{FF2B5EF4-FFF2-40B4-BE49-F238E27FC236}">
                <a16:creationId xmlns:a16="http://schemas.microsoft.com/office/drawing/2014/main" id="{A6B8A16C-A9F8-4A29-B25A-3FE3187F1606}"/>
              </a:ext>
            </a:extLst>
          </p:cNvPr>
          <p:cNvSpPr txBox="1">
            <a:spLocks noChangeArrowheads="1"/>
          </p:cNvSpPr>
          <p:nvPr/>
        </p:nvSpPr>
        <p:spPr bwMode="auto">
          <a:xfrm>
            <a:off x="6400800" y="1965325"/>
            <a:ext cx="1447800" cy="461963"/>
          </a:xfrm>
          <a:prstGeom prst="rect">
            <a:avLst/>
          </a:prstGeom>
          <a:noFill/>
          <a:ln w="9525">
            <a:noFill/>
            <a:miter lim="800000"/>
            <a:headEnd/>
            <a:tailEnd/>
          </a:ln>
          <a:effectLst>
            <a:outerShdw dist="17961" dir="2700000" algn="ctr" rotWithShape="0">
              <a:schemeClr val="bg1"/>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66CC"/>
                </a:solidFill>
                <a:effectLst/>
                <a:uLnTx/>
                <a:uFillTx/>
                <a:latin typeface="Arial" charset="0"/>
                <a:ea typeface="+mn-ea"/>
                <a:cs typeface="Arial" charset="0"/>
              </a:rPr>
              <a:t>Deborah</a:t>
            </a:r>
          </a:p>
        </p:txBody>
      </p:sp>
    </p:spTree>
    <p:extLst>
      <p:ext uri="{BB962C8B-B14F-4D97-AF65-F5344CB8AC3E}">
        <p14:creationId xmlns:p14="http://schemas.microsoft.com/office/powerpoint/2010/main" val="41182612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fade">
                                      <p:cBhvr>
                                        <p:cTn id="7" dur="5000"/>
                                        <p:tgtEl>
                                          <p:spTgt spid="12296"/>
                                        </p:tgtEl>
                                      </p:cBhvr>
                                    </p:animEffect>
                                  </p:childTnLst>
                                </p:cTn>
                              </p:par>
                            </p:childTnLst>
                          </p:cTn>
                        </p:par>
                        <p:par>
                          <p:cTn id="8" fill="hold" nodeType="afterGroup">
                            <p:stCondLst>
                              <p:cond delay="5000"/>
                            </p:stCondLst>
                            <p:childTnLst>
                              <p:par>
                                <p:cTn id="9" presetID="9" presetClass="entr" presetSubtype="0" fill="hold" nodeType="afterEffect">
                                  <p:stCondLst>
                                    <p:cond delay="0"/>
                                  </p:stCondLst>
                                  <p:childTnLst>
                                    <p:set>
                                      <p:cBhvr>
                                        <p:cTn id="10" dur="1" fill="hold">
                                          <p:stCondLst>
                                            <p:cond delay="0"/>
                                          </p:stCondLst>
                                        </p:cTn>
                                        <p:tgtEl>
                                          <p:spTgt spid="12297">
                                            <p:txEl>
                                              <p:pRg st="0" end="0"/>
                                            </p:txEl>
                                          </p:spTgt>
                                        </p:tgtEl>
                                        <p:attrNameLst>
                                          <p:attrName>style.visibility</p:attrName>
                                        </p:attrNameLst>
                                      </p:cBhvr>
                                      <p:to>
                                        <p:strVal val="visible"/>
                                      </p:to>
                                    </p:set>
                                    <p:animEffect transition="in" filter="dissolve">
                                      <p:cBhvr>
                                        <p:cTn id="11" dur="500"/>
                                        <p:tgtEl>
                                          <p:spTgt spid="1229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2297">
                                            <p:txEl>
                                              <p:pRg st="1" end="1"/>
                                            </p:txEl>
                                          </p:spTgt>
                                        </p:tgtEl>
                                        <p:attrNameLst>
                                          <p:attrName>style.visibility</p:attrName>
                                        </p:attrNameLst>
                                      </p:cBhvr>
                                      <p:to>
                                        <p:strVal val="visible"/>
                                      </p:to>
                                    </p:set>
                                    <p:animEffect transition="in" filter="dissolve">
                                      <p:cBhvr>
                                        <p:cTn id="16" dur="500"/>
                                        <p:tgtEl>
                                          <p:spTgt spid="1229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2297">
                                            <p:txEl>
                                              <p:pRg st="2" end="2"/>
                                            </p:txEl>
                                          </p:spTgt>
                                        </p:tgtEl>
                                        <p:attrNameLst>
                                          <p:attrName>style.visibility</p:attrName>
                                        </p:attrNameLst>
                                      </p:cBhvr>
                                      <p:to>
                                        <p:strVal val="visible"/>
                                      </p:to>
                                    </p:set>
                                    <p:animEffect transition="in" filter="dissolve">
                                      <p:cBhvr>
                                        <p:cTn id="21" dur="500"/>
                                        <p:tgtEl>
                                          <p:spTgt spid="1229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2297">
                                            <p:txEl>
                                              <p:pRg st="3" end="3"/>
                                            </p:txEl>
                                          </p:spTgt>
                                        </p:tgtEl>
                                        <p:attrNameLst>
                                          <p:attrName>style.visibility</p:attrName>
                                        </p:attrNameLst>
                                      </p:cBhvr>
                                      <p:to>
                                        <p:strVal val="visible"/>
                                      </p:to>
                                    </p:set>
                                    <p:animEffect transition="in" filter="dissolve">
                                      <p:cBhvr>
                                        <p:cTn id="26" dur="500"/>
                                        <p:tgtEl>
                                          <p:spTgt spid="1229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2297">
                                            <p:txEl>
                                              <p:pRg st="4" end="4"/>
                                            </p:txEl>
                                          </p:spTgt>
                                        </p:tgtEl>
                                        <p:attrNameLst>
                                          <p:attrName>style.visibility</p:attrName>
                                        </p:attrNameLst>
                                      </p:cBhvr>
                                      <p:to>
                                        <p:strVal val="visible"/>
                                      </p:to>
                                    </p:set>
                                    <p:animEffect transition="in" filter="dissolve">
                                      <p:cBhvr>
                                        <p:cTn id="31" dur="500"/>
                                        <p:tgtEl>
                                          <p:spTgt spid="12297">
                                            <p:txEl>
                                              <p:pRg st="4" end="4"/>
                                            </p:txEl>
                                          </p:spTgt>
                                        </p:tgtEl>
                                      </p:cBhvr>
                                    </p:animEffect>
                                  </p:childTnLst>
                                </p:cTn>
                              </p:par>
                            </p:childTnLst>
                          </p:cTn>
                        </p:par>
                        <p:par>
                          <p:cTn id="32" fill="hold" nodeType="afterGroup">
                            <p:stCondLst>
                              <p:cond delay="500"/>
                            </p:stCondLst>
                            <p:childTnLst>
                              <p:par>
                                <p:cTn id="33" presetID="23" presetClass="entr" presetSubtype="16" fill="hold" grpId="0" nodeType="afterEffect">
                                  <p:stCondLst>
                                    <p:cond delay="0"/>
                                  </p:stCondLst>
                                  <p:childTnLst>
                                    <p:set>
                                      <p:cBhvr>
                                        <p:cTn id="34" dur="1" fill="hold">
                                          <p:stCondLst>
                                            <p:cond delay="0"/>
                                          </p:stCondLst>
                                        </p:cTn>
                                        <p:tgtEl>
                                          <p:spTgt spid="12298"/>
                                        </p:tgtEl>
                                        <p:attrNameLst>
                                          <p:attrName>style.visibility</p:attrName>
                                        </p:attrNameLst>
                                      </p:cBhvr>
                                      <p:to>
                                        <p:strVal val="visible"/>
                                      </p:to>
                                    </p:set>
                                    <p:anim calcmode="lin" valueType="num">
                                      <p:cBhvr>
                                        <p:cTn id="35" dur="500" fill="hold"/>
                                        <p:tgtEl>
                                          <p:spTgt spid="12298"/>
                                        </p:tgtEl>
                                        <p:attrNameLst>
                                          <p:attrName>ppt_w</p:attrName>
                                        </p:attrNameLst>
                                      </p:cBhvr>
                                      <p:tavLst>
                                        <p:tav tm="0">
                                          <p:val>
                                            <p:fltVal val="0"/>
                                          </p:val>
                                        </p:tav>
                                        <p:tav tm="100000">
                                          <p:val>
                                            <p:strVal val="#ppt_w"/>
                                          </p:val>
                                        </p:tav>
                                      </p:tavLst>
                                    </p:anim>
                                    <p:anim calcmode="lin" valueType="num">
                                      <p:cBhvr>
                                        <p:cTn id="36" dur="500" fill="hold"/>
                                        <p:tgtEl>
                                          <p:spTgt spid="12298"/>
                                        </p:tgtEl>
                                        <p:attrNameLst>
                                          <p:attrName>ppt_h</p:attrName>
                                        </p:attrNameLst>
                                      </p:cBhvr>
                                      <p:tavLst>
                                        <p:tav tm="0">
                                          <p:val>
                                            <p:fltVal val="0"/>
                                          </p:val>
                                        </p:tav>
                                        <p:tav tm="100000">
                                          <p:val>
                                            <p:strVal val="#ppt_h"/>
                                          </p:val>
                                        </p:tav>
                                      </p:tavLst>
                                    </p:anim>
                                  </p:childTnLst>
                                </p:cTn>
                              </p:par>
                            </p:childTnLst>
                          </p:cTn>
                        </p:par>
                        <p:par>
                          <p:cTn id="37" fill="hold" nodeType="afterGroup">
                            <p:stCondLst>
                              <p:cond delay="1000"/>
                            </p:stCondLst>
                            <p:childTnLst>
                              <p:par>
                                <p:cTn id="38" presetID="23" presetClass="entr" presetSubtype="16" fill="hold" grpId="0" nodeType="afterEffect">
                                  <p:stCondLst>
                                    <p:cond delay="0"/>
                                  </p:stCondLst>
                                  <p:childTnLst>
                                    <p:set>
                                      <p:cBhvr>
                                        <p:cTn id="39" dur="1" fill="hold">
                                          <p:stCondLst>
                                            <p:cond delay="0"/>
                                          </p:stCondLst>
                                        </p:cTn>
                                        <p:tgtEl>
                                          <p:spTgt spid="12299"/>
                                        </p:tgtEl>
                                        <p:attrNameLst>
                                          <p:attrName>style.visibility</p:attrName>
                                        </p:attrNameLst>
                                      </p:cBhvr>
                                      <p:to>
                                        <p:strVal val="visible"/>
                                      </p:to>
                                    </p:set>
                                    <p:anim calcmode="lin" valueType="num">
                                      <p:cBhvr>
                                        <p:cTn id="40" dur="500" fill="hold"/>
                                        <p:tgtEl>
                                          <p:spTgt spid="12299"/>
                                        </p:tgtEl>
                                        <p:attrNameLst>
                                          <p:attrName>ppt_w</p:attrName>
                                        </p:attrNameLst>
                                      </p:cBhvr>
                                      <p:tavLst>
                                        <p:tav tm="0">
                                          <p:val>
                                            <p:fltVal val="0"/>
                                          </p:val>
                                        </p:tav>
                                        <p:tav tm="100000">
                                          <p:val>
                                            <p:strVal val="#ppt_w"/>
                                          </p:val>
                                        </p:tav>
                                      </p:tavLst>
                                    </p:anim>
                                    <p:anim calcmode="lin" valueType="num">
                                      <p:cBhvr>
                                        <p:cTn id="41" dur="500" fill="hold"/>
                                        <p:tgtEl>
                                          <p:spTgt spid="122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animBg="1"/>
      <p:bldP spid="122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639FFC8-8FE5-4A62-80A8-E98FAA6BEC25}"/>
              </a:ext>
            </a:extLst>
          </p:cNvPr>
          <p:cNvSpPr>
            <a:spLocks noChangeArrowheads="1"/>
          </p:cNvSpPr>
          <p:nvPr/>
        </p:nvSpPr>
        <p:spPr bwMode="auto">
          <a:xfrm>
            <a:off x="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39" name="Rectangle 3">
            <a:extLst>
              <a:ext uri="{FF2B5EF4-FFF2-40B4-BE49-F238E27FC236}">
                <a16:creationId xmlns:a16="http://schemas.microsoft.com/office/drawing/2014/main" id="{91BBFCE5-0491-4B2C-9A42-53D292292181}"/>
              </a:ext>
            </a:extLst>
          </p:cNvPr>
          <p:cNvSpPr>
            <a:spLocks noChangeArrowheads="1"/>
          </p:cNvSpPr>
          <p:nvPr/>
        </p:nvSpPr>
        <p:spPr bwMode="auto">
          <a:xfrm>
            <a:off x="891540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40" name="Rectangle 4">
            <a:extLst>
              <a:ext uri="{FF2B5EF4-FFF2-40B4-BE49-F238E27FC236}">
                <a16:creationId xmlns:a16="http://schemas.microsoft.com/office/drawing/2014/main" id="{26C4674D-B629-4CCB-A8F9-7D82C68AFFEB}"/>
              </a:ext>
            </a:extLst>
          </p:cNvPr>
          <p:cNvSpPr>
            <a:spLocks noChangeArrowheads="1"/>
          </p:cNvSpPr>
          <p:nvPr/>
        </p:nvSpPr>
        <p:spPr bwMode="auto">
          <a:xfrm>
            <a:off x="0" y="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41" name="Rectangle 5">
            <a:extLst>
              <a:ext uri="{FF2B5EF4-FFF2-40B4-BE49-F238E27FC236}">
                <a16:creationId xmlns:a16="http://schemas.microsoft.com/office/drawing/2014/main" id="{39B3BEDC-E16F-4C20-ABB8-310DBBF24F1D}"/>
              </a:ext>
            </a:extLst>
          </p:cNvPr>
          <p:cNvSpPr>
            <a:spLocks noChangeArrowheads="1"/>
          </p:cNvSpPr>
          <p:nvPr/>
        </p:nvSpPr>
        <p:spPr bwMode="auto">
          <a:xfrm>
            <a:off x="0" y="662940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4" name="Rectangle 6">
            <a:extLst>
              <a:ext uri="{FF2B5EF4-FFF2-40B4-BE49-F238E27FC236}">
                <a16:creationId xmlns:a16="http://schemas.microsoft.com/office/drawing/2014/main" id="{B2EFEC13-CA83-468D-9BB0-4322D71C8517}"/>
              </a:ext>
            </a:extLst>
          </p:cNvPr>
          <p:cNvSpPr>
            <a:spLocks noChangeArrowheads="1"/>
          </p:cNvSpPr>
          <p:nvPr/>
        </p:nvSpPr>
        <p:spPr bwMode="auto">
          <a:xfrm>
            <a:off x="304800" y="228600"/>
            <a:ext cx="3505200" cy="5334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srgbClr val="0066CC"/>
                </a:solidFill>
                <a:effectLst>
                  <a:outerShdw blurRad="38100" dist="38100" dir="2700000" algn="tl">
                    <a:srgbClr val="000000">
                      <a:alpha val="43137"/>
                    </a:srgbClr>
                  </a:outerShdw>
                </a:effectLst>
                <a:uLnTx/>
                <a:uFillTx/>
                <a:latin typeface="Arial"/>
                <a:ea typeface="+mn-ea"/>
                <a:cs typeface="Arial" charset="0"/>
              </a:rPr>
              <a:t>Early Judges</a:t>
            </a:r>
          </a:p>
        </p:txBody>
      </p:sp>
      <p:sp>
        <p:nvSpPr>
          <p:cNvPr id="12295" name="Line 7">
            <a:extLst>
              <a:ext uri="{FF2B5EF4-FFF2-40B4-BE49-F238E27FC236}">
                <a16:creationId xmlns:a16="http://schemas.microsoft.com/office/drawing/2014/main" id="{069AC7C1-7B95-4B4D-BE66-2D8CE04D83B1}"/>
              </a:ext>
            </a:extLst>
          </p:cNvPr>
          <p:cNvSpPr>
            <a:spLocks noChangeShapeType="1"/>
          </p:cNvSpPr>
          <p:nvPr/>
        </p:nvSpPr>
        <p:spPr bwMode="auto">
          <a:xfrm>
            <a:off x="304800" y="914400"/>
            <a:ext cx="3429000" cy="0"/>
          </a:xfrm>
          <a:prstGeom prst="line">
            <a:avLst/>
          </a:prstGeom>
          <a:noFill/>
          <a:ln w="57150">
            <a:solidFill>
              <a:srgbClr val="0099CC"/>
            </a:solidFill>
            <a:round/>
            <a:headEnd/>
            <a:tailEnd/>
          </a:ln>
          <a:effectLst>
            <a:outerShdw dist="3592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2296" name="Picture 8" descr="Judges1">
            <a:extLst>
              <a:ext uri="{FF2B5EF4-FFF2-40B4-BE49-F238E27FC236}">
                <a16:creationId xmlns:a16="http://schemas.microsoft.com/office/drawing/2014/main" id="{07A55FF4-F368-49CA-A748-98A3AFAA9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4800"/>
            <a:ext cx="4953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9">
            <a:extLst>
              <a:ext uri="{FF2B5EF4-FFF2-40B4-BE49-F238E27FC236}">
                <a16:creationId xmlns:a16="http://schemas.microsoft.com/office/drawing/2014/main" id="{6104C95E-C9B1-4824-A26D-9DB7B80B3511}"/>
              </a:ext>
            </a:extLst>
          </p:cNvPr>
          <p:cNvSpPr>
            <a:spLocks noGrp="1" noChangeArrowheads="1"/>
          </p:cNvSpPr>
          <p:nvPr>
            <p:ph type="body" idx="1"/>
          </p:nvPr>
        </p:nvSpPr>
        <p:spPr>
          <a:xfrm>
            <a:off x="228600" y="1066800"/>
            <a:ext cx="3733800" cy="5486400"/>
          </a:xfrm>
          <a:noFill/>
        </p:spPr>
        <p:txBody>
          <a:bodyPr/>
          <a:lstStyle/>
          <a:p>
            <a:pPr lvl="1" eaLnBrk="1" hangingPunct="1"/>
            <a:r>
              <a:rPr lang="en-US" altLang="en-US" sz="2400" dirty="0"/>
              <a:t>Deborah was judging Israel at the time and lived between Ramah and Bethel in hill country of Ephraim (south of where oppression in north was taking place).</a:t>
            </a:r>
          </a:p>
          <a:p>
            <a:pPr lvl="1" eaLnBrk="1" hangingPunct="1"/>
            <a:r>
              <a:rPr lang="en-US" altLang="en-US" sz="2400" dirty="0"/>
              <a:t>Sat as judge beneath “palm tree of Deborah.”</a:t>
            </a:r>
          </a:p>
          <a:p>
            <a:pPr lvl="1" eaLnBrk="1" hangingPunct="1"/>
            <a:r>
              <a:rPr lang="en-US" altLang="en-US" sz="2400" dirty="0"/>
              <a:t>Needed a general—called Barak.</a:t>
            </a:r>
          </a:p>
        </p:txBody>
      </p:sp>
      <p:sp>
        <p:nvSpPr>
          <p:cNvPr id="12298" name="Rectangle 10">
            <a:extLst>
              <a:ext uri="{FF2B5EF4-FFF2-40B4-BE49-F238E27FC236}">
                <a16:creationId xmlns:a16="http://schemas.microsoft.com/office/drawing/2014/main" id="{093EE98B-6DA8-4995-AC74-761E28354321}"/>
              </a:ext>
            </a:extLst>
          </p:cNvPr>
          <p:cNvSpPr>
            <a:spLocks noChangeArrowheads="1"/>
          </p:cNvSpPr>
          <p:nvPr/>
        </p:nvSpPr>
        <p:spPr bwMode="auto">
          <a:xfrm>
            <a:off x="6400800" y="1524000"/>
            <a:ext cx="1447800" cy="106680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9" name="Text Box 11">
            <a:extLst>
              <a:ext uri="{FF2B5EF4-FFF2-40B4-BE49-F238E27FC236}">
                <a16:creationId xmlns:a16="http://schemas.microsoft.com/office/drawing/2014/main" id="{A6B8A16C-A9F8-4A29-B25A-3FE3187F1606}"/>
              </a:ext>
            </a:extLst>
          </p:cNvPr>
          <p:cNvSpPr txBox="1">
            <a:spLocks noChangeArrowheads="1"/>
          </p:cNvSpPr>
          <p:nvPr/>
        </p:nvSpPr>
        <p:spPr bwMode="auto">
          <a:xfrm>
            <a:off x="6400800" y="1965325"/>
            <a:ext cx="1447800" cy="461963"/>
          </a:xfrm>
          <a:prstGeom prst="rect">
            <a:avLst/>
          </a:prstGeom>
          <a:noFill/>
          <a:ln w="9525">
            <a:noFill/>
            <a:miter lim="800000"/>
            <a:headEnd/>
            <a:tailEnd/>
          </a:ln>
          <a:effectLst>
            <a:outerShdw dist="17961" dir="2700000" algn="ctr" rotWithShape="0">
              <a:schemeClr val="bg1"/>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66CC"/>
                </a:solidFill>
                <a:effectLst/>
                <a:uLnTx/>
                <a:uFillTx/>
                <a:latin typeface="Arial" charset="0"/>
                <a:ea typeface="+mn-ea"/>
                <a:cs typeface="Arial" charset="0"/>
              </a:rPr>
              <a:t>Deborah</a:t>
            </a:r>
          </a:p>
        </p:txBody>
      </p:sp>
      <p:sp>
        <p:nvSpPr>
          <p:cNvPr id="2" name="Isosceles Triangle 1">
            <a:extLst>
              <a:ext uri="{FF2B5EF4-FFF2-40B4-BE49-F238E27FC236}">
                <a16:creationId xmlns:a16="http://schemas.microsoft.com/office/drawing/2014/main" id="{FA148AB6-5B47-4702-9918-0BAF878E12BB}"/>
              </a:ext>
            </a:extLst>
          </p:cNvPr>
          <p:cNvSpPr/>
          <p:nvPr/>
        </p:nvSpPr>
        <p:spPr>
          <a:xfrm>
            <a:off x="6542843" y="3535680"/>
            <a:ext cx="274320" cy="27432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0079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fade">
                                      <p:cBhvr>
                                        <p:cTn id="7" dur="5000"/>
                                        <p:tgtEl>
                                          <p:spTgt spid="122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297">
                                            <p:txEl>
                                              <p:pRg st="0" end="0"/>
                                            </p:txEl>
                                          </p:spTgt>
                                        </p:tgtEl>
                                        <p:attrNameLst>
                                          <p:attrName>style.visibility</p:attrName>
                                        </p:attrNameLst>
                                      </p:cBhvr>
                                      <p:to>
                                        <p:strVal val="visible"/>
                                      </p:to>
                                    </p:set>
                                    <p:animEffect transition="in" filter="dissolve">
                                      <p:cBhvr>
                                        <p:cTn id="12" dur="500"/>
                                        <p:tgtEl>
                                          <p:spTgt spid="122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297">
                                            <p:txEl>
                                              <p:pRg st="1" end="1"/>
                                            </p:txEl>
                                          </p:spTgt>
                                        </p:tgtEl>
                                        <p:attrNameLst>
                                          <p:attrName>style.visibility</p:attrName>
                                        </p:attrNameLst>
                                      </p:cBhvr>
                                      <p:to>
                                        <p:strVal val="visible"/>
                                      </p:to>
                                    </p:set>
                                    <p:animEffect transition="in" filter="dissolve">
                                      <p:cBhvr>
                                        <p:cTn id="17" dur="500"/>
                                        <p:tgtEl>
                                          <p:spTgt spid="122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297">
                                            <p:txEl>
                                              <p:pRg st="2" end="2"/>
                                            </p:txEl>
                                          </p:spTgt>
                                        </p:tgtEl>
                                        <p:attrNameLst>
                                          <p:attrName>style.visibility</p:attrName>
                                        </p:attrNameLst>
                                      </p:cBhvr>
                                      <p:to>
                                        <p:strVal val="visible"/>
                                      </p:to>
                                    </p:set>
                                    <p:animEffect transition="in" filter="dissolve">
                                      <p:cBhvr>
                                        <p:cTn id="22" dur="500"/>
                                        <p:tgtEl>
                                          <p:spTgt spid="12297">
                                            <p:txEl>
                                              <p:pRg st="2" end="2"/>
                                            </p:txEl>
                                          </p:spTgt>
                                        </p:tgtEl>
                                      </p:cBhvr>
                                    </p:animEffect>
                                  </p:childTnLst>
                                </p:cTn>
                              </p:par>
                            </p:childTnLst>
                          </p:cTn>
                        </p:par>
                        <p:par>
                          <p:cTn id="23" fill="hold" nodeType="afterGroup">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12298"/>
                                        </p:tgtEl>
                                        <p:attrNameLst>
                                          <p:attrName>style.visibility</p:attrName>
                                        </p:attrNameLst>
                                      </p:cBhvr>
                                      <p:to>
                                        <p:strVal val="visible"/>
                                      </p:to>
                                    </p:set>
                                    <p:anim calcmode="lin" valueType="num">
                                      <p:cBhvr>
                                        <p:cTn id="26" dur="500" fill="hold"/>
                                        <p:tgtEl>
                                          <p:spTgt spid="12298"/>
                                        </p:tgtEl>
                                        <p:attrNameLst>
                                          <p:attrName>ppt_w</p:attrName>
                                        </p:attrNameLst>
                                      </p:cBhvr>
                                      <p:tavLst>
                                        <p:tav tm="0">
                                          <p:val>
                                            <p:fltVal val="0"/>
                                          </p:val>
                                        </p:tav>
                                        <p:tav tm="100000">
                                          <p:val>
                                            <p:strVal val="#ppt_w"/>
                                          </p:val>
                                        </p:tav>
                                      </p:tavLst>
                                    </p:anim>
                                    <p:anim calcmode="lin" valueType="num">
                                      <p:cBhvr>
                                        <p:cTn id="27" dur="500" fill="hold"/>
                                        <p:tgtEl>
                                          <p:spTgt spid="12298"/>
                                        </p:tgtEl>
                                        <p:attrNameLst>
                                          <p:attrName>ppt_h</p:attrName>
                                        </p:attrNameLst>
                                      </p:cBhvr>
                                      <p:tavLst>
                                        <p:tav tm="0">
                                          <p:val>
                                            <p:fltVal val="0"/>
                                          </p:val>
                                        </p:tav>
                                        <p:tav tm="100000">
                                          <p:val>
                                            <p:strVal val="#ppt_h"/>
                                          </p:val>
                                        </p:tav>
                                      </p:tavLst>
                                    </p:anim>
                                  </p:childTnLst>
                                </p:cTn>
                              </p:par>
                            </p:childTnLst>
                          </p:cTn>
                        </p:par>
                        <p:par>
                          <p:cTn id="28" fill="hold" nodeType="afterGroup">
                            <p:stCondLst>
                              <p:cond delay="1000"/>
                            </p:stCondLst>
                            <p:childTnLst>
                              <p:par>
                                <p:cTn id="29" presetID="23" presetClass="entr" presetSubtype="16" fill="hold" grpId="0" nodeType="afterEffect">
                                  <p:stCondLst>
                                    <p:cond delay="0"/>
                                  </p:stCondLst>
                                  <p:childTnLst>
                                    <p:set>
                                      <p:cBhvr>
                                        <p:cTn id="30" dur="1" fill="hold">
                                          <p:stCondLst>
                                            <p:cond delay="0"/>
                                          </p:stCondLst>
                                        </p:cTn>
                                        <p:tgtEl>
                                          <p:spTgt spid="12299"/>
                                        </p:tgtEl>
                                        <p:attrNameLst>
                                          <p:attrName>style.visibility</p:attrName>
                                        </p:attrNameLst>
                                      </p:cBhvr>
                                      <p:to>
                                        <p:strVal val="visible"/>
                                      </p:to>
                                    </p:set>
                                    <p:anim calcmode="lin" valueType="num">
                                      <p:cBhvr>
                                        <p:cTn id="31" dur="500" fill="hold"/>
                                        <p:tgtEl>
                                          <p:spTgt spid="12299"/>
                                        </p:tgtEl>
                                        <p:attrNameLst>
                                          <p:attrName>ppt_w</p:attrName>
                                        </p:attrNameLst>
                                      </p:cBhvr>
                                      <p:tavLst>
                                        <p:tav tm="0">
                                          <p:val>
                                            <p:fltVal val="0"/>
                                          </p:val>
                                        </p:tav>
                                        <p:tav tm="100000">
                                          <p:val>
                                            <p:strVal val="#ppt_w"/>
                                          </p:val>
                                        </p:tav>
                                      </p:tavLst>
                                    </p:anim>
                                    <p:anim calcmode="lin" valueType="num">
                                      <p:cBhvr>
                                        <p:cTn id="32" dur="500" fill="hold"/>
                                        <p:tgtEl>
                                          <p:spTgt spid="122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animBg="1"/>
      <p:bldP spid="1229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911D99-1569-4121-95AD-A4438BC9229B}"/>
              </a:ext>
            </a:extLst>
          </p:cNvPr>
          <p:cNvSpPr txBox="1"/>
          <p:nvPr/>
        </p:nvSpPr>
        <p:spPr>
          <a:xfrm>
            <a:off x="346228" y="177554"/>
            <a:ext cx="8469297" cy="5601533"/>
          </a:xfrm>
          <a:prstGeom prst="rect">
            <a:avLst/>
          </a:prstGeom>
          <a:noFill/>
        </p:spPr>
        <p:txBody>
          <a:bodyPr wrap="square" rtlCol="0">
            <a:spAutoFit/>
          </a:bodyPr>
          <a:lstStyle/>
          <a:p>
            <a:pPr algn="ctr"/>
            <a:r>
              <a:rPr lang="en-US" sz="3000" b="1" dirty="0">
                <a:solidFill>
                  <a:schemeClr val="bg1"/>
                </a:solidFill>
                <a:latin typeface="Calibri" panose="020F0502020204030204" pitchFamily="34" charset="0"/>
                <a:cs typeface="Calibri" panose="020F0502020204030204" pitchFamily="34" charset="0"/>
              </a:rPr>
              <a:t>GOD’S CHARGE TO BARAK</a:t>
            </a:r>
          </a:p>
          <a:p>
            <a:pPr algn="ctr"/>
            <a:endParaRPr lang="en-US" sz="2800" b="1" dirty="0">
              <a:solidFill>
                <a:schemeClr val="bg1"/>
              </a:solidFill>
              <a:latin typeface="Calibri" panose="020F0502020204030204" pitchFamily="34" charset="0"/>
              <a:cs typeface="Calibri" panose="020F0502020204030204" pitchFamily="34" charset="0"/>
            </a:endParaRPr>
          </a:p>
          <a:p>
            <a:r>
              <a:rPr lang="en-US" sz="3000" b="1" dirty="0">
                <a:solidFill>
                  <a:schemeClr val="bg1"/>
                </a:solidFill>
                <a:latin typeface="Calibri" panose="020F0502020204030204" pitchFamily="34" charset="0"/>
                <a:cs typeface="Calibri" panose="020F0502020204030204" pitchFamily="34" charset="0"/>
              </a:rPr>
              <a:t>JUDGES 4:6-7—”6  Now she sent and summoned Barak the son of </a:t>
            </a:r>
            <a:r>
              <a:rPr lang="en-US" sz="3000" b="1" dirty="0" err="1">
                <a:solidFill>
                  <a:schemeClr val="bg1"/>
                </a:solidFill>
                <a:latin typeface="Calibri" panose="020F0502020204030204" pitchFamily="34" charset="0"/>
                <a:cs typeface="Calibri" panose="020F0502020204030204" pitchFamily="34" charset="0"/>
              </a:rPr>
              <a:t>Abinoam</a:t>
            </a:r>
            <a:r>
              <a:rPr lang="en-US" sz="3000" b="1" dirty="0">
                <a:solidFill>
                  <a:schemeClr val="bg1"/>
                </a:solidFill>
                <a:latin typeface="Calibri" panose="020F0502020204030204" pitchFamily="34" charset="0"/>
                <a:cs typeface="Calibri" panose="020F0502020204030204" pitchFamily="34" charset="0"/>
              </a:rPr>
              <a:t> from Kadesh-Naphtali, and said to him, ‘Behold, the Lord, the God of Israel, has commanded, ‘Go and march to Mt. Tabor, and take with you ten thousand men from the sons of Naphtali and from the sons of Zebulun.  7  I will draw out to you Sisera, the commander of </a:t>
            </a:r>
            <a:r>
              <a:rPr lang="en-US" sz="3000" b="1" dirty="0" err="1">
                <a:solidFill>
                  <a:schemeClr val="bg1"/>
                </a:solidFill>
                <a:latin typeface="Calibri" panose="020F0502020204030204" pitchFamily="34" charset="0"/>
                <a:cs typeface="Calibri" panose="020F0502020204030204" pitchFamily="34" charset="0"/>
              </a:rPr>
              <a:t>Jabin’s</a:t>
            </a:r>
            <a:r>
              <a:rPr lang="en-US" sz="3000" b="1" dirty="0">
                <a:solidFill>
                  <a:schemeClr val="bg1"/>
                </a:solidFill>
                <a:latin typeface="Calibri" panose="020F0502020204030204" pitchFamily="34" charset="0"/>
                <a:cs typeface="Calibri" panose="020F0502020204030204" pitchFamily="34" charset="0"/>
              </a:rPr>
              <a:t> army, with his chariots and his many troops to the River Kishon, </a:t>
            </a:r>
            <a:r>
              <a:rPr lang="en-US" sz="3000" b="1" i="1" dirty="0">
                <a:solidFill>
                  <a:srgbClr val="FFFF00"/>
                </a:solidFill>
                <a:latin typeface="Calibri" panose="020F0502020204030204" pitchFamily="34" charset="0"/>
                <a:cs typeface="Calibri" panose="020F0502020204030204" pitchFamily="34" charset="0"/>
              </a:rPr>
              <a:t>and I will give him into your hand.</a:t>
            </a:r>
            <a:r>
              <a:rPr lang="en-US" sz="3000" b="1" dirty="0">
                <a:solidFill>
                  <a:schemeClr val="bg1"/>
                </a:solidFill>
                <a:latin typeface="Calibri" panose="020F0502020204030204" pitchFamily="34" charset="0"/>
                <a:cs typeface="Calibri" panose="020F0502020204030204" pitchFamily="34" charset="0"/>
              </a:rPr>
              <a:t>’”  (NASB)</a:t>
            </a:r>
          </a:p>
        </p:txBody>
      </p:sp>
    </p:spTree>
    <p:extLst>
      <p:ext uri="{BB962C8B-B14F-4D97-AF65-F5344CB8AC3E}">
        <p14:creationId xmlns:p14="http://schemas.microsoft.com/office/powerpoint/2010/main" val="2235464524"/>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021AEA3-C536-4FC0-9B33-83650F6B1778}"/>
              </a:ext>
            </a:extLst>
          </p:cNvPr>
          <p:cNvSpPr>
            <a:spLocks noChangeArrowheads="1"/>
          </p:cNvSpPr>
          <p:nvPr/>
        </p:nvSpPr>
        <p:spPr bwMode="auto">
          <a:xfrm>
            <a:off x="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11" name="Rectangle 3">
            <a:extLst>
              <a:ext uri="{FF2B5EF4-FFF2-40B4-BE49-F238E27FC236}">
                <a16:creationId xmlns:a16="http://schemas.microsoft.com/office/drawing/2014/main" id="{72E5FFD2-9116-404C-8744-5DA4B638856A}"/>
              </a:ext>
            </a:extLst>
          </p:cNvPr>
          <p:cNvSpPr>
            <a:spLocks noChangeArrowheads="1"/>
          </p:cNvSpPr>
          <p:nvPr/>
        </p:nvSpPr>
        <p:spPr bwMode="auto">
          <a:xfrm>
            <a:off x="891540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12" name="Rectangle 4">
            <a:extLst>
              <a:ext uri="{FF2B5EF4-FFF2-40B4-BE49-F238E27FC236}">
                <a16:creationId xmlns:a16="http://schemas.microsoft.com/office/drawing/2014/main" id="{F20DA547-DED9-4559-BF6B-6C510836ACFD}"/>
              </a:ext>
            </a:extLst>
          </p:cNvPr>
          <p:cNvSpPr>
            <a:spLocks noChangeArrowheads="1"/>
          </p:cNvSpPr>
          <p:nvPr/>
        </p:nvSpPr>
        <p:spPr bwMode="auto">
          <a:xfrm>
            <a:off x="0" y="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13" name="Rectangle 5">
            <a:extLst>
              <a:ext uri="{FF2B5EF4-FFF2-40B4-BE49-F238E27FC236}">
                <a16:creationId xmlns:a16="http://schemas.microsoft.com/office/drawing/2014/main" id="{4CDAD376-E06B-4802-AF2B-44AC597E046C}"/>
              </a:ext>
            </a:extLst>
          </p:cNvPr>
          <p:cNvSpPr>
            <a:spLocks noChangeArrowheads="1"/>
          </p:cNvSpPr>
          <p:nvPr/>
        </p:nvSpPr>
        <p:spPr bwMode="auto">
          <a:xfrm>
            <a:off x="0" y="662940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42" name="Rectangle 6">
            <a:extLst>
              <a:ext uri="{FF2B5EF4-FFF2-40B4-BE49-F238E27FC236}">
                <a16:creationId xmlns:a16="http://schemas.microsoft.com/office/drawing/2014/main" id="{7CF17067-D156-4C3B-BADF-B7E2D8089237}"/>
              </a:ext>
            </a:extLst>
          </p:cNvPr>
          <p:cNvSpPr>
            <a:spLocks noChangeArrowheads="1"/>
          </p:cNvSpPr>
          <p:nvPr/>
        </p:nvSpPr>
        <p:spPr bwMode="auto">
          <a:xfrm>
            <a:off x="304800" y="228600"/>
            <a:ext cx="3505200" cy="5334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srgbClr val="0066CC"/>
                </a:solidFill>
                <a:effectLst>
                  <a:outerShdw blurRad="38100" dist="38100" dir="2700000" algn="tl">
                    <a:srgbClr val="000000">
                      <a:alpha val="43137"/>
                    </a:srgbClr>
                  </a:outerShdw>
                </a:effectLst>
                <a:uLnTx/>
                <a:uFillTx/>
                <a:latin typeface="Arial"/>
                <a:ea typeface="+mn-ea"/>
                <a:cs typeface="Arial" charset="0"/>
              </a:rPr>
              <a:t>Early Judges</a:t>
            </a:r>
          </a:p>
        </p:txBody>
      </p:sp>
      <p:sp>
        <p:nvSpPr>
          <p:cNvPr id="14343" name="Line 7">
            <a:extLst>
              <a:ext uri="{FF2B5EF4-FFF2-40B4-BE49-F238E27FC236}">
                <a16:creationId xmlns:a16="http://schemas.microsoft.com/office/drawing/2014/main" id="{974AE00C-0538-40CA-A16C-5C60F75CC5AF}"/>
              </a:ext>
            </a:extLst>
          </p:cNvPr>
          <p:cNvSpPr>
            <a:spLocks noChangeShapeType="1"/>
          </p:cNvSpPr>
          <p:nvPr/>
        </p:nvSpPr>
        <p:spPr bwMode="auto">
          <a:xfrm>
            <a:off x="304800" y="914400"/>
            <a:ext cx="3429000" cy="0"/>
          </a:xfrm>
          <a:prstGeom prst="line">
            <a:avLst/>
          </a:prstGeom>
          <a:noFill/>
          <a:ln w="57150">
            <a:solidFill>
              <a:srgbClr val="0099CC"/>
            </a:solidFill>
            <a:round/>
            <a:headEnd/>
            <a:tailEnd/>
          </a:ln>
          <a:effectLst>
            <a:outerShdw dist="3592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4344" name="Picture 8" descr="Judges1">
            <a:extLst>
              <a:ext uri="{FF2B5EF4-FFF2-40B4-BE49-F238E27FC236}">
                <a16:creationId xmlns:a16="http://schemas.microsoft.com/office/drawing/2014/main" id="{85B0AA9D-2645-4D6D-85C7-FAFCA7B7F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04800"/>
            <a:ext cx="4419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9">
            <a:extLst>
              <a:ext uri="{FF2B5EF4-FFF2-40B4-BE49-F238E27FC236}">
                <a16:creationId xmlns:a16="http://schemas.microsoft.com/office/drawing/2014/main" id="{B0465B3D-DEC7-4701-999C-AA672F196AD0}"/>
              </a:ext>
            </a:extLst>
          </p:cNvPr>
          <p:cNvSpPr>
            <a:spLocks noGrp="1" noChangeArrowheads="1"/>
          </p:cNvSpPr>
          <p:nvPr>
            <p:ph type="body" idx="1"/>
          </p:nvPr>
        </p:nvSpPr>
        <p:spPr>
          <a:xfrm>
            <a:off x="228600" y="1066800"/>
            <a:ext cx="4191000" cy="5486400"/>
          </a:xfrm>
          <a:noFill/>
        </p:spPr>
        <p:txBody>
          <a:bodyPr/>
          <a:lstStyle/>
          <a:p>
            <a:pPr marL="0" indent="0" eaLnBrk="1" hangingPunct="1">
              <a:buNone/>
            </a:pPr>
            <a:r>
              <a:rPr lang="en-US" altLang="en-US" sz="2400" b="1" dirty="0"/>
              <a:t>Places to note:</a:t>
            </a:r>
          </a:p>
          <a:p>
            <a:pPr eaLnBrk="1" hangingPunct="1"/>
            <a:r>
              <a:rPr lang="en-US" altLang="en-US" sz="2000" dirty="0"/>
              <a:t>The </a:t>
            </a:r>
            <a:r>
              <a:rPr lang="en-US" altLang="en-US" sz="2000" b="1" dirty="0"/>
              <a:t>Kenites’</a:t>
            </a:r>
            <a:r>
              <a:rPr lang="en-US" altLang="en-US" sz="2000" dirty="0"/>
              <a:t> home territory was in Judah.  (They turn up later in the story—Jael.)</a:t>
            </a:r>
          </a:p>
          <a:p>
            <a:pPr eaLnBrk="1" hangingPunct="1"/>
            <a:r>
              <a:rPr lang="en-US" altLang="en-US" sz="2000" b="1" dirty="0"/>
              <a:t>Hazor</a:t>
            </a:r>
            <a:endParaRPr lang="en-US" altLang="en-US" sz="2000" dirty="0"/>
          </a:p>
          <a:p>
            <a:pPr eaLnBrk="1" hangingPunct="1"/>
            <a:r>
              <a:rPr lang="en-US" altLang="en-US" sz="2000" b="1" dirty="0"/>
              <a:t>Valley of Jezreel</a:t>
            </a:r>
            <a:r>
              <a:rPr lang="en-US" altLang="en-US" sz="2000" dirty="0"/>
              <a:t> </a:t>
            </a:r>
          </a:p>
          <a:p>
            <a:pPr eaLnBrk="1" hangingPunct="1"/>
            <a:r>
              <a:rPr lang="en-US" altLang="en-US" sz="2000" dirty="0"/>
              <a:t>Kadesh-</a:t>
            </a:r>
            <a:r>
              <a:rPr lang="en-US" altLang="en-US" sz="2000" dirty="0" err="1"/>
              <a:t>Napthali</a:t>
            </a:r>
            <a:r>
              <a:rPr lang="en-US" altLang="en-US" sz="2000" dirty="0"/>
              <a:t> (home of Barak; Jael and husband nearby)</a:t>
            </a:r>
          </a:p>
          <a:p>
            <a:pPr eaLnBrk="1" hangingPunct="1"/>
            <a:r>
              <a:rPr lang="en-US" altLang="en-US" sz="2000" b="1" dirty="0"/>
              <a:t>Mt. Tabor</a:t>
            </a:r>
          </a:p>
          <a:p>
            <a:pPr eaLnBrk="1" hangingPunct="1"/>
            <a:r>
              <a:rPr lang="en-US" altLang="en-US" sz="2000" b="1" dirty="0"/>
              <a:t>Kishon River</a:t>
            </a:r>
          </a:p>
          <a:p>
            <a:pPr eaLnBrk="1" hangingPunct="1"/>
            <a:r>
              <a:rPr lang="en-US" altLang="en-US" sz="2000" dirty="0" err="1"/>
              <a:t>Napthali</a:t>
            </a:r>
            <a:r>
              <a:rPr lang="en-US" altLang="en-US" sz="2000" dirty="0"/>
              <a:t> and Zebulun (where most of army would be drawn from)</a:t>
            </a:r>
          </a:p>
          <a:p>
            <a:pPr eaLnBrk="1" hangingPunct="1"/>
            <a:endParaRPr lang="en-US" altLang="en-US" sz="2800" dirty="0">
              <a:latin typeface="Times New Roman" panose="02020603050405020304" pitchFamily="18" charset="0"/>
            </a:endParaRPr>
          </a:p>
        </p:txBody>
      </p:sp>
      <p:sp>
        <p:nvSpPr>
          <p:cNvPr id="14348" name="Oval 12">
            <a:extLst>
              <a:ext uri="{FF2B5EF4-FFF2-40B4-BE49-F238E27FC236}">
                <a16:creationId xmlns:a16="http://schemas.microsoft.com/office/drawing/2014/main" id="{6BBC7563-960F-4B8D-9F13-77BF73BFED3D}"/>
              </a:ext>
            </a:extLst>
          </p:cNvPr>
          <p:cNvSpPr>
            <a:spLocks noChangeArrowheads="1"/>
          </p:cNvSpPr>
          <p:nvPr/>
        </p:nvSpPr>
        <p:spPr bwMode="auto">
          <a:xfrm>
            <a:off x="6705600" y="4800600"/>
            <a:ext cx="533400" cy="533400"/>
          </a:xfrm>
          <a:prstGeom prst="ellipse">
            <a:avLst/>
          </a:prstGeom>
          <a:solidFill>
            <a:schemeClr val="bg1">
              <a:alpha val="30196"/>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49" name="Oval 13">
            <a:extLst>
              <a:ext uri="{FF2B5EF4-FFF2-40B4-BE49-F238E27FC236}">
                <a16:creationId xmlns:a16="http://schemas.microsoft.com/office/drawing/2014/main" id="{9B89FBA7-F7C7-4044-A52A-C9419631850A}"/>
              </a:ext>
            </a:extLst>
          </p:cNvPr>
          <p:cNvSpPr>
            <a:spLocks noChangeArrowheads="1"/>
          </p:cNvSpPr>
          <p:nvPr/>
        </p:nvSpPr>
        <p:spPr bwMode="auto">
          <a:xfrm>
            <a:off x="7239000" y="1295400"/>
            <a:ext cx="457200" cy="457200"/>
          </a:xfrm>
          <a:prstGeom prst="ellipse">
            <a:avLst/>
          </a:prstGeom>
          <a:solidFill>
            <a:schemeClr val="bg1">
              <a:alpha val="30196"/>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50" name="Oval 14">
            <a:extLst>
              <a:ext uri="{FF2B5EF4-FFF2-40B4-BE49-F238E27FC236}">
                <a16:creationId xmlns:a16="http://schemas.microsoft.com/office/drawing/2014/main" id="{57FE632E-A0C6-48A5-B3EB-9314E50DC121}"/>
              </a:ext>
            </a:extLst>
          </p:cNvPr>
          <p:cNvSpPr>
            <a:spLocks noChangeArrowheads="1"/>
          </p:cNvSpPr>
          <p:nvPr/>
        </p:nvSpPr>
        <p:spPr bwMode="auto">
          <a:xfrm rot="2526815">
            <a:off x="6256338" y="1946275"/>
            <a:ext cx="1447800" cy="533400"/>
          </a:xfrm>
          <a:prstGeom prst="ellipse">
            <a:avLst/>
          </a:prstGeom>
          <a:solidFill>
            <a:schemeClr val="bg1">
              <a:alpha val="30196"/>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51" name="Oval 15">
            <a:extLst>
              <a:ext uri="{FF2B5EF4-FFF2-40B4-BE49-F238E27FC236}">
                <a16:creationId xmlns:a16="http://schemas.microsoft.com/office/drawing/2014/main" id="{BC1EA4E5-BB7D-4E4A-926A-D26E52A21229}"/>
              </a:ext>
            </a:extLst>
          </p:cNvPr>
          <p:cNvSpPr>
            <a:spLocks noChangeArrowheads="1"/>
          </p:cNvSpPr>
          <p:nvPr/>
        </p:nvSpPr>
        <p:spPr bwMode="auto">
          <a:xfrm>
            <a:off x="7162800" y="1981200"/>
            <a:ext cx="457200" cy="457200"/>
          </a:xfrm>
          <a:prstGeom prst="ellipse">
            <a:avLst/>
          </a:prstGeom>
          <a:solidFill>
            <a:schemeClr val="bg1">
              <a:alpha val="30196"/>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035497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fade">
                                      <p:cBhvr>
                                        <p:cTn id="7" dur="2000"/>
                                        <p:tgtEl>
                                          <p:spTgt spid="14344"/>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14345">
                                            <p:txEl>
                                              <p:pRg st="1" end="1"/>
                                            </p:txEl>
                                          </p:spTgt>
                                        </p:tgtEl>
                                        <p:attrNameLst>
                                          <p:attrName>style.visibility</p:attrName>
                                        </p:attrNameLst>
                                      </p:cBhvr>
                                      <p:to>
                                        <p:strVal val="visible"/>
                                      </p:to>
                                    </p:set>
                                    <p:anim calcmode="lin" valueType="num">
                                      <p:cBhvr>
                                        <p:cTn id="11" dur="500" fill="hold"/>
                                        <p:tgtEl>
                                          <p:spTgt spid="1434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4345">
                                            <p:txEl>
                                              <p:pRg st="1" end="1"/>
                                            </p:txEl>
                                          </p:spTgt>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3" presetClass="entr" presetSubtype="16" fill="hold" nodeType="afterEffect">
                                  <p:stCondLst>
                                    <p:cond delay="0"/>
                                  </p:stCondLst>
                                  <p:childTnLst>
                                    <p:set>
                                      <p:cBhvr>
                                        <p:cTn id="15" dur="1" fill="hold">
                                          <p:stCondLst>
                                            <p:cond delay="0"/>
                                          </p:stCondLst>
                                        </p:cTn>
                                        <p:tgtEl>
                                          <p:spTgt spid="14345">
                                            <p:txEl>
                                              <p:pRg st="0" end="0"/>
                                            </p:txEl>
                                          </p:spTgt>
                                        </p:tgtEl>
                                        <p:attrNameLst>
                                          <p:attrName>style.visibility</p:attrName>
                                        </p:attrNameLst>
                                      </p:cBhvr>
                                      <p:to>
                                        <p:strVal val="visible"/>
                                      </p:to>
                                    </p:set>
                                    <p:anim calcmode="lin" valueType="num">
                                      <p:cBhvr>
                                        <p:cTn id="16" dur="500" fill="hold"/>
                                        <p:tgtEl>
                                          <p:spTgt spid="14345">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4345">
                                            <p:txEl>
                                              <p:pRg st="0" end="0"/>
                                            </p:txEl>
                                          </p:spTgt>
                                        </p:tgtEl>
                                        <p:attrNameLst>
                                          <p:attrName>ppt_h</p:attrName>
                                        </p:attrNameLst>
                                      </p:cBhvr>
                                      <p:tavLst>
                                        <p:tav tm="0">
                                          <p:val>
                                            <p:fltVal val="0"/>
                                          </p:val>
                                        </p:tav>
                                        <p:tav tm="100000">
                                          <p:val>
                                            <p:strVal val="#ppt_h"/>
                                          </p:val>
                                        </p:tav>
                                      </p:tavLst>
                                    </p:anim>
                                  </p:childTnLst>
                                </p:cTn>
                              </p:par>
                            </p:childTnLst>
                          </p:cTn>
                        </p:par>
                        <p:par>
                          <p:cTn id="18" fill="hold" nodeType="afterGroup">
                            <p:stCondLst>
                              <p:cond delay="3000"/>
                            </p:stCondLst>
                            <p:childTnLst>
                              <p:par>
                                <p:cTn id="19" presetID="23" presetClass="entr" presetSubtype="16" fill="hold" grpId="0" nodeType="afterEffect">
                                  <p:stCondLst>
                                    <p:cond delay="0"/>
                                  </p:stCondLst>
                                  <p:childTnLst>
                                    <p:set>
                                      <p:cBhvr>
                                        <p:cTn id="20" dur="1" fill="hold">
                                          <p:stCondLst>
                                            <p:cond delay="0"/>
                                          </p:stCondLst>
                                        </p:cTn>
                                        <p:tgtEl>
                                          <p:spTgt spid="14348"/>
                                        </p:tgtEl>
                                        <p:attrNameLst>
                                          <p:attrName>style.visibility</p:attrName>
                                        </p:attrNameLst>
                                      </p:cBhvr>
                                      <p:to>
                                        <p:strVal val="visible"/>
                                      </p:to>
                                    </p:set>
                                    <p:anim calcmode="lin" valueType="num">
                                      <p:cBhvr>
                                        <p:cTn id="21" dur="500" fill="hold"/>
                                        <p:tgtEl>
                                          <p:spTgt spid="14348"/>
                                        </p:tgtEl>
                                        <p:attrNameLst>
                                          <p:attrName>ppt_w</p:attrName>
                                        </p:attrNameLst>
                                      </p:cBhvr>
                                      <p:tavLst>
                                        <p:tav tm="0">
                                          <p:val>
                                            <p:fltVal val="0"/>
                                          </p:val>
                                        </p:tav>
                                        <p:tav tm="100000">
                                          <p:val>
                                            <p:strVal val="#ppt_w"/>
                                          </p:val>
                                        </p:tav>
                                      </p:tavLst>
                                    </p:anim>
                                    <p:anim calcmode="lin" valueType="num">
                                      <p:cBhvr>
                                        <p:cTn id="22" dur="500" fill="hold"/>
                                        <p:tgtEl>
                                          <p:spTgt spid="14348"/>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14345">
                                            <p:txEl>
                                              <p:pRg st="2" end="2"/>
                                            </p:txEl>
                                          </p:spTgt>
                                        </p:tgtEl>
                                        <p:attrNameLst>
                                          <p:attrName>style.visibility</p:attrName>
                                        </p:attrNameLst>
                                      </p:cBhvr>
                                      <p:to>
                                        <p:strVal val="visible"/>
                                      </p:to>
                                    </p:set>
                                    <p:anim calcmode="lin" valueType="num">
                                      <p:cBhvr>
                                        <p:cTn id="27" dur="500" fill="hold"/>
                                        <p:tgtEl>
                                          <p:spTgt spid="1434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434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14345">
                                            <p:txEl>
                                              <p:pRg st="3" end="3"/>
                                            </p:txEl>
                                          </p:spTgt>
                                        </p:tgtEl>
                                        <p:attrNameLst>
                                          <p:attrName>style.visibility</p:attrName>
                                        </p:attrNameLst>
                                      </p:cBhvr>
                                      <p:to>
                                        <p:strVal val="visible"/>
                                      </p:to>
                                    </p:set>
                                    <p:anim calcmode="lin" valueType="num">
                                      <p:cBhvr>
                                        <p:cTn id="33" dur="500" fill="hold"/>
                                        <p:tgtEl>
                                          <p:spTgt spid="1434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434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14345">
                                            <p:txEl>
                                              <p:pRg st="4" end="4"/>
                                            </p:txEl>
                                          </p:spTgt>
                                        </p:tgtEl>
                                        <p:attrNameLst>
                                          <p:attrName>style.visibility</p:attrName>
                                        </p:attrNameLst>
                                      </p:cBhvr>
                                      <p:to>
                                        <p:strVal val="visible"/>
                                      </p:to>
                                    </p:set>
                                    <p:anim calcmode="lin" valueType="num">
                                      <p:cBhvr>
                                        <p:cTn id="39" dur="500" fill="hold"/>
                                        <p:tgtEl>
                                          <p:spTgt spid="1434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434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14345">
                                            <p:txEl>
                                              <p:pRg st="5" end="5"/>
                                            </p:txEl>
                                          </p:spTgt>
                                        </p:tgtEl>
                                        <p:attrNameLst>
                                          <p:attrName>style.visibility</p:attrName>
                                        </p:attrNameLst>
                                      </p:cBhvr>
                                      <p:to>
                                        <p:strVal val="visible"/>
                                      </p:to>
                                    </p:set>
                                    <p:anim calcmode="lin" valueType="num">
                                      <p:cBhvr>
                                        <p:cTn id="45" dur="500" fill="hold"/>
                                        <p:tgtEl>
                                          <p:spTgt spid="14345">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1434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14345">
                                            <p:txEl>
                                              <p:pRg st="6" end="6"/>
                                            </p:txEl>
                                          </p:spTgt>
                                        </p:tgtEl>
                                        <p:attrNameLst>
                                          <p:attrName>style.visibility</p:attrName>
                                        </p:attrNameLst>
                                      </p:cBhvr>
                                      <p:to>
                                        <p:strVal val="visible"/>
                                      </p:to>
                                    </p:set>
                                    <p:anim calcmode="lin" valueType="num">
                                      <p:cBhvr>
                                        <p:cTn id="51" dur="500" fill="hold"/>
                                        <p:tgtEl>
                                          <p:spTgt spid="14345">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1434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14345">
                                            <p:txEl>
                                              <p:pRg st="7" end="7"/>
                                            </p:txEl>
                                          </p:spTgt>
                                        </p:tgtEl>
                                        <p:attrNameLst>
                                          <p:attrName>style.visibility</p:attrName>
                                        </p:attrNameLst>
                                      </p:cBhvr>
                                      <p:to>
                                        <p:strVal val="visible"/>
                                      </p:to>
                                    </p:set>
                                    <p:anim calcmode="lin" valueType="num">
                                      <p:cBhvr>
                                        <p:cTn id="57" dur="500" fill="hold"/>
                                        <p:tgtEl>
                                          <p:spTgt spid="14345">
                                            <p:txEl>
                                              <p:pRg st="7" end="7"/>
                                            </p:txEl>
                                          </p:spTgt>
                                        </p:tgtEl>
                                        <p:attrNameLst>
                                          <p:attrName>ppt_w</p:attrName>
                                        </p:attrNameLst>
                                      </p:cBhvr>
                                      <p:tavLst>
                                        <p:tav tm="0">
                                          <p:val>
                                            <p:fltVal val="0"/>
                                          </p:val>
                                        </p:tav>
                                        <p:tav tm="100000">
                                          <p:val>
                                            <p:strVal val="#ppt_w"/>
                                          </p:val>
                                        </p:tav>
                                      </p:tavLst>
                                    </p:anim>
                                    <p:anim calcmode="lin" valueType="num">
                                      <p:cBhvr>
                                        <p:cTn id="58" dur="500" fill="hold"/>
                                        <p:tgtEl>
                                          <p:spTgt spid="14345">
                                            <p:txEl>
                                              <p:pRg st="7" end="7"/>
                                            </p:txEl>
                                          </p:spTgt>
                                        </p:tgtEl>
                                        <p:attrNameLst>
                                          <p:attrName>ppt_h</p:attrName>
                                        </p:attrNameLst>
                                      </p:cBhvr>
                                      <p:tavLst>
                                        <p:tav tm="0">
                                          <p:val>
                                            <p:fltVal val="0"/>
                                          </p:val>
                                        </p:tav>
                                        <p:tav tm="100000">
                                          <p:val>
                                            <p:strVal val="#ppt_h"/>
                                          </p:val>
                                        </p:tav>
                                      </p:tavLst>
                                    </p:anim>
                                  </p:childTnLst>
                                </p:cTn>
                              </p:par>
                            </p:childTnLst>
                          </p:cTn>
                        </p:par>
                        <p:par>
                          <p:cTn id="59" fill="hold" nodeType="afterGroup">
                            <p:stCondLst>
                              <p:cond delay="500"/>
                            </p:stCondLst>
                            <p:childTnLst>
                              <p:par>
                                <p:cTn id="60" presetID="23" presetClass="entr" presetSubtype="16" fill="hold" grpId="0" nodeType="afterEffect">
                                  <p:stCondLst>
                                    <p:cond delay="0"/>
                                  </p:stCondLst>
                                  <p:childTnLst>
                                    <p:set>
                                      <p:cBhvr>
                                        <p:cTn id="61" dur="1" fill="hold">
                                          <p:stCondLst>
                                            <p:cond delay="0"/>
                                          </p:stCondLst>
                                        </p:cTn>
                                        <p:tgtEl>
                                          <p:spTgt spid="14349"/>
                                        </p:tgtEl>
                                        <p:attrNameLst>
                                          <p:attrName>style.visibility</p:attrName>
                                        </p:attrNameLst>
                                      </p:cBhvr>
                                      <p:to>
                                        <p:strVal val="visible"/>
                                      </p:to>
                                    </p:set>
                                    <p:anim calcmode="lin" valueType="num">
                                      <p:cBhvr>
                                        <p:cTn id="62" dur="500" fill="hold"/>
                                        <p:tgtEl>
                                          <p:spTgt spid="14349"/>
                                        </p:tgtEl>
                                        <p:attrNameLst>
                                          <p:attrName>ppt_w</p:attrName>
                                        </p:attrNameLst>
                                      </p:cBhvr>
                                      <p:tavLst>
                                        <p:tav tm="0">
                                          <p:val>
                                            <p:fltVal val="0"/>
                                          </p:val>
                                        </p:tav>
                                        <p:tav tm="100000">
                                          <p:val>
                                            <p:strVal val="#ppt_w"/>
                                          </p:val>
                                        </p:tav>
                                      </p:tavLst>
                                    </p:anim>
                                    <p:anim calcmode="lin" valueType="num">
                                      <p:cBhvr>
                                        <p:cTn id="63" dur="500" fill="hold"/>
                                        <p:tgtEl>
                                          <p:spTgt spid="14349"/>
                                        </p:tgtEl>
                                        <p:attrNameLst>
                                          <p:attrName>ppt_h</p:attrName>
                                        </p:attrNameLst>
                                      </p:cBhvr>
                                      <p:tavLst>
                                        <p:tav tm="0">
                                          <p:val>
                                            <p:fltVal val="0"/>
                                          </p:val>
                                        </p:tav>
                                        <p:tav tm="100000">
                                          <p:val>
                                            <p:strVal val="#ppt_h"/>
                                          </p:val>
                                        </p:tav>
                                      </p:tavLst>
                                    </p:anim>
                                  </p:childTnLst>
                                </p:cTn>
                              </p:par>
                            </p:childTnLst>
                          </p:cTn>
                        </p:par>
                        <p:par>
                          <p:cTn id="64" fill="hold" nodeType="afterGroup">
                            <p:stCondLst>
                              <p:cond delay="1000"/>
                            </p:stCondLst>
                            <p:childTnLst>
                              <p:par>
                                <p:cTn id="65" presetID="23" presetClass="entr" presetSubtype="16" fill="hold" grpId="0" nodeType="afterEffect">
                                  <p:stCondLst>
                                    <p:cond delay="0"/>
                                  </p:stCondLst>
                                  <p:childTnLst>
                                    <p:set>
                                      <p:cBhvr>
                                        <p:cTn id="66" dur="1" fill="hold">
                                          <p:stCondLst>
                                            <p:cond delay="0"/>
                                          </p:stCondLst>
                                        </p:cTn>
                                        <p:tgtEl>
                                          <p:spTgt spid="14350"/>
                                        </p:tgtEl>
                                        <p:attrNameLst>
                                          <p:attrName>style.visibility</p:attrName>
                                        </p:attrNameLst>
                                      </p:cBhvr>
                                      <p:to>
                                        <p:strVal val="visible"/>
                                      </p:to>
                                    </p:set>
                                    <p:anim calcmode="lin" valueType="num">
                                      <p:cBhvr>
                                        <p:cTn id="67" dur="500" fill="hold"/>
                                        <p:tgtEl>
                                          <p:spTgt spid="14350"/>
                                        </p:tgtEl>
                                        <p:attrNameLst>
                                          <p:attrName>ppt_w</p:attrName>
                                        </p:attrNameLst>
                                      </p:cBhvr>
                                      <p:tavLst>
                                        <p:tav tm="0">
                                          <p:val>
                                            <p:fltVal val="0"/>
                                          </p:val>
                                        </p:tav>
                                        <p:tav tm="100000">
                                          <p:val>
                                            <p:strVal val="#ppt_w"/>
                                          </p:val>
                                        </p:tav>
                                      </p:tavLst>
                                    </p:anim>
                                    <p:anim calcmode="lin" valueType="num">
                                      <p:cBhvr>
                                        <p:cTn id="68" dur="500" fill="hold"/>
                                        <p:tgtEl>
                                          <p:spTgt spid="14350"/>
                                        </p:tgtEl>
                                        <p:attrNameLst>
                                          <p:attrName>ppt_h</p:attrName>
                                        </p:attrNameLst>
                                      </p:cBhvr>
                                      <p:tavLst>
                                        <p:tav tm="0">
                                          <p:val>
                                            <p:fltVal val="0"/>
                                          </p:val>
                                        </p:tav>
                                        <p:tav tm="100000">
                                          <p:val>
                                            <p:strVal val="#ppt_h"/>
                                          </p:val>
                                        </p:tav>
                                      </p:tavLst>
                                    </p:anim>
                                  </p:childTnLst>
                                </p:cTn>
                              </p:par>
                            </p:childTnLst>
                          </p:cTn>
                        </p:par>
                        <p:par>
                          <p:cTn id="69" fill="hold" nodeType="afterGroup">
                            <p:stCondLst>
                              <p:cond delay="1500"/>
                            </p:stCondLst>
                            <p:childTnLst>
                              <p:par>
                                <p:cTn id="70" presetID="23" presetClass="entr" presetSubtype="16" fill="hold" grpId="0" nodeType="afterEffect">
                                  <p:stCondLst>
                                    <p:cond delay="0"/>
                                  </p:stCondLst>
                                  <p:childTnLst>
                                    <p:set>
                                      <p:cBhvr>
                                        <p:cTn id="71" dur="1" fill="hold">
                                          <p:stCondLst>
                                            <p:cond delay="0"/>
                                          </p:stCondLst>
                                        </p:cTn>
                                        <p:tgtEl>
                                          <p:spTgt spid="14351"/>
                                        </p:tgtEl>
                                        <p:attrNameLst>
                                          <p:attrName>style.visibility</p:attrName>
                                        </p:attrNameLst>
                                      </p:cBhvr>
                                      <p:to>
                                        <p:strVal val="visible"/>
                                      </p:to>
                                    </p:set>
                                    <p:anim calcmode="lin" valueType="num">
                                      <p:cBhvr>
                                        <p:cTn id="72" dur="500" fill="hold"/>
                                        <p:tgtEl>
                                          <p:spTgt spid="14351"/>
                                        </p:tgtEl>
                                        <p:attrNameLst>
                                          <p:attrName>ppt_w</p:attrName>
                                        </p:attrNameLst>
                                      </p:cBhvr>
                                      <p:tavLst>
                                        <p:tav tm="0">
                                          <p:val>
                                            <p:fltVal val="0"/>
                                          </p:val>
                                        </p:tav>
                                        <p:tav tm="100000">
                                          <p:val>
                                            <p:strVal val="#ppt_w"/>
                                          </p:val>
                                        </p:tav>
                                      </p:tavLst>
                                    </p:anim>
                                    <p:anim calcmode="lin" valueType="num">
                                      <p:cBhvr>
                                        <p:cTn id="73" dur="500" fill="hold"/>
                                        <p:tgtEl>
                                          <p:spTgt spid="143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animBg="1"/>
      <p:bldP spid="14349" grpId="0" animBg="1"/>
      <p:bldP spid="14350" grpId="0" animBg="1"/>
      <p:bldP spid="143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6000" dirty="0">
              <a:solidFill>
                <a:srgbClr val="C00000"/>
              </a:solidFill>
              <a:latin typeface="Bernard MT Condensed" pitchFamily="18" charset="0"/>
            </a:endParaRPr>
          </a:p>
        </p:txBody>
      </p:sp>
      <p:pic>
        <p:nvPicPr>
          <p:cNvPr id="4" name="Content Placeholder 3"/>
          <p:cNvPicPr>
            <a:picLocks noGrp="1"/>
          </p:cNvPicPr>
          <p:nvPr>
            <p:ph idx="1"/>
          </p:nvPr>
        </p:nvPicPr>
        <p:blipFill>
          <a:blip r:embed="rId3" cstate="print"/>
          <a:srcRect l="15384" t="12024" r="28005"/>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962400" y="5334000"/>
            <a:ext cx="6858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F0000"/>
                </a:solidFill>
                <a:effectLst/>
                <a:uLnTx/>
                <a:uFillTx/>
                <a:latin typeface="Corbel"/>
                <a:ea typeface="+mn-ea"/>
                <a:cs typeface="+mn-cs"/>
              </a:rPr>
              <a:t>Othniel</a:t>
            </a:r>
            <a:endParaRPr kumimoji="0" lang="en-US" sz="1100" b="1" i="0" u="none" strike="noStrike" kern="1200" cap="none" spc="0" normalizeH="0" baseline="0" noProof="0" dirty="0">
              <a:ln>
                <a:noFill/>
              </a:ln>
              <a:solidFill>
                <a:srgbClr val="FF0000"/>
              </a:solidFill>
              <a:effectLst/>
              <a:uLnTx/>
              <a:uFillTx/>
              <a:latin typeface="Corbel"/>
              <a:ea typeface="+mn-ea"/>
              <a:cs typeface="+mn-cs"/>
            </a:endParaRPr>
          </a:p>
        </p:txBody>
      </p:sp>
      <p:sp>
        <p:nvSpPr>
          <p:cNvPr id="6" name="Oval 5"/>
          <p:cNvSpPr/>
          <p:nvPr/>
        </p:nvSpPr>
        <p:spPr>
          <a:xfrm>
            <a:off x="3962400" y="53340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TextBox 6"/>
          <p:cNvSpPr txBox="1"/>
          <p:nvPr/>
        </p:nvSpPr>
        <p:spPr>
          <a:xfrm>
            <a:off x="5638800" y="3962400"/>
            <a:ext cx="6639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Corbel"/>
                <a:ea typeface="+mn-ea"/>
                <a:cs typeface="+mn-cs"/>
              </a:rPr>
              <a:t>Ehud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Corbel"/>
                <a:ea typeface="+mn-ea"/>
                <a:cs typeface="+mn-cs"/>
              </a:rPr>
              <a:t>Deborah</a:t>
            </a:r>
          </a:p>
        </p:txBody>
      </p:sp>
      <p:cxnSp>
        <p:nvCxnSpPr>
          <p:cNvPr id="9" name="Straight Connector 8"/>
          <p:cNvCxnSpPr>
            <a:stCxn id="7" idx="1"/>
          </p:cNvCxnSpPr>
          <p:nvPr/>
        </p:nvCxnSpPr>
        <p:spPr>
          <a:xfrm flipH="1">
            <a:off x="5181600" y="4162455"/>
            <a:ext cx="457200" cy="1809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638800" y="3962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cxnSp>
        <p:nvCxnSpPr>
          <p:cNvPr id="12" name="Straight Connector 11"/>
          <p:cNvCxnSpPr>
            <a:cxnSpLocks/>
          </p:cNvCxnSpPr>
          <p:nvPr/>
        </p:nvCxnSpPr>
        <p:spPr>
          <a:xfrm>
            <a:off x="4876800" y="2876365"/>
            <a:ext cx="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flipH="1" flipV="1">
            <a:off x="5436730" y="2057398"/>
            <a:ext cx="866034" cy="200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cxnSp>
        <p:nvCxnSpPr>
          <p:cNvPr id="32" name="Straight Connector 31"/>
          <p:cNvCxnSpPr/>
          <p:nvPr/>
        </p:nvCxnSpPr>
        <p:spPr>
          <a:xfrm flipV="1">
            <a:off x="5867400" y="1752600"/>
            <a:ext cx="685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477000" y="1600200"/>
            <a:ext cx="50687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0C0"/>
                </a:solidFill>
                <a:effectLst/>
                <a:uLnTx/>
                <a:uFillTx/>
                <a:latin typeface="Corbel"/>
                <a:ea typeface="+mn-ea"/>
                <a:cs typeface="+mn-cs"/>
              </a:rPr>
              <a:t>Barak</a:t>
            </a:r>
          </a:p>
        </p:txBody>
      </p:sp>
      <p:sp>
        <p:nvSpPr>
          <p:cNvPr id="16" name="Isosceles Triangle 15">
            <a:extLst>
              <a:ext uri="{FF2B5EF4-FFF2-40B4-BE49-F238E27FC236}">
                <a16:creationId xmlns:a16="http://schemas.microsoft.com/office/drawing/2014/main" id="{B9C41054-BD41-4AAE-A37A-AAFDBE0DEC50}"/>
              </a:ext>
            </a:extLst>
          </p:cNvPr>
          <p:cNvSpPr/>
          <p:nvPr/>
        </p:nvSpPr>
        <p:spPr>
          <a:xfrm>
            <a:off x="5501640" y="2448101"/>
            <a:ext cx="274320" cy="27432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3A391-32FC-4F2C-905E-61A201A8524B}"/>
              </a:ext>
            </a:extLst>
          </p:cNvPr>
          <p:cNvSpPr txBox="1"/>
          <p:nvPr/>
        </p:nvSpPr>
        <p:spPr>
          <a:xfrm>
            <a:off x="452761" y="807868"/>
            <a:ext cx="8167456" cy="3539430"/>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THE FIVE PART CYCLE OR SPIRAL</a:t>
            </a:r>
          </a:p>
          <a:p>
            <a:pPr algn="ctr"/>
            <a:endParaRPr lang="en-US" sz="3200" b="1" dirty="0">
              <a:solidFill>
                <a:schemeClr val="bg1"/>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3200" b="1" dirty="0">
                <a:solidFill>
                  <a:schemeClr val="bg1"/>
                </a:solidFill>
                <a:latin typeface="Calibri" panose="020F0502020204030204" pitchFamily="34" charset="0"/>
                <a:cs typeface="Calibri" panose="020F0502020204030204" pitchFamily="34" charset="0"/>
              </a:rPr>
              <a:t>Apostasy</a:t>
            </a:r>
          </a:p>
          <a:p>
            <a:pPr marL="457200" indent="-457200">
              <a:buFont typeface="Wingdings" panose="05000000000000000000" pitchFamily="2" charset="2"/>
              <a:buChar char="Ø"/>
            </a:pPr>
            <a:r>
              <a:rPr lang="en-US" sz="3200" b="1" dirty="0">
                <a:solidFill>
                  <a:schemeClr val="bg1"/>
                </a:solidFill>
                <a:latin typeface="Calibri" panose="020F0502020204030204" pitchFamily="34" charset="0"/>
                <a:cs typeface="Calibri" panose="020F0502020204030204" pitchFamily="34" charset="0"/>
              </a:rPr>
              <a:t>Oppression</a:t>
            </a:r>
          </a:p>
          <a:p>
            <a:pPr marL="457200" indent="-457200">
              <a:buFont typeface="Wingdings" panose="05000000000000000000" pitchFamily="2" charset="2"/>
              <a:buChar char="Ø"/>
            </a:pPr>
            <a:r>
              <a:rPr lang="en-US" sz="3200" b="1" dirty="0">
                <a:solidFill>
                  <a:schemeClr val="bg1"/>
                </a:solidFill>
                <a:latin typeface="Calibri" panose="020F0502020204030204" pitchFamily="34" charset="0"/>
                <a:cs typeface="Calibri" panose="020F0502020204030204" pitchFamily="34" charset="0"/>
              </a:rPr>
              <a:t>Repentance</a:t>
            </a:r>
          </a:p>
          <a:p>
            <a:pPr marL="457200" indent="-457200">
              <a:buFont typeface="Wingdings" panose="05000000000000000000" pitchFamily="2" charset="2"/>
              <a:buChar char="Ø"/>
            </a:pPr>
            <a:r>
              <a:rPr lang="en-US" sz="3200" b="1" dirty="0">
                <a:solidFill>
                  <a:schemeClr val="bg1"/>
                </a:solidFill>
                <a:latin typeface="Calibri" panose="020F0502020204030204" pitchFamily="34" charset="0"/>
                <a:cs typeface="Calibri" panose="020F0502020204030204" pitchFamily="34" charset="0"/>
              </a:rPr>
              <a:t>Deliverance</a:t>
            </a:r>
          </a:p>
          <a:p>
            <a:pPr marL="457200" indent="-457200">
              <a:buFont typeface="Wingdings" panose="05000000000000000000" pitchFamily="2" charset="2"/>
              <a:buChar char="Ø"/>
            </a:pPr>
            <a:r>
              <a:rPr lang="en-US" sz="3200" b="1" dirty="0">
                <a:solidFill>
                  <a:schemeClr val="bg1"/>
                </a:solidFill>
                <a:latin typeface="Calibri" panose="020F0502020204030204" pitchFamily="34" charset="0"/>
                <a:cs typeface="Calibri" panose="020F0502020204030204" pitchFamily="34" charset="0"/>
              </a:rPr>
              <a:t>Peace</a:t>
            </a:r>
          </a:p>
        </p:txBody>
      </p:sp>
    </p:spTree>
    <p:extLst>
      <p:ext uri="{BB962C8B-B14F-4D97-AF65-F5344CB8AC3E}">
        <p14:creationId xmlns:p14="http://schemas.microsoft.com/office/powerpoint/2010/main" val="128584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6A36DD-18A6-42A4-8E13-CCF9EA421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89" y="0"/>
            <a:ext cx="9224389" cy="6858000"/>
          </a:xfrm>
          <a:prstGeom prst="rect">
            <a:avLst/>
          </a:prstGeom>
        </p:spPr>
      </p:pic>
      <p:sp>
        <p:nvSpPr>
          <p:cNvPr id="4" name="TextBox 3">
            <a:extLst>
              <a:ext uri="{FF2B5EF4-FFF2-40B4-BE49-F238E27FC236}">
                <a16:creationId xmlns:a16="http://schemas.microsoft.com/office/drawing/2014/main" id="{0D8E265D-3A83-4B14-BD92-2612F9CF871E}"/>
              </a:ext>
            </a:extLst>
          </p:cNvPr>
          <p:cNvSpPr txBox="1"/>
          <p:nvPr/>
        </p:nvSpPr>
        <p:spPr>
          <a:xfrm flipH="1">
            <a:off x="897975" y="1873188"/>
            <a:ext cx="2031656" cy="461665"/>
          </a:xfrm>
          <a:prstGeom prst="rect">
            <a:avLst/>
          </a:prstGeom>
          <a:noFill/>
        </p:spPr>
        <p:txBody>
          <a:bodyPr wrap="square" rtlCol="0">
            <a:spAutoFit/>
          </a:bodyPr>
          <a:lstStyle/>
          <a:p>
            <a:pPr algn="ctr"/>
            <a:r>
              <a:rPr lang="en-US" sz="2400" b="1" dirty="0">
                <a:solidFill>
                  <a:srgbClr val="002060"/>
                </a:solidFill>
              </a:rPr>
              <a:t>Mt. Tabor</a:t>
            </a:r>
          </a:p>
        </p:txBody>
      </p:sp>
      <p:sp>
        <p:nvSpPr>
          <p:cNvPr id="6" name="TextBox 5">
            <a:extLst>
              <a:ext uri="{FF2B5EF4-FFF2-40B4-BE49-F238E27FC236}">
                <a16:creationId xmlns:a16="http://schemas.microsoft.com/office/drawing/2014/main" id="{9BA5017D-DA61-485C-A2E1-5D0A78ADC8C5}"/>
              </a:ext>
            </a:extLst>
          </p:cNvPr>
          <p:cNvSpPr txBox="1"/>
          <p:nvPr/>
        </p:nvSpPr>
        <p:spPr>
          <a:xfrm>
            <a:off x="2929631" y="5459767"/>
            <a:ext cx="3888419" cy="461665"/>
          </a:xfrm>
          <a:prstGeom prst="rect">
            <a:avLst/>
          </a:prstGeom>
          <a:noFill/>
        </p:spPr>
        <p:txBody>
          <a:bodyPr wrap="square" rtlCol="0">
            <a:spAutoFit/>
          </a:bodyPr>
          <a:lstStyle/>
          <a:p>
            <a:pPr algn="ctr"/>
            <a:r>
              <a:rPr lang="en-US" sz="2400" b="1" dirty="0">
                <a:solidFill>
                  <a:srgbClr val="002060"/>
                </a:solidFill>
              </a:rPr>
              <a:t>Jezreel Valley from West</a:t>
            </a:r>
          </a:p>
        </p:txBody>
      </p:sp>
      <p:sp>
        <p:nvSpPr>
          <p:cNvPr id="7" name="TextBox 6">
            <a:extLst>
              <a:ext uri="{FF2B5EF4-FFF2-40B4-BE49-F238E27FC236}">
                <a16:creationId xmlns:a16="http://schemas.microsoft.com/office/drawing/2014/main" id="{D26FB1D8-4C1D-4BF9-8262-ACCE30814659}"/>
              </a:ext>
            </a:extLst>
          </p:cNvPr>
          <p:cNvSpPr txBox="1"/>
          <p:nvPr/>
        </p:nvSpPr>
        <p:spPr>
          <a:xfrm>
            <a:off x="0" y="3063300"/>
            <a:ext cx="2450237" cy="461665"/>
          </a:xfrm>
          <a:prstGeom prst="rect">
            <a:avLst/>
          </a:prstGeom>
          <a:noFill/>
        </p:spPr>
        <p:txBody>
          <a:bodyPr wrap="square" rtlCol="0">
            <a:spAutoFit/>
          </a:bodyPr>
          <a:lstStyle/>
          <a:p>
            <a:pPr algn="ctr"/>
            <a:r>
              <a:rPr lang="en-US" sz="2400" b="1" dirty="0">
                <a:solidFill>
                  <a:srgbClr val="002060"/>
                </a:solidFill>
              </a:rPr>
              <a:t>Kishon River</a:t>
            </a:r>
          </a:p>
        </p:txBody>
      </p:sp>
      <p:sp>
        <p:nvSpPr>
          <p:cNvPr id="8" name="Arrow: Left 7">
            <a:extLst>
              <a:ext uri="{FF2B5EF4-FFF2-40B4-BE49-F238E27FC236}">
                <a16:creationId xmlns:a16="http://schemas.microsoft.com/office/drawing/2014/main" id="{74FD0B24-5A12-40FB-B9E0-959F31774ACE}"/>
              </a:ext>
            </a:extLst>
          </p:cNvPr>
          <p:cNvSpPr/>
          <p:nvPr/>
        </p:nvSpPr>
        <p:spPr>
          <a:xfrm>
            <a:off x="381740" y="2831977"/>
            <a:ext cx="575671" cy="2313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0610D5-2280-4A47-BD9E-0D53FA298374}"/>
              </a:ext>
            </a:extLst>
          </p:cNvPr>
          <p:cNvSpPr txBox="1"/>
          <p:nvPr/>
        </p:nvSpPr>
        <p:spPr>
          <a:xfrm>
            <a:off x="4572000" y="1944210"/>
            <a:ext cx="2705990" cy="461665"/>
          </a:xfrm>
          <a:prstGeom prst="rect">
            <a:avLst/>
          </a:prstGeom>
          <a:noFill/>
        </p:spPr>
        <p:txBody>
          <a:bodyPr wrap="square" rtlCol="0">
            <a:spAutoFit/>
          </a:bodyPr>
          <a:lstStyle/>
          <a:p>
            <a:pPr algn="ctr"/>
            <a:r>
              <a:rPr lang="en-US" sz="2400" b="1" dirty="0">
                <a:solidFill>
                  <a:srgbClr val="002060"/>
                </a:solidFill>
              </a:rPr>
              <a:t>Hill of </a:t>
            </a:r>
            <a:r>
              <a:rPr lang="en-US" sz="2400" b="1" dirty="0" err="1">
                <a:solidFill>
                  <a:srgbClr val="002060"/>
                </a:solidFill>
              </a:rPr>
              <a:t>Moreh</a:t>
            </a:r>
            <a:endParaRPr lang="en-US" sz="2400" b="1" dirty="0">
              <a:solidFill>
                <a:srgbClr val="002060"/>
              </a:solidFill>
            </a:endParaRPr>
          </a:p>
        </p:txBody>
      </p:sp>
    </p:spTree>
    <p:extLst>
      <p:ext uri="{BB962C8B-B14F-4D97-AF65-F5344CB8AC3E}">
        <p14:creationId xmlns:p14="http://schemas.microsoft.com/office/powerpoint/2010/main" val="3410938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0" y="-1"/>
            <a:ext cx="9144000" cy="6288368"/>
            <a:chOff x="685800" y="946150"/>
            <a:chExt cx="7772400" cy="5345113"/>
          </a:xfrm>
        </p:grpSpPr>
        <p:pic>
          <p:nvPicPr>
            <p:cNvPr id="2" name="Picture 1" descr="Mount Tabor aerial from north, bb00170054"/>
            <p:cNvPicPr>
              <a:picLocks noRot="1" noChangeAspect="1" noMove="1" noResize="1"/>
            </p:cNvPicPr>
            <p:nvPr isPhoto="1"/>
          </p:nvPicPr>
          <p:blipFill>
            <a:blip r:embed="rId3">
              <a:lum/>
              <a:extLst>
                <a:ext uri="{28A0092B-C50C-407E-A947-70E740481C1C}">
                  <a14:useLocalDpi xmlns:a14="http://schemas.microsoft.com/office/drawing/2010/main" val="0"/>
                </a:ext>
              </a:extLst>
            </a:blip>
            <a:stretch>
              <a:fillRect/>
            </a:stretch>
          </p:blipFill>
          <p:spPr>
            <a:xfrm>
              <a:off x="685800" y="946150"/>
              <a:ext cx="7772400" cy="4964113"/>
            </a:xfrm>
            <a:prstGeom prst="rect">
              <a:avLst/>
            </a:prstGeom>
            <a:noFill/>
            <a:ln>
              <a:noFill/>
            </a:ln>
          </p:spPr>
        </p:pic>
        <p:sp>
          <p:nvSpPr>
            <p:cNvPr id="3" name="Rectangle 2"/>
            <p:cNvSpPr/>
            <p:nvPr/>
          </p:nvSpPr>
          <p:spPr>
            <a:xfrm>
              <a:off x="685800" y="5948363"/>
              <a:ext cx="7772400" cy="342900"/>
            </a:xfrm>
            <a:prstGeom prst="rect">
              <a:avLst/>
            </a:prstGeom>
            <a:noFill/>
            <a:ln>
              <a:noFill/>
            </a:ln>
          </p:spPr>
          <p:txBody>
            <a:bodyPr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Mount Tabor aerial from north</a:t>
              </a:r>
            </a:p>
          </p:txBody>
        </p:sp>
      </p:grpSp>
      <p:sp>
        <p:nvSpPr>
          <p:cNvPr id="5" name="Text Box 14"/>
          <p:cNvSpPr txBox="1">
            <a:spLocks noChangeArrowheads="1"/>
          </p:cNvSpPr>
          <p:nvPr/>
        </p:nvSpPr>
        <p:spPr bwMode="auto">
          <a:xfrm>
            <a:off x="5124782" y="2647890"/>
            <a:ext cx="1199818" cy="400110"/>
          </a:xfrm>
          <a:prstGeom prst="rect">
            <a:avLst/>
          </a:prstGeom>
          <a:noFill/>
          <a:ln w="9525">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mn-ea"/>
                <a:cs typeface="Calibri" pitchFamily="34" charset="0"/>
              </a:rPr>
              <a:t>Mt. Tabor</a:t>
            </a:r>
          </a:p>
        </p:txBody>
      </p:sp>
      <p:sp>
        <p:nvSpPr>
          <p:cNvPr id="6" name="Text Box 14"/>
          <p:cNvSpPr txBox="1">
            <a:spLocks noChangeArrowheads="1"/>
          </p:cNvSpPr>
          <p:nvPr/>
        </p:nvSpPr>
        <p:spPr bwMode="auto">
          <a:xfrm>
            <a:off x="3505200" y="1504890"/>
            <a:ext cx="1553480" cy="400110"/>
          </a:xfrm>
          <a:prstGeom prst="rect">
            <a:avLst/>
          </a:prstGeom>
          <a:noFill/>
          <a:ln w="9525">
            <a:noFill/>
            <a:miter lim="800000"/>
            <a:headEnd/>
            <a:tailEnd/>
          </a:ln>
          <a:effectLst/>
        </p:spPr>
        <p:txBody>
          <a:bodyPr wrap="non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mn-ea"/>
                <a:cs typeface="Calibri" pitchFamily="34" charset="0"/>
              </a:rPr>
              <a:t>Hill of </a:t>
            </a:r>
            <a:r>
              <a:rPr kumimoji="0" lang="en-US" sz="2000" b="0" i="0" u="none" strike="noStrike" kern="1200" cap="none" spc="0" normalizeH="0" baseline="0" noProof="0" dirty="0" err="1">
                <a:ln>
                  <a:noFill/>
                </a:ln>
                <a:solidFill>
                  <a:prstClr val="white"/>
                </a:solidFill>
                <a:effectLst>
                  <a:glow rad="76200">
                    <a:prstClr val="black">
                      <a:alpha val="60000"/>
                    </a:prstClr>
                  </a:glow>
                </a:effectLst>
                <a:uLnTx/>
                <a:uFillTx/>
                <a:latin typeface="Calibri" pitchFamily="34" charset="0"/>
                <a:ea typeface="+mn-ea"/>
                <a:cs typeface="Calibri" pitchFamily="34" charset="0"/>
              </a:rPr>
              <a:t>Moreh</a:t>
            </a:r>
            <a:endParaRPr kumimoji="0" lang="en-US" sz="2000" b="0" i="0" u="none" strike="noStrike" kern="1200" cap="none" spc="0" normalizeH="0" baseline="0" noProof="0" dirty="0">
              <a:ln>
                <a:noFill/>
              </a:ln>
              <a:solidFill>
                <a:prstClr val="white"/>
              </a:solidFill>
              <a:effectLst>
                <a:glow rad="76200">
                  <a:prstClr val="black">
                    <a:alpha val="60000"/>
                  </a:prstClr>
                </a:glow>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3054011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745" name="Group 3"/>
          <p:cNvGrpSpPr>
            <a:grpSpLocks noGrp="1" noUngrp="1" noChangeAspect="1"/>
          </p:cNvGrpSpPr>
          <p:nvPr/>
        </p:nvGrpSpPr>
        <p:grpSpPr bwMode="auto">
          <a:xfrm>
            <a:off x="0" y="0"/>
            <a:ext cx="9144000" cy="6548438"/>
            <a:chOff x="685800" y="836613"/>
            <a:chExt cx="7772400" cy="5565775"/>
          </a:xfrm>
        </p:grpSpPr>
        <p:pic>
          <p:nvPicPr>
            <p:cNvPr id="159746" name="Picture 1" descr="Mt Tabor aerial from northwest, tbs121210011"/>
            <p:cNvPicPr>
              <a:picLocks noRot="1" noChangeAspect="1" noMove="1" noResize="1"/>
            </p:cNvPicPr>
            <p:nvPr isPhoto="1"/>
          </p:nvPicPr>
          <p:blipFill>
            <a:blip r:embed="rId3" cstate="print"/>
            <a:srcRect/>
            <a:stretch>
              <a:fillRect/>
            </a:stretch>
          </p:blipFill>
          <p:spPr bwMode="auto">
            <a:xfrm>
              <a:off x="685800" y="836613"/>
              <a:ext cx="7772400" cy="5184775"/>
            </a:xfrm>
            <a:prstGeom prst="rect">
              <a:avLst/>
            </a:prstGeom>
            <a:noFill/>
            <a:ln w="9525">
              <a:noFill/>
              <a:miter lim="800000"/>
              <a:headEnd/>
              <a:tailEnd/>
            </a:ln>
          </p:spPr>
        </p:pic>
        <p:sp>
          <p:nvSpPr>
            <p:cNvPr id="3" name="Rectangle 2"/>
            <p:cNvSpPr/>
            <p:nvPr/>
          </p:nvSpPr>
          <p:spPr>
            <a:xfrm>
              <a:off x="685800" y="6059671"/>
              <a:ext cx="7772400" cy="342717"/>
            </a:xfrm>
            <a:prstGeom prst="rect">
              <a:avLst/>
            </a:prstGeom>
            <a:noFill/>
            <a:ln>
              <a:noFill/>
            </a:ln>
          </p:spPr>
          <p:txBody>
            <a:bodyPr anchor="ctr">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Mount Tabor aerial from northwest</a:t>
              </a: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457" name="Group 3"/>
          <p:cNvGrpSpPr>
            <a:grpSpLocks noGrp="1" noUngrp="1" noChangeAspect="1"/>
          </p:cNvGrpSpPr>
          <p:nvPr/>
        </p:nvGrpSpPr>
        <p:grpSpPr bwMode="auto">
          <a:xfrm>
            <a:off x="0" y="0"/>
            <a:ext cx="9144000" cy="6529388"/>
            <a:chOff x="685800" y="844550"/>
            <a:chExt cx="7772400" cy="5549900"/>
          </a:xfrm>
        </p:grpSpPr>
        <p:pic>
          <p:nvPicPr>
            <p:cNvPr id="147474" name="Picture 1" descr="Jezreel Valley and Mt Tabor from Nazareth ridge, tb053005458"/>
            <p:cNvPicPr>
              <a:picLocks noRot="1" noChangeAspect="1" noMove="1" noResize="1"/>
            </p:cNvPicPr>
            <p:nvPr isPhoto="1"/>
          </p:nvPicPr>
          <p:blipFill>
            <a:blip r:embed="rId3" cstate="print"/>
            <a:srcRect/>
            <a:stretch>
              <a:fillRect/>
            </a:stretch>
          </p:blipFill>
          <p:spPr bwMode="auto">
            <a:xfrm>
              <a:off x="685800" y="844550"/>
              <a:ext cx="7772400" cy="5168900"/>
            </a:xfrm>
            <a:prstGeom prst="rect">
              <a:avLst/>
            </a:prstGeom>
            <a:noFill/>
            <a:ln w="9525">
              <a:noFill/>
              <a:miter lim="800000"/>
              <a:headEnd/>
              <a:tailEnd/>
            </a:ln>
          </p:spPr>
        </p:pic>
        <p:sp>
          <p:nvSpPr>
            <p:cNvPr id="3" name="Rectangle 2"/>
            <p:cNvSpPr/>
            <p:nvPr/>
          </p:nvSpPr>
          <p:spPr>
            <a:xfrm>
              <a:off x="685800" y="6051714"/>
              <a:ext cx="7772400" cy="342736"/>
            </a:xfrm>
            <a:prstGeom prst="rect">
              <a:avLst/>
            </a:prstGeom>
            <a:noFill/>
            <a:ln>
              <a:noFill/>
            </a:ln>
          </p:spPr>
          <p:txBody>
            <a:bodyPr anchor="ctr">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libri" pitchFamily="34" charset="0"/>
                  <a:ea typeface="+mn-ea"/>
                  <a:cs typeface="Arial" charset="0"/>
                </a:rPr>
                <a:t>Jezreel</a:t>
              </a: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Arial" charset="0"/>
                </a:rPr>
                <a:t> Valley and Mount Tabor from Nazareth ridge</a:t>
              </a:r>
            </a:p>
          </p:txBody>
        </p:sp>
      </p:grpSp>
      <p:sp>
        <p:nvSpPr>
          <p:cNvPr id="8" name="Line 9"/>
          <p:cNvSpPr>
            <a:spLocks noChangeShapeType="1"/>
          </p:cNvSpPr>
          <p:nvPr/>
        </p:nvSpPr>
        <p:spPr bwMode="auto">
          <a:xfrm flipH="1">
            <a:off x="1143000" y="1828800"/>
            <a:ext cx="76200" cy="9144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9" name="Text Box 16"/>
          <p:cNvSpPr txBox="1">
            <a:spLocks noChangeArrowheads="1"/>
          </p:cNvSpPr>
          <p:nvPr/>
        </p:nvSpPr>
        <p:spPr bwMode="auto">
          <a:xfrm>
            <a:off x="529444" y="1428690"/>
            <a:ext cx="1246495" cy="400110"/>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Mt. Tabor</a:t>
            </a:r>
          </a:p>
        </p:txBody>
      </p:sp>
      <p:sp>
        <p:nvSpPr>
          <p:cNvPr id="10" name="Line 9"/>
          <p:cNvSpPr>
            <a:spLocks noChangeShapeType="1"/>
          </p:cNvSpPr>
          <p:nvPr/>
        </p:nvSpPr>
        <p:spPr bwMode="auto">
          <a:xfrm>
            <a:off x="5867400" y="2133600"/>
            <a:ext cx="228600" cy="7620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11" name="Text Box 16"/>
          <p:cNvSpPr txBox="1">
            <a:spLocks noChangeArrowheads="1"/>
          </p:cNvSpPr>
          <p:nvPr/>
        </p:nvSpPr>
        <p:spPr bwMode="auto">
          <a:xfrm>
            <a:off x="5444650" y="1752600"/>
            <a:ext cx="803425" cy="400110"/>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FFFFFF"/>
                </a:solidFill>
                <a:effectLst>
                  <a:glow rad="76200">
                    <a:srgbClr val="000000">
                      <a:alpha val="60000"/>
                    </a:srgbClr>
                  </a:glow>
                </a:effectLst>
                <a:uLnTx/>
                <a:uFillTx/>
                <a:latin typeface="Calibri" pitchFamily="34" charset="0"/>
                <a:ea typeface="+mn-ea"/>
                <a:cs typeface="Calibri" pitchFamily="34" charset="0"/>
              </a:rPr>
              <a:t>Endor</a:t>
            </a:r>
            <a:endPar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p:cNvGrpSpPr>
            <a:grpSpLocks noGrp="1" noUngrp="1" noChangeAspect="1"/>
          </p:cNvGrpSpPr>
          <p:nvPr/>
        </p:nvGrpSpPr>
        <p:grpSpPr bwMode="auto">
          <a:xfrm>
            <a:off x="-2286000" y="1328738"/>
            <a:ext cx="13716000" cy="4200525"/>
            <a:chOff x="685800" y="2428875"/>
            <a:chExt cx="7772400" cy="2379663"/>
          </a:xfrm>
        </p:grpSpPr>
        <p:pic>
          <p:nvPicPr>
            <p:cNvPr id="18458" name="Picture 1" descr="Jezreel Valley from Mt Carmel panorama, tb032407526"/>
            <p:cNvPicPr>
              <a:picLocks noRot="1" noChangeAspect="1" noMove="1" noResize="1"/>
            </p:cNvPicPr>
            <p:nvPr isPhoto="1"/>
          </p:nvPicPr>
          <p:blipFill>
            <a:blip r:embed="rId3" cstate="print"/>
            <a:srcRect/>
            <a:stretch>
              <a:fillRect/>
            </a:stretch>
          </p:blipFill>
          <p:spPr bwMode="auto">
            <a:xfrm>
              <a:off x="685800" y="2428875"/>
              <a:ext cx="7772400" cy="1998663"/>
            </a:xfrm>
            <a:prstGeom prst="rect">
              <a:avLst/>
            </a:prstGeom>
            <a:noFill/>
            <a:ln w="9525">
              <a:noFill/>
              <a:miter lim="800000"/>
              <a:headEnd/>
              <a:tailEnd/>
            </a:ln>
          </p:spPr>
        </p:pic>
        <p:sp>
          <p:nvSpPr>
            <p:cNvPr id="18459" name="Rectangle 2"/>
            <p:cNvSpPr>
              <a:spLocks noChangeArrowheads="1"/>
            </p:cNvSpPr>
            <p:nvPr/>
          </p:nvSpPr>
          <p:spPr bwMode="auto">
            <a:xfrm>
              <a:off x="685800" y="4465638"/>
              <a:ext cx="7772400" cy="3429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itchFamily="34" charset="0"/>
                  <a:ea typeface="+mn-ea"/>
                  <a:cs typeface="Arial" charset="0"/>
                </a:rPr>
                <a:t>Jezreel Valley from Mount Carmel panorama</a:t>
              </a:r>
            </a:p>
          </p:txBody>
        </p:sp>
      </p:grpSp>
      <p:sp>
        <p:nvSpPr>
          <p:cNvPr id="6" name="Line 8"/>
          <p:cNvSpPr>
            <a:spLocks noChangeShapeType="1"/>
          </p:cNvSpPr>
          <p:nvPr/>
        </p:nvSpPr>
        <p:spPr bwMode="auto">
          <a:xfrm>
            <a:off x="3352800" y="2362200"/>
            <a:ext cx="152400" cy="6858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7" name="Text Box 15"/>
          <p:cNvSpPr txBox="1">
            <a:spLocks noChangeArrowheads="1"/>
          </p:cNvSpPr>
          <p:nvPr/>
        </p:nvSpPr>
        <p:spPr bwMode="auto">
          <a:xfrm>
            <a:off x="2727791" y="1962090"/>
            <a:ext cx="1246495" cy="400110"/>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Mt. Tabor</a:t>
            </a:r>
          </a:p>
        </p:txBody>
      </p:sp>
      <p:sp>
        <p:nvSpPr>
          <p:cNvPr id="8" name="Line 8"/>
          <p:cNvSpPr>
            <a:spLocks noChangeShapeType="1"/>
          </p:cNvSpPr>
          <p:nvPr/>
        </p:nvSpPr>
        <p:spPr bwMode="auto">
          <a:xfrm>
            <a:off x="4868871" y="2305110"/>
            <a:ext cx="152400" cy="6858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9" name="Text Box 15"/>
          <p:cNvSpPr txBox="1">
            <a:spLocks noChangeArrowheads="1"/>
          </p:cNvSpPr>
          <p:nvPr/>
        </p:nvSpPr>
        <p:spPr bwMode="auto">
          <a:xfrm>
            <a:off x="4114020" y="1905000"/>
            <a:ext cx="1555041" cy="400110"/>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Hill of </a:t>
            </a:r>
            <a:r>
              <a:rPr kumimoji="0" lang="en-US" sz="2000" b="0" i="0" u="none" strike="noStrike" kern="1200" cap="none" spc="0" normalizeH="0" baseline="0" noProof="0" dirty="0" err="1">
                <a:ln>
                  <a:noFill/>
                </a:ln>
                <a:solidFill>
                  <a:srgbClr val="FFFFFF"/>
                </a:solidFill>
                <a:effectLst>
                  <a:glow rad="76200">
                    <a:srgbClr val="000000">
                      <a:alpha val="60000"/>
                    </a:srgbClr>
                  </a:glow>
                </a:effectLst>
                <a:uLnTx/>
                <a:uFillTx/>
                <a:latin typeface="Calibri" pitchFamily="34" charset="0"/>
                <a:ea typeface="+mn-ea"/>
                <a:cs typeface="Calibri" pitchFamily="34" charset="0"/>
              </a:rPr>
              <a:t>Moreh</a:t>
            </a:r>
            <a:endPar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endParaRPr>
          </a:p>
        </p:txBody>
      </p:sp>
      <p:sp>
        <p:nvSpPr>
          <p:cNvPr id="10" name="Line 8"/>
          <p:cNvSpPr>
            <a:spLocks noChangeShapeType="1"/>
          </p:cNvSpPr>
          <p:nvPr/>
        </p:nvSpPr>
        <p:spPr bwMode="auto">
          <a:xfrm flipH="1">
            <a:off x="6545270" y="2286000"/>
            <a:ext cx="45719" cy="70491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11" name="Text Box 15"/>
          <p:cNvSpPr txBox="1">
            <a:spLocks noChangeArrowheads="1"/>
          </p:cNvSpPr>
          <p:nvPr/>
        </p:nvSpPr>
        <p:spPr bwMode="auto">
          <a:xfrm>
            <a:off x="6018293" y="1905000"/>
            <a:ext cx="1285929" cy="400110"/>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Mt. </a:t>
            </a:r>
            <a:r>
              <a:rPr kumimoji="0" lang="en-US" sz="2000" b="0" i="0" u="none" strike="noStrike" kern="1200" cap="none" spc="0" normalizeH="0" baseline="0" noProof="0" dirty="0" err="1">
                <a:ln>
                  <a:noFill/>
                </a:ln>
                <a:solidFill>
                  <a:srgbClr val="FFFFFF"/>
                </a:solidFill>
                <a:effectLst>
                  <a:glow rad="76200">
                    <a:srgbClr val="000000">
                      <a:alpha val="60000"/>
                    </a:srgbClr>
                  </a:glow>
                </a:effectLst>
                <a:uLnTx/>
                <a:uFillTx/>
                <a:latin typeface="Calibri" pitchFamily="34" charset="0"/>
                <a:ea typeface="+mn-ea"/>
                <a:cs typeface="Calibri" pitchFamily="34" charset="0"/>
              </a:rPr>
              <a:t>Gilboa</a:t>
            </a:r>
            <a:endPar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endParaRPr>
          </a:p>
        </p:txBody>
      </p:sp>
      <p:sp>
        <p:nvSpPr>
          <p:cNvPr id="14" name="Line 8"/>
          <p:cNvSpPr>
            <a:spLocks noChangeShapeType="1"/>
          </p:cNvSpPr>
          <p:nvPr/>
        </p:nvSpPr>
        <p:spPr bwMode="auto">
          <a:xfrm>
            <a:off x="-152400" y="3276600"/>
            <a:ext cx="228600" cy="73152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15" name="Text Box 15"/>
          <p:cNvSpPr txBox="1">
            <a:spLocks noChangeArrowheads="1"/>
          </p:cNvSpPr>
          <p:nvPr/>
        </p:nvSpPr>
        <p:spPr bwMode="auto">
          <a:xfrm>
            <a:off x="-914928" y="2876490"/>
            <a:ext cx="1469377" cy="400110"/>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FFFFFF"/>
                </a:solidFill>
                <a:effectLst>
                  <a:glow rad="76200">
                    <a:srgbClr val="000000">
                      <a:alpha val="60000"/>
                    </a:srgbClr>
                  </a:glow>
                </a:effectLst>
                <a:uLnTx/>
                <a:uFillTx/>
                <a:latin typeface="Calibri" pitchFamily="34" charset="0"/>
                <a:ea typeface="+mn-ea"/>
                <a:cs typeface="Calibri" pitchFamily="34" charset="0"/>
              </a:rPr>
              <a:t>Kishon</a:t>
            </a: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 River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6000" dirty="0">
              <a:solidFill>
                <a:srgbClr val="C00000"/>
              </a:solidFill>
              <a:latin typeface="Bernard MT Condensed" pitchFamily="18" charset="0"/>
            </a:endParaRPr>
          </a:p>
        </p:txBody>
      </p:sp>
      <p:pic>
        <p:nvPicPr>
          <p:cNvPr id="4" name="Content Placeholder 3"/>
          <p:cNvPicPr>
            <a:picLocks noGrp="1"/>
          </p:cNvPicPr>
          <p:nvPr>
            <p:ph idx="1"/>
          </p:nvPr>
        </p:nvPicPr>
        <p:blipFill>
          <a:blip r:embed="rId3" cstate="print"/>
          <a:srcRect l="15384" t="12024" r="28005"/>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962400" y="5334000"/>
            <a:ext cx="6858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orbel"/>
                <a:ea typeface="+mn-ea"/>
                <a:cs typeface="+mn-cs"/>
              </a:rPr>
              <a:t>Othniel</a:t>
            </a:r>
          </a:p>
        </p:txBody>
      </p:sp>
      <p:sp>
        <p:nvSpPr>
          <p:cNvPr id="6" name="Oval 5"/>
          <p:cNvSpPr/>
          <p:nvPr/>
        </p:nvSpPr>
        <p:spPr>
          <a:xfrm>
            <a:off x="3962400" y="53340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TextBox 6"/>
          <p:cNvSpPr txBox="1"/>
          <p:nvPr/>
        </p:nvSpPr>
        <p:spPr>
          <a:xfrm>
            <a:off x="5638800" y="3962400"/>
            <a:ext cx="6639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Corbel"/>
                <a:ea typeface="+mn-ea"/>
                <a:cs typeface="+mn-cs"/>
              </a:rPr>
              <a:t>Ehud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Corbel"/>
                <a:ea typeface="+mn-ea"/>
                <a:cs typeface="+mn-cs"/>
              </a:rPr>
              <a:t>Deborah</a:t>
            </a:r>
          </a:p>
        </p:txBody>
      </p:sp>
      <p:cxnSp>
        <p:nvCxnSpPr>
          <p:cNvPr id="9" name="Straight Connector 8"/>
          <p:cNvCxnSpPr>
            <a:stCxn id="7" idx="1"/>
          </p:cNvCxnSpPr>
          <p:nvPr/>
        </p:nvCxnSpPr>
        <p:spPr>
          <a:xfrm flipH="1">
            <a:off x="5181600" y="4162455"/>
            <a:ext cx="457200" cy="1809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638800" y="3962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cxnSp>
        <p:nvCxnSpPr>
          <p:cNvPr id="12" name="Straight Connector 11"/>
          <p:cNvCxnSpPr>
            <a:cxnSpLocks/>
          </p:cNvCxnSpPr>
          <p:nvPr/>
        </p:nvCxnSpPr>
        <p:spPr>
          <a:xfrm>
            <a:off x="4876800" y="2876365"/>
            <a:ext cx="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flipH="1" flipV="1">
            <a:off x="5436730" y="2057398"/>
            <a:ext cx="866034" cy="200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cxnSp>
        <p:nvCxnSpPr>
          <p:cNvPr id="32" name="Straight Connector 31"/>
          <p:cNvCxnSpPr/>
          <p:nvPr/>
        </p:nvCxnSpPr>
        <p:spPr>
          <a:xfrm flipV="1">
            <a:off x="5867400" y="1752600"/>
            <a:ext cx="685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477000" y="1600200"/>
            <a:ext cx="50687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0C0"/>
                </a:solidFill>
                <a:effectLst/>
                <a:uLnTx/>
                <a:uFillTx/>
                <a:latin typeface="Corbel"/>
                <a:ea typeface="+mn-ea"/>
                <a:cs typeface="+mn-cs"/>
              </a:rPr>
              <a:t>Barak</a:t>
            </a:r>
          </a:p>
        </p:txBody>
      </p:sp>
      <p:sp>
        <p:nvSpPr>
          <p:cNvPr id="16" name="Isosceles Triangle 15">
            <a:extLst>
              <a:ext uri="{FF2B5EF4-FFF2-40B4-BE49-F238E27FC236}">
                <a16:creationId xmlns:a16="http://schemas.microsoft.com/office/drawing/2014/main" id="{B9C41054-BD41-4AAE-A37A-AAFDBE0DEC50}"/>
              </a:ext>
            </a:extLst>
          </p:cNvPr>
          <p:cNvSpPr/>
          <p:nvPr/>
        </p:nvSpPr>
        <p:spPr>
          <a:xfrm>
            <a:off x="5501640" y="2448101"/>
            <a:ext cx="274320" cy="27432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328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911D99-1569-4121-95AD-A4438BC9229B}"/>
              </a:ext>
            </a:extLst>
          </p:cNvPr>
          <p:cNvSpPr txBox="1"/>
          <p:nvPr/>
        </p:nvSpPr>
        <p:spPr>
          <a:xfrm>
            <a:off x="346228" y="177554"/>
            <a:ext cx="8469297" cy="4031873"/>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JUDGES 4:15-16—”15  The Lord routed Sisera and all his chariots and all his army with the edge of the sword before Barak; and Sisera alighted from his chariot and fled away on foot.  16  But Barak pursued the chariots and the army as far as </a:t>
            </a:r>
            <a:r>
              <a:rPr lang="en-US" sz="3200" b="1" dirty="0" err="1">
                <a:solidFill>
                  <a:schemeClr val="bg1"/>
                </a:solidFill>
                <a:latin typeface="Calibri" panose="020F0502020204030204" pitchFamily="34" charset="0"/>
                <a:cs typeface="Calibri" panose="020F0502020204030204" pitchFamily="34" charset="0"/>
              </a:rPr>
              <a:t>Harosheth-hagoyim</a:t>
            </a:r>
            <a:r>
              <a:rPr lang="en-US" sz="3200" b="1" dirty="0">
                <a:solidFill>
                  <a:schemeClr val="bg1"/>
                </a:solidFill>
                <a:latin typeface="Calibri" panose="020F0502020204030204" pitchFamily="34" charset="0"/>
                <a:cs typeface="Calibri" panose="020F0502020204030204" pitchFamily="34" charset="0"/>
              </a:rPr>
              <a:t>, and all the army of Sisera fell by the edge of the sword, not even one was left.”  (NASB)</a:t>
            </a:r>
          </a:p>
        </p:txBody>
      </p:sp>
    </p:spTree>
    <p:extLst>
      <p:ext uri="{BB962C8B-B14F-4D97-AF65-F5344CB8AC3E}">
        <p14:creationId xmlns:p14="http://schemas.microsoft.com/office/powerpoint/2010/main" val="2271914711"/>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6000" dirty="0">
              <a:solidFill>
                <a:srgbClr val="C00000"/>
              </a:solidFill>
              <a:latin typeface="Bernard MT Condensed" pitchFamily="18" charset="0"/>
            </a:endParaRPr>
          </a:p>
        </p:txBody>
      </p:sp>
      <p:pic>
        <p:nvPicPr>
          <p:cNvPr id="4" name="Content Placeholder 3"/>
          <p:cNvPicPr>
            <a:picLocks noGrp="1"/>
          </p:cNvPicPr>
          <p:nvPr>
            <p:ph idx="1"/>
          </p:nvPr>
        </p:nvPicPr>
        <p:blipFill>
          <a:blip r:embed="rId3" cstate="print"/>
          <a:srcRect l="15384" t="12024" r="28005"/>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962400" y="5334000"/>
            <a:ext cx="6858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orbel"/>
                <a:ea typeface="+mn-ea"/>
                <a:cs typeface="+mn-cs"/>
              </a:rPr>
              <a:t>Othniel</a:t>
            </a:r>
          </a:p>
        </p:txBody>
      </p:sp>
      <p:sp>
        <p:nvSpPr>
          <p:cNvPr id="6" name="Oval 5"/>
          <p:cNvSpPr/>
          <p:nvPr/>
        </p:nvSpPr>
        <p:spPr>
          <a:xfrm>
            <a:off x="3962400" y="53340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TextBox 6"/>
          <p:cNvSpPr txBox="1"/>
          <p:nvPr/>
        </p:nvSpPr>
        <p:spPr>
          <a:xfrm>
            <a:off x="5638800" y="3962400"/>
            <a:ext cx="6639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Corbel"/>
                <a:ea typeface="+mn-ea"/>
                <a:cs typeface="+mn-cs"/>
              </a:rPr>
              <a:t>Ehud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Corbel"/>
                <a:ea typeface="+mn-ea"/>
                <a:cs typeface="+mn-cs"/>
              </a:rPr>
              <a:t>Deborah</a:t>
            </a:r>
          </a:p>
        </p:txBody>
      </p:sp>
      <p:cxnSp>
        <p:nvCxnSpPr>
          <p:cNvPr id="9" name="Straight Connector 8"/>
          <p:cNvCxnSpPr>
            <a:stCxn id="7" idx="1"/>
          </p:cNvCxnSpPr>
          <p:nvPr/>
        </p:nvCxnSpPr>
        <p:spPr>
          <a:xfrm flipH="1">
            <a:off x="5181600" y="4162455"/>
            <a:ext cx="457200" cy="1809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638800" y="3962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cxnSp>
        <p:nvCxnSpPr>
          <p:cNvPr id="12" name="Straight Connector 11"/>
          <p:cNvCxnSpPr>
            <a:cxnSpLocks/>
          </p:cNvCxnSpPr>
          <p:nvPr/>
        </p:nvCxnSpPr>
        <p:spPr>
          <a:xfrm>
            <a:off x="4876800" y="2876365"/>
            <a:ext cx="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flipH="1" flipV="1">
            <a:off x="5436730" y="2057398"/>
            <a:ext cx="866034" cy="200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cxnSp>
        <p:nvCxnSpPr>
          <p:cNvPr id="32" name="Straight Connector 31"/>
          <p:cNvCxnSpPr/>
          <p:nvPr/>
        </p:nvCxnSpPr>
        <p:spPr>
          <a:xfrm flipV="1">
            <a:off x="5867400" y="1752600"/>
            <a:ext cx="6858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477000" y="1600200"/>
            <a:ext cx="50687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70C0"/>
                </a:solidFill>
                <a:effectLst/>
                <a:uLnTx/>
                <a:uFillTx/>
                <a:latin typeface="Corbel"/>
                <a:ea typeface="+mn-ea"/>
                <a:cs typeface="+mn-cs"/>
              </a:rPr>
              <a:t>Barak</a:t>
            </a:r>
          </a:p>
        </p:txBody>
      </p:sp>
      <p:sp>
        <p:nvSpPr>
          <p:cNvPr id="16" name="Isosceles Triangle 15">
            <a:extLst>
              <a:ext uri="{FF2B5EF4-FFF2-40B4-BE49-F238E27FC236}">
                <a16:creationId xmlns:a16="http://schemas.microsoft.com/office/drawing/2014/main" id="{B9C41054-BD41-4AAE-A37A-AAFDBE0DEC50}"/>
              </a:ext>
            </a:extLst>
          </p:cNvPr>
          <p:cNvSpPr/>
          <p:nvPr/>
        </p:nvSpPr>
        <p:spPr>
          <a:xfrm>
            <a:off x="5135880" y="2421225"/>
            <a:ext cx="274320" cy="27432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BA9B05E-B1F2-4E28-96E7-C9091F5D3B0B}"/>
              </a:ext>
            </a:extLst>
          </p:cNvPr>
          <p:cNvPicPr>
            <a:picLocks noChangeAspect="1"/>
          </p:cNvPicPr>
          <p:nvPr/>
        </p:nvPicPr>
        <p:blipFill>
          <a:blip r:embed="rId4"/>
          <a:stretch>
            <a:fillRect/>
          </a:stretch>
        </p:blipFill>
        <p:spPr>
          <a:xfrm>
            <a:off x="4682944" y="1851600"/>
            <a:ext cx="323116" cy="323116"/>
          </a:xfrm>
          <a:prstGeom prst="rect">
            <a:avLst/>
          </a:prstGeom>
        </p:spPr>
      </p:pic>
    </p:spTree>
    <p:extLst>
      <p:ext uri="{BB962C8B-B14F-4D97-AF65-F5344CB8AC3E}">
        <p14:creationId xmlns:p14="http://schemas.microsoft.com/office/powerpoint/2010/main" val="3009694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911D99-1569-4121-95AD-A4438BC9229B}"/>
              </a:ext>
            </a:extLst>
          </p:cNvPr>
          <p:cNvSpPr txBox="1"/>
          <p:nvPr/>
        </p:nvSpPr>
        <p:spPr>
          <a:xfrm>
            <a:off x="346228" y="177554"/>
            <a:ext cx="8469297" cy="2308324"/>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QUESTION 6:  In the “cycles” we’ve seen so far, the periods of oppression were far shorter than the periods of peace (8 yrs. vs. 40 yrs.; 18 yrs. vs. 80 yrs.; 20 yrs. vs. 40 yrs.).  Can you think of any reason(s) why the periods of peace lasted so much longer than the periods of oppression?</a:t>
            </a:r>
            <a:br>
              <a:rPr lang="en-US" sz="2400" b="1" dirty="0">
                <a:solidFill>
                  <a:schemeClr val="bg1"/>
                </a:solidFill>
                <a:latin typeface="Calibri" panose="020F0502020204030204" pitchFamily="34" charset="0"/>
                <a:cs typeface="Calibri" panose="020F0502020204030204" pitchFamily="34" charset="0"/>
              </a:rPr>
            </a:br>
            <a:endParaRPr lang="en-US"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524202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71195E5B-8101-4C00-8DE9-44378EA3E930}"/>
              </a:ext>
            </a:extLst>
          </p:cNvPr>
          <p:cNvSpPr>
            <a:spLocks noChangeArrowheads="1"/>
          </p:cNvSpPr>
          <p:nvPr/>
        </p:nvSpPr>
        <p:spPr bwMode="auto">
          <a:xfrm>
            <a:off x="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3" name="Rectangle 4">
            <a:extLst>
              <a:ext uri="{FF2B5EF4-FFF2-40B4-BE49-F238E27FC236}">
                <a16:creationId xmlns:a16="http://schemas.microsoft.com/office/drawing/2014/main" id="{33F24E3C-2D29-4355-AF5B-F646D84026C5}"/>
              </a:ext>
            </a:extLst>
          </p:cNvPr>
          <p:cNvSpPr>
            <a:spLocks noChangeArrowheads="1"/>
          </p:cNvSpPr>
          <p:nvPr/>
        </p:nvSpPr>
        <p:spPr bwMode="auto">
          <a:xfrm>
            <a:off x="891540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4" name="Rectangle 5">
            <a:extLst>
              <a:ext uri="{FF2B5EF4-FFF2-40B4-BE49-F238E27FC236}">
                <a16:creationId xmlns:a16="http://schemas.microsoft.com/office/drawing/2014/main" id="{A010F94C-6C19-4F82-A787-9E0AC5E0F4ED}"/>
              </a:ext>
            </a:extLst>
          </p:cNvPr>
          <p:cNvSpPr>
            <a:spLocks noChangeArrowheads="1"/>
          </p:cNvSpPr>
          <p:nvPr/>
        </p:nvSpPr>
        <p:spPr bwMode="auto">
          <a:xfrm>
            <a:off x="0" y="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5" name="Rectangle 6">
            <a:extLst>
              <a:ext uri="{FF2B5EF4-FFF2-40B4-BE49-F238E27FC236}">
                <a16:creationId xmlns:a16="http://schemas.microsoft.com/office/drawing/2014/main" id="{25410750-014E-4800-919D-DE9CF2EDC537}"/>
              </a:ext>
            </a:extLst>
          </p:cNvPr>
          <p:cNvSpPr>
            <a:spLocks noChangeArrowheads="1"/>
          </p:cNvSpPr>
          <p:nvPr/>
        </p:nvSpPr>
        <p:spPr bwMode="auto">
          <a:xfrm>
            <a:off x="0" y="662940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7" name="Rectangle 7">
            <a:extLst>
              <a:ext uri="{FF2B5EF4-FFF2-40B4-BE49-F238E27FC236}">
                <a16:creationId xmlns:a16="http://schemas.microsoft.com/office/drawing/2014/main" id="{9197B548-5490-46AD-A6BE-057BCEFCFD54}"/>
              </a:ext>
            </a:extLst>
          </p:cNvPr>
          <p:cNvSpPr>
            <a:spLocks noChangeArrowheads="1"/>
          </p:cNvSpPr>
          <p:nvPr/>
        </p:nvSpPr>
        <p:spPr bwMode="auto">
          <a:xfrm>
            <a:off x="381000" y="228600"/>
            <a:ext cx="3505200" cy="5334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srgbClr val="0066CC"/>
                </a:solidFill>
                <a:effectLst>
                  <a:outerShdw blurRad="38100" dist="38100" dir="2700000" algn="tl">
                    <a:srgbClr val="000000">
                      <a:alpha val="43137"/>
                    </a:srgbClr>
                  </a:outerShdw>
                </a:effectLst>
                <a:uLnTx/>
                <a:uFillTx/>
                <a:latin typeface="Arial"/>
                <a:ea typeface="+mn-ea"/>
                <a:cs typeface="Arial" charset="0"/>
              </a:rPr>
              <a:t>Early Judges</a:t>
            </a:r>
          </a:p>
        </p:txBody>
      </p:sp>
      <p:sp>
        <p:nvSpPr>
          <p:cNvPr id="10248" name="Line 8">
            <a:extLst>
              <a:ext uri="{FF2B5EF4-FFF2-40B4-BE49-F238E27FC236}">
                <a16:creationId xmlns:a16="http://schemas.microsoft.com/office/drawing/2014/main" id="{F9CABFA6-C0F6-45B6-AFED-558FE5AE21A5}"/>
              </a:ext>
            </a:extLst>
          </p:cNvPr>
          <p:cNvSpPr>
            <a:spLocks noChangeShapeType="1"/>
          </p:cNvSpPr>
          <p:nvPr/>
        </p:nvSpPr>
        <p:spPr bwMode="auto">
          <a:xfrm>
            <a:off x="381000" y="914400"/>
            <a:ext cx="3429000" cy="0"/>
          </a:xfrm>
          <a:prstGeom prst="line">
            <a:avLst/>
          </a:prstGeom>
          <a:noFill/>
          <a:ln w="57150">
            <a:solidFill>
              <a:srgbClr val="0099CC"/>
            </a:solidFill>
            <a:round/>
            <a:headEnd/>
            <a:tailEnd/>
          </a:ln>
          <a:effectLst>
            <a:outerShdw dist="3592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0250" name="Picture 10" descr="Judges1">
            <a:extLst>
              <a:ext uri="{FF2B5EF4-FFF2-40B4-BE49-F238E27FC236}">
                <a16:creationId xmlns:a16="http://schemas.microsoft.com/office/drawing/2014/main" id="{4C076BBC-7239-4A99-B67C-C99FB0D21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04800"/>
            <a:ext cx="480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1">
            <a:extLst>
              <a:ext uri="{FF2B5EF4-FFF2-40B4-BE49-F238E27FC236}">
                <a16:creationId xmlns:a16="http://schemas.microsoft.com/office/drawing/2014/main" id="{0ECB31B2-4668-4CB9-A780-750BF114CD13}"/>
              </a:ext>
            </a:extLst>
          </p:cNvPr>
          <p:cNvSpPr>
            <a:spLocks noGrp="1" noChangeArrowheads="1"/>
          </p:cNvSpPr>
          <p:nvPr>
            <p:ph type="body" idx="1"/>
          </p:nvPr>
        </p:nvSpPr>
        <p:spPr>
          <a:xfrm>
            <a:off x="228600" y="1066800"/>
            <a:ext cx="3810000" cy="5486400"/>
          </a:xfrm>
          <a:noFill/>
        </p:spPr>
        <p:txBody>
          <a:bodyPr/>
          <a:lstStyle/>
          <a:p>
            <a:pPr eaLnBrk="1" hangingPunct="1"/>
            <a:r>
              <a:rPr lang="en-US" altLang="en-US" sz="2400" dirty="0"/>
              <a:t>Oppression in </a:t>
            </a:r>
            <a:r>
              <a:rPr lang="en-US" altLang="en-US" sz="2400" b="1" dirty="0"/>
              <a:t>first cycle</a:t>
            </a:r>
            <a:r>
              <a:rPr lang="en-US" altLang="en-US" sz="2400" dirty="0"/>
              <a:t> came from Mesopotamia.</a:t>
            </a:r>
          </a:p>
          <a:p>
            <a:pPr lvl="1" eaLnBrk="1" hangingPunct="1"/>
            <a:r>
              <a:rPr lang="en-US" altLang="en-US" sz="2400" dirty="0"/>
              <a:t>God helped the first judge, </a:t>
            </a:r>
            <a:r>
              <a:rPr lang="en-US" altLang="en-US" sz="2400" b="1" dirty="0"/>
              <a:t>Othniel, </a:t>
            </a:r>
            <a:r>
              <a:rPr lang="en-US" altLang="en-US" sz="2400" dirty="0"/>
              <a:t>throw off the oppression.</a:t>
            </a:r>
          </a:p>
          <a:p>
            <a:pPr lvl="1" eaLnBrk="1" hangingPunct="1"/>
            <a:r>
              <a:rPr lang="en-US" altLang="en-US" sz="2400" dirty="0"/>
              <a:t>We’re told no details of the battle.</a:t>
            </a:r>
          </a:p>
          <a:p>
            <a:pPr lvl="1" eaLnBrk="1" hangingPunct="1"/>
            <a:r>
              <a:rPr lang="en-US" altLang="en-US" sz="2400" dirty="0"/>
              <a:t>Othniel was a long way from home.</a:t>
            </a:r>
          </a:p>
        </p:txBody>
      </p:sp>
      <p:sp>
        <p:nvSpPr>
          <p:cNvPr id="10253" name="Rectangle 13">
            <a:extLst>
              <a:ext uri="{FF2B5EF4-FFF2-40B4-BE49-F238E27FC236}">
                <a16:creationId xmlns:a16="http://schemas.microsoft.com/office/drawing/2014/main" id="{0E103EE9-4AC3-4565-9EDC-7D25307BF10A}"/>
              </a:ext>
            </a:extLst>
          </p:cNvPr>
          <p:cNvSpPr>
            <a:spLocks noChangeArrowheads="1"/>
          </p:cNvSpPr>
          <p:nvPr/>
        </p:nvSpPr>
        <p:spPr bwMode="auto">
          <a:xfrm>
            <a:off x="7543800" y="762000"/>
            <a:ext cx="1295400" cy="83820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54" name="Text Box 14">
            <a:extLst>
              <a:ext uri="{FF2B5EF4-FFF2-40B4-BE49-F238E27FC236}">
                <a16:creationId xmlns:a16="http://schemas.microsoft.com/office/drawing/2014/main" id="{8A198384-BE62-4ED5-BC8D-B6428C99D3AD}"/>
              </a:ext>
            </a:extLst>
          </p:cNvPr>
          <p:cNvSpPr txBox="1">
            <a:spLocks noChangeArrowheads="1"/>
          </p:cNvSpPr>
          <p:nvPr/>
        </p:nvSpPr>
        <p:spPr bwMode="auto">
          <a:xfrm>
            <a:off x="7543800" y="974725"/>
            <a:ext cx="1295400" cy="461963"/>
          </a:xfrm>
          <a:prstGeom prst="rect">
            <a:avLst/>
          </a:prstGeom>
          <a:noFill/>
          <a:ln w="9525">
            <a:noFill/>
            <a:miter lim="800000"/>
            <a:headEnd/>
            <a:tailEnd/>
          </a:ln>
          <a:effectLst>
            <a:outerShdw dist="17961" dir="2700000" algn="ctr" rotWithShape="0">
              <a:schemeClr val="bg1"/>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err="1">
                <a:ln>
                  <a:noFill/>
                </a:ln>
                <a:solidFill>
                  <a:srgbClr val="0066CC"/>
                </a:solidFill>
                <a:effectLst/>
                <a:uLnTx/>
                <a:uFillTx/>
                <a:latin typeface="Arial" charset="0"/>
                <a:ea typeface="+mn-ea"/>
                <a:cs typeface="Arial" charset="0"/>
              </a:rPr>
              <a:t>Othniel</a:t>
            </a:r>
            <a:endParaRPr kumimoji="0" lang="en-US" sz="2400" b="1" i="0" u="none" strike="noStrike" kern="1200" cap="none" spc="0" normalizeH="0" baseline="0" noProof="0" dirty="0">
              <a:ln>
                <a:noFill/>
              </a:ln>
              <a:solidFill>
                <a:srgbClr val="0066CC"/>
              </a:solidFill>
              <a:effectLst/>
              <a:uLnTx/>
              <a:uFillTx/>
              <a:latin typeface="Arial" charset="0"/>
              <a:ea typeface="+mn-ea"/>
              <a:cs typeface="Arial" charset="0"/>
            </a:endParaRPr>
          </a:p>
        </p:txBody>
      </p:sp>
      <p:sp>
        <p:nvSpPr>
          <p:cNvPr id="2" name="Isosceles Triangle 1">
            <a:extLst>
              <a:ext uri="{FF2B5EF4-FFF2-40B4-BE49-F238E27FC236}">
                <a16:creationId xmlns:a16="http://schemas.microsoft.com/office/drawing/2014/main" id="{03A60B41-5C88-428E-9AE3-C410CC73BE0C}"/>
              </a:ext>
            </a:extLst>
          </p:cNvPr>
          <p:cNvSpPr/>
          <p:nvPr/>
        </p:nvSpPr>
        <p:spPr>
          <a:xfrm>
            <a:off x="6217920" y="4563123"/>
            <a:ext cx="365760" cy="36576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fade">
                                      <p:cBhvr>
                                        <p:cTn id="7" dur="2000"/>
                                        <p:tgtEl>
                                          <p:spTgt spid="10250"/>
                                        </p:tgtEl>
                                      </p:cBhvr>
                                    </p:animEffect>
                                  </p:childTnLst>
                                </p:cTn>
                              </p:par>
                            </p:childTnLst>
                          </p:cTn>
                        </p:par>
                        <p:par>
                          <p:cTn id="8" fill="hold" nodeType="afterGroup">
                            <p:stCondLst>
                              <p:cond delay="2000"/>
                            </p:stCondLst>
                            <p:childTnLst>
                              <p:par>
                                <p:cTn id="9" presetID="23" presetClass="entr" presetSubtype="16" fill="hold" nodeType="afterEffect">
                                  <p:stCondLst>
                                    <p:cond delay="0"/>
                                  </p:stCondLst>
                                  <p:childTnLst>
                                    <p:set>
                                      <p:cBhvr>
                                        <p:cTn id="10" dur="1" fill="hold">
                                          <p:stCondLst>
                                            <p:cond delay="0"/>
                                          </p:stCondLst>
                                        </p:cTn>
                                        <p:tgtEl>
                                          <p:spTgt spid="10251">
                                            <p:txEl>
                                              <p:pRg st="0" end="0"/>
                                            </p:txEl>
                                          </p:spTgt>
                                        </p:tgtEl>
                                        <p:attrNameLst>
                                          <p:attrName>style.visibility</p:attrName>
                                        </p:attrNameLst>
                                      </p:cBhvr>
                                      <p:to>
                                        <p:strVal val="visible"/>
                                      </p:to>
                                    </p:set>
                                    <p:anim calcmode="lin" valueType="num">
                                      <p:cBhvr>
                                        <p:cTn id="11" dur="500" fill="hold"/>
                                        <p:tgtEl>
                                          <p:spTgt spid="1025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02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251">
                                            <p:txEl>
                                              <p:pRg st="1" end="1"/>
                                            </p:txEl>
                                          </p:spTgt>
                                        </p:tgtEl>
                                        <p:attrNameLst>
                                          <p:attrName>style.visibility</p:attrName>
                                        </p:attrNameLst>
                                      </p:cBhvr>
                                      <p:to>
                                        <p:strVal val="visible"/>
                                      </p:to>
                                    </p:set>
                                    <p:animEffect transition="in" filter="dissolve">
                                      <p:cBhvr>
                                        <p:cTn id="17" dur="500"/>
                                        <p:tgtEl>
                                          <p:spTgt spid="10251">
                                            <p:txEl>
                                              <p:pRg st="1" end="1"/>
                                            </p:txEl>
                                          </p:spTgt>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10251">
                                            <p:txEl>
                                              <p:pRg st="2" end="2"/>
                                            </p:txEl>
                                          </p:spTgt>
                                        </p:tgtEl>
                                        <p:attrNameLst>
                                          <p:attrName>style.visibility</p:attrName>
                                        </p:attrNameLst>
                                      </p:cBhvr>
                                      <p:to>
                                        <p:strVal val="visible"/>
                                      </p:to>
                                    </p:set>
                                    <p:animEffect transition="in" filter="dissolve">
                                      <p:cBhvr>
                                        <p:cTn id="21" dur="500"/>
                                        <p:tgtEl>
                                          <p:spTgt spid="10251">
                                            <p:txEl>
                                              <p:pRg st="2" end="2"/>
                                            </p:txEl>
                                          </p:spTgt>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10251">
                                            <p:txEl>
                                              <p:pRg st="3" end="3"/>
                                            </p:txEl>
                                          </p:spTgt>
                                        </p:tgtEl>
                                        <p:attrNameLst>
                                          <p:attrName>style.visibility</p:attrName>
                                        </p:attrNameLst>
                                      </p:cBhvr>
                                      <p:to>
                                        <p:strVal val="visible"/>
                                      </p:to>
                                    </p:set>
                                    <p:animEffect transition="in" filter="dissolve">
                                      <p:cBhvr>
                                        <p:cTn id="25" dur="500"/>
                                        <p:tgtEl>
                                          <p:spTgt spid="10251">
                                            <p:txEl>
                                              <p:pRg st="3" end="3"/>
                                            </p:txEl>
                                          </p:spTgt>
                                        </p:tgtEl>
                                      </p:cBhvr>
                                    </p:animEffect>
                                  </p:childTnLst>
                                </p:cTn>
                              </p:par>
                            </p:childTnLst>
                          </p:cTn>
                        </p:par>
                        <p:par>
                          <p:cTn id="26" fill="hold" nodeType="afterGroup">
                            <p:stCondLst>
                              <p:cond delay="1500"/>
                            </p:stCondLst>
                            <p:childTnLst>
                              <p:par>
                                <p:cTn id="27" presetID="23" presetClass="entr" presetSubtype="16" fill="hold" grpId="0" nodeType="afterEffect">
                                  <p:stCondLst>
                                    <p:cond delay="0"/>
                                  </p:stCondLst>
                                  <p:childTnLst>
                                    <p:set>
                                      <p:cBhvr>
                                        <p:cTn id="28" dur="1" fill="hold">
                                          <p:stCondLst>
                                            <p:cond delay="0"/>
                                          </p:stCondLst>
                                        </p:cTn>
                                        <p:tgtEl>
                                          <p:spTgt spid="10253"/>
                                        </p:tgtEl>
                                        <p:attrNameLst>
                                          <p:attrName>style.visibility</p:attrName>
                                        </p:attrNameLst>
                                      </p:cBhvr>
                                      <p:to>
                                        <p:strVal val="visible"/>
                                      </p:to>
                                    </p:set>
                                    <p:anim calcmode="lin" valueType="num">
                                      <p:cBhvr>
                                        <p:cTn id="29" dur="500" fill="hold"/>
                                        <p:tgtEl>
                                          <p:spTgt spid="10253"/>
                                        </p:tgtEl>
                                        <p:attrNameLst>
                                          <p:attrName>ppt_w</p:attrName>
                                        </p:attrNameLst>
                                      </p:cBhvr>
                                      <p:tavLst>
                                        <p:tav tm="0">
                                          <p:val>
                                            <p:fltVal val="0"/>
                                          </p:val>
                                        </p:tav>
                                        <p:tav tm="100000">
                                          <p:val>
                                            <p:strVal val="#ppt_w"/>
                                          </p:val>
                                        </p:tav>
                                      </p:tavLst>
                                    </p:anim>
                                    <p:anim calcmode="lin" valueType="num">
                                      <p:cBhvr>
                                        <p:cTn id="30" dur="500" fill="hold"/>
                                        <p:tgtEl>
                                          <p:spTgt spid="10253"/>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0254"/>
                                        </p:tgtEl>
                                        <p:attrNameLst>
                                          <p:attrName>style.visibility</p:attrName>
                                        </p:attrNameLst>
                                      </p:cBhvr>
                                      <p:to>
                                        <p:strVal val="visible"/>
                                      </p:to>
                                    </p:set>
                                    <p:anim calcmode="lin" valueType="num">
                                      <p:cBhvr>
                                        <p:cTn id="33" dur="500" fill="hold"/>
                                        <p:tgtEl>
                                          <p:spTgt spid="10254"/>
                                        </p:tgtEl>
                                        <p:attrNameLst>
                                          <p:attrName>ppt_w</p:attrName>
                                        </p:attrNameLst>
                                      </p:cBhvr>
                                      <p:tavLst>
                                        <p:tav tm="0">
                                          <p:val>
                                            <p:fltVal val="0"/>
                                          </p:val>
                                        </p:tav>
                                        <p:tav tm="100000">
                                          <p:val>
                                            <p:strVal val="#ppt_w"/>
                                          </p:val>
                                        </p:tav>
                                      </p:tavLst>
                                    </p:anim>
                                    <p:anim calcmode="lin" valueType="num">
                                      <p:cBhvr>
                                        <p:cTn id="34" dur="500" fill="hold"/>
                                        <p:tgtEl>
                                          <p:spTgt spid="102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animBg="1"/>
      <p:bldP spid="1025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911D99-1569-4121-95AD-A4438BC9229B}"/>
              </a:ext>
            </a:extLst>
          </p:cNvPr>
          <p:cNvSpPr txBox="1"/>
          <p:nvPr/>
        </p:nvSpPr>
        <p:spPr>
          <a:xfrm>
            <a:off x="346228" y="177554"/>
            <a:ext cx="8469297" cy="6555641"/>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JUDGES 3:7-11—”7  The sons of Israel </a:t>
            </a:r>
            <a:r>
              <a:rPr lang="en-US" sz="2800" b="1" dirty="0">
                <a:solidFill>
                  <a:srgbClr val="FFFF00"/>
                </a:solidFill>
                <a:latin typeface="Calibri" panose="020F0502020204030204" pitchFamily="34" charset="0"/>
                <a:cs typeface="Calibri" panose="020F0502020204030204" pitchFamily="34" charset="0"/>
              </a:rPr>
              <a:t>did what was evil</a:t>
            </a:r>
            <a:r>
              <a:rPr lang="en-US" sz="2800" b="1" dirty="0">
                <a:solidFill>
                  <a:schemeClr val="bg1"/>
                </a:solidFill>
                <a:latin typeface="Calibri" panose="020F0502020204030204" pitchFamily="34" charset="0"/>
                <a:cs typeface="Calibri" panose="020F0502020204030204" pitchFamily="34" charset="0"/>
              </a:rPr>
              <a:t> in the sight of the Lord, and forgot the Lord their God and served the Baals and the </a:t>
            </a:r>
            <a:r>
              <a:rPr lang="en-US" sz="2800" b="1" dirty="0" err="1">
                <a:solidFill>
                  <a:schemeClr val="bg1"/>
                </a:solidFill>
                <a:latin typeface="Calibri" panose="020F0502020204030204" pitchFamily="34" charset="0"/>
                <a:cs typeface="Calibri" panose="020F0502020204030204" pitchFamily="34" charset="0"/>
              </a:rPr>
              <a:t>Ashteroth</a:t>
            </a:r>
            <a:r>
              <a:rPr lang="en-US" sz="2800" b="1" dirty="0">
                <a:solidFill>
                  <a:schemeClr val="bg1"/>
                </a:solidFill>
                <a:latin typeface="Calibri" panose="020F0502020204030204" pitchFamily="34" charset="0"/>
                <a:cs typeface="Calibri" panose="020F0502020204030204" pitchFamily="34" charset="0"/>
              </a:rPr>
              <a:t>.  8  Then the anger of the Lord was kindled against Israel, so that </a:t>
            </a:r>
            <a:r>
              <a:rPr lang="en-US" sz="2800" b="1" dirty="0">
                <a:solidFill>
                  <a:srgbClr val="FFFF00"/>
                </a:solidFill>
                <a:latin typeface="Calibri" panose="020F0502020204030204" pitchFamily="34" charset="0"/>
                <a:cs typeface="Calibri" panose="020F0502020204030204" pitchFamily="34" charset="0"/>
              </a:rPr>
              <a:t>He</a:t>
            </a:r>
            <a:r>
              <a:rPr lang="en-US" sz="2800" b="1" dirty="0">
                <a:solidFill>
                  <a:schemeClr val="bg1"/>
                </a:solidFill>
                <a:latin typeface="Calibri" panose="020F0502020204030204" pitchFamily="34" charset="0"/>
                <a:cs typeface="Calibri" panose="020F0502020204030204" pitchFamily="34" charset="0"/>
              </a:rPr>
              <a:t> </a:t>
            </a:r>
            <a:r>
              <a:rPr lang="en-US" sz="2800" b="1" dirty="0">
                <a:solidFill>
                  <a:srgbClr val="FFFF00"/>
                </a:solidFill>
                <a:latin typeface="Calibri" panose="020F0502020204030204" pitchFamily="34" charset="0"/>
                <a:cs typeface="Calibri" panose="020F0502020204030204" pitchFamily="34" charset="0"/>
              </a:rPr>
              <a:t>sold them into the hands of </a:t>
            </a:r>
            <a:r>
              <a:rPr lang="en-US" sz="2800" b="1" dirty="0" err="1">
                <a:solidFill>
                  <a:srgbClr val="FFFF00"/>
                </a:solidFill>
                <a:latin typeface="Calibri" panose="020F0502020204030204" pitchFamily="34" charset="0"/>
                <a:cs typeface="Calibri" panose="020F0502020204030204" pitchFamily="34" charset="0"/>
              </a:rPr>
              <a:t>Cushim-rishathaim</a:t>
            </a:r>
            <a:r>
              <a:rPr lang="en-US" sz="2800" b="1" dirty="0">
                <a:solidFill>
                  <a:schemeClr val="bg1"/>
                </a:solidFill>
                <a:latin typeface="Calibri" panose="020F0502020204030204" pitchFamily="34" charset="0"/>
                <a:cs typeface="Calibri" panose="020F0502020204030204" pitchFamily="34" charset="0"/>
              </a:rPr>
              <a:t> king of Mesopotamia; and the sons of Israel served </a:t>
            </a:r>
            <a:r>
              <a:rPr lang="en-US" sz="2800" b="1" dirty="0" err="1">
                <a:solidFill>
                  <a:schemeClr val="bg1"/>
                </a:solidFill>
                <a:latin typeface="Calibri" panose="020F0502020204030204" pitchFamily="34" charset="0"/>
                <a:cs typeface="Calibri" panose="020F0502020204030204" pitchFamily="34" charset="0"/>
              </a:rPr>
              <a:t>Cushim-rishathaim</a:t>
            </a:r>
            <a:r>
              <a:rPr lang="en-US" sz="2800" b="1" dirty="0">
                <a:solidFill>
                  <a:schemeClr val="bg1"/>
                </a:solidFill>
                <a:latin typeface="Calibri" panose="020F0502020204030204" pitchFamily="34" charset="0"/>
                <a:cs typeface="Calibri" panose="020F0502020204030204" pitchFamily="34" charset="0"/>
              </a:rPr>
              <a:t> eight years.  9  When the sons of Israel </a:t>
            </a:r>
            <a:r>
              <a:rPr lang="en-US" sz="2800" b="1" dirty="0">
                <a:solidFill>
                  <a:srgbClr val="FFFF00"/>
                </a:solidFill>
                <a:latin typeface="Calibri" panose="020F0502020204030204" pitchFamily="34" charset="0"/>
                <a:cs typeface="Calibri" panose="020F0502020204030204" pitchFamily="34" charset="0"/>
              </a:rPr>
              <a:t>cried to the Lord, the Lord raised up a deliverer</a:t>
            </a:r>
            <a:r>
              <a:rPr lang="en-US" sz="2800" b="1" dirty="0">
                <a:solidFill>
                  <a:schemeClr val="bg1"/>
                </a:solidFill>
                <a:latin typeface="Calibri" panose="020F0502020204030204" pitchFamily="34" charset="0"/>
                <a:cs typeface="Calibri" panose="020F0502020204030204" pitchFamily="34" charset="0"/>
              </a:rPr>
              <a:t> for the sons of Israel to deliver them, Othniel, the son of </a:t>
            </a:r>
            <a:r>
              <a:rPr lang="en-US" sz="2800" b="1" dirty="0" err="1">
                <a:solidFill>
                  <a:schemeClr val="bg1"/>
                </a:solidFill>
                <a:latin typeface="Calibri" panose="020F0502020204030204" pitchFamily="34" charset="0"/>
                <a:cs typeface="Calibri" panose="020F0502020204030204" pitchFamily="34" charset="0"/>
              </a:rPr>
              <a:t>Kenaz</a:t>
            </a:r>
            <a:r>
              <a:rPr lang="en-US" sz="2800" b="1" dirty="0">
                <a:solidFill>
                  <a:schemeClr val="bg1"/>
                </a:solidFill>
                <a:latin typeface="Calibri" panose="020F0502020204030204" pitchFamily="34" charset="0"/>
                <a:cs typeface="Calibri" panose="020F0502020204030204" pitchFamily="34" charset="0"/>
              </a:rPr>
              <a:t>, Caleb’s younger brother.  10  The spirit of the Lord came upon him, and he judged Israel.  When he went out to war, </a:t>
            </a:r>
            <a:r>
              <a:rPr lang="en-US" sz="2800" b="1" dirty="0">
                <a:solidFill>
                  <a:srgbClr val="FFFF00"/>
                </a:solidFill>
                <a:latin typeface="Calibri" panose="020F0502020204030204" pitchFamily="34" charset="0"/>
                <a:cs typeface="Calibri" panose="020F0502020204030204" pitchFamily="34" charset="0"/>
              </a:rPr>
              <a:t>the Lord gave </a:t>
            </a:r>
            <a:r>
              <a:rPr lang="en-US" sz="2800" b="1" dirty="0" err="1">
                <a:solidFill>
                  <a:srgbClr val="FFFF00"/>
                </a:solidFill>
                <a:latin typeface="Calibri" panose="020F0502020204030204" pitchFamily="34" charset="0"/>
                <a:cs typeface="Calibri" panose="020F0502020204030204" pitchFamily="34" charset="0"/>
              </a:rPr>
              <a:t>Cushan-rishathaim</a:t>
            </a:r>
            <a:r>
              <a:rPr lang="en-US" sz="2800" b="1" dirty="0">
                <a:solidFill>
                  <a:srgbClr val="FFFF00"/>
                </a:solidFill>
                <a:latin typeface="Calibri" panose="020F0502020204030204" pitchFamily="34" charset="0"/>
                <a:cs typeface="Calibri" panose="020F0502020204030204" pitchFamily="34" charset="0"/>
              </a:rPr>
              <a:t> king of Mesopotamia into his hand</a:t>
            </a:r>
            <a:r>
              <a:rPr lang="en-US" sz="2800" b="1" dirty="0">
                <a:solidFill>
                  <a:schemeClr val="bg1"/>
                </a:solidFill>
                <a:latin typeface="Calibri" panose="020F0502020204030204" pitchFamily="34" charset="0"/>
                <a:cs typeface="Calibri" panose="020F0502020204030204" pitchFamily="34" charset="0"/>
              </a:rPr>
              <a:t>, so that he prevailed over </a:t>
            </a:r>
            <a:r>
              <a:rPr lang="en-US" sz="2800" b="1" dirty="0" err="1">
                <a:solidFill>
                  <a:schemeClr val="bg1"/>
                </a:solidFill>
                <a:latin typeface="Calibri" panose="020F0502020204030204" pitchFamily="34" charset="0"/>
                <a:cs typeface="Calibri" panose="020F0502020204030204" pitchFamily="34" charset="0"/>
              </a:rPr>
              <a:t>Cushan-rishathaim</a:t>
            </a:r>
            <a:r>
              <a:rPr lang="en-US" sz="2800" b="1" dirty="0">
                <a:solidFill>
                  <a:schemeClr val="bg1"/>
                </a:solidFill>
                <a:latin typeface="Calibri" panose="020F0502020204030204" pitchFamily="34" charset="0"/>
                <a:cs typeface="Calibri" panose="020F0502020204030204" pitchFamily="34" charset="0"/>
              </a:rPr>
              <a:t>.  11  Then the land had </a:t>
            </a:r>
            <a:r>
              <a:rPr lang="en-US" sz="2800" b="1" dirty="0">
                <a:solidFill>
                  <a:srgbClr val="FFFF00"/>
                </a:solidFill>
                <a:latin typeface="Calibri" panose="020F0502020204030204" pitchFamily="34" charset="0"/>
                <a:cs typeface="Calibri" panose="020F0502020204030204" pitchFamily="34" charset="0"/>
              </a:rPr>
              <a:t>rest forty years.</a:t>
            </a:r>
            <a:r>
              <a:rPr lang="en-US" sz="2800" b="1" dirty="0">
                <a:solidFill>
                  <a:schemeClr val="bg1"/>
                </a:solidFill>
                <a:latin typeface="Calibri" panose="020F0502020204030204" pitchFamily="34" charset="0"/>
                <a:cs typeface="Calibri" panose="020F0502020204030204" pitchFamily="34" charset="0"/>
              </a:rPr>
              <a:t>  And Othniel the son of </a:t>
            </a:r>
            <a:r>
              <a:rPr lang="en-US" sz="2800" b="1" dirty="0" err="1">
                <a:solidFill>
                  <a:schemeClr val="bg1"/>
                </a:solidFill>
                <a:latin typeface="Calibri" panose="020F0502020204030204" pitchFamily="34" charset="0"/>
                <a:cs typeface="Calibri" panose="020F0502020204030204" pitchFamily="34" charset="0"/>
              </a:rPr>
              <a:t>Kenaz</a:t>
            </a:r>
            <a:r>
              <a:rPr lang="en-US" sz="2800" b="1" dirty="0">
                <a:solidFill>
                  <a:schemeClr val="bg1"/>
                </a:solidFill>
                <a:latin typeface="Calibri" panose="020F0502020204030204" pitchFamily="34" charset="0"/>
                <a:cs typeface="Calibri" panose="020F0502020204030204" pitchFamily="34" charset="0"/>
              </a:rPr>
              <a:t> died.”  (NASB)</a:t>
            </a:r>
          </a:p>
        </p:txBody>
      </p:sp>
    </p:spTree>
    <p:extLst>
      <p:ext uri="{BB962C8B-B14F-4D97-AF65-F5344CB8AC3E}">
        <p14:creationId xmlns:p14="http://schemas.microsoft.com/office/powerpoint/2010/main" val="2668909505"/>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71195E5B-8101-4C00-8DE9-44378EA3E930}"/>
              </a:ext>
            </a:extLst>
          </p:cNvPr>
          <p:cNvSpPr>
            <a:spLocks noChangeArrowheads="1"/>
          </p:cNvSpPr>
          <p:nvPr/>
        </p:nvSpPr>
        <p:spPr bwMode="auto">
          <a:xfrm>
            <a:off x="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3" name="Rectangle 4">
            <a:extLst>
              <a:ext uri="{FF2B5EF4-FFF2-40B4-BE49-F238E27FC236}">
                <a16:creationId xmlns:a16="http://schemas.microsoft.com/office/drawing/2014/main" id="{33F24E3C-2D29-4355-AF5B-F646D84026C5}"/>
              </a:ext>
            </a:extLst>
          </p:cNvPr>
          <p:cNvSpPr>
            <a:spLocks noChangeArrowheads="1"/>
          </p:cNvSpPr>
          <p:nvPr/>
        </p:nvSpPr>
        <p:spPr bwMode="auto">
          <a:xfrm>
            <a:off x="891540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4" name="Rectangle 5">
            <a:extLst>
              <a:ext uri="{FF2B5EF4-FFF2-40B4-BE49-F238E27FC236}">
                <a16:creationId xmlns:a16="http://schemas.microsoft.com/office/drawing/2014/main" id="{A010F94C-6C19-4F82-A787-9E0AC5E0F4ED}"/>
              </a:ext>
            </a:extLst>
          </p:cNvPr>
          <p:cNvSpPr>
            <a:spLocks noChangeArrowheads="1"/>
          </p:cNvSpPr>
          <p:nvPr/>
        </p:nvSpPr>
        <p:spPr bwMode="auto">
          <a:xfrm>
            <a:off x="0" y="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5" name="Rectangle 6">
            <a:extLst>
              <a:ext uri="{FF2B5EF4-FFF2-40B4-BE49-F238E27FC236}">
                <a16:creationId xmlns:a16="http://schemas.microsoft.com/office/drawing/2014/main" id="{25410750-014E-4800-919D-DE9CF2EDC537}"/>
              </a:ext>
            </a:extLst>
          </p:cNvPr>
          <p:cNvSpPr>
            <a:spLocks noChangeArrowheads="1"/>
          </p:cNvSpPr>
          <p:nvPr/>
        </p:nvSpPr>
        <p:spPr bwMode="auto">
          <a:xfrm>
            <a:off x="0" y="662940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7" name="Rectangle 7">
            <a:extLst>
              <a:ext uri="{FF2B5EF4-FFF2-40B4-BE49-F238E27FC236}">
                <a16:creationId xmlns:a16="http://schemas.microsoft.com/office/drawing/2014/main" id="{9197B548-5490-46AD-A6BE-057BCEFCFD54}"/>
              </a:ext>
            </a:extLst>
          </p:cNvPr>
          <p:cNvSpPr>
            <a:spLocks noChangeArrowheads="1"/>
          </p:cNvSpPr>
          <p:nvPr/>
        </p:nvSpPr>
        <p:spPr bwMode="auto">
          <a:xfrm>
            <a:off x="381000" y="228600"/>
            <a:ext cx="3505200" cy="5334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srgbClr val="0066CC"/>
                </a:solidFill>
                <a:effectLst>
                  <a:outerShdw blurRad="38100" dist="38100" dir="2700000" algn="tl">
                    <a:srgbClr val="000000">
                      <a:alpha val="43137"/>
                    </a:srgbClr>
                  </a:outerShdw>
                </a:effectLst>
                <a:uLnTx/>
                <a:uFillTx/>
                <a:latin typeface="Arial"/>
                <a:ea typeface="+mn-ea"/>
                <a:cs typeface="Arial" charset="0"/>
              </a:rPr>
              <a:t>Early Judges</a:t>
            </a:r>
          </a:p>
        </p:txBody>
      </p:sp>
      <p:sp>
        <p:nvSpPr>
          <p:cNvPr id="10248" name="Line 8">
            <a:extLst>
              <a:ext uri="{FF2B5EF4-FFF2-40B4-BE49-F238E27FC236}">
                <a16:creationId xmlns:a16="http://schemas.microsoft.com/office/drawing/2014/main" id="{F9CABFA6-C0F6-45B6-AFED-558FE5AE21A5}"/>
              </a:ext>
            </a:extLst>
          </p:cNvPr>
          <p:cNvSpPr>
            <a:spLocks noChangeShapeType="1"/>
          </p:cNvSpPr>
          <p:nvPr/>
        </p:nvSpPr>
        <p:spPr bwMode="auto">
          <a:xfrm>
            <a:off x="381000" y="914400"/>
            <a:ext cx="3429000" cy="0"/>
          </a:xfrm>
          <a:prstGeom prst="line">
            <a:avLst/>
          </a:prstGeom>
          <a:noFill/>
          <a:ln w="57150">
            <a:solidFill>
              <a:srgbClr val="0099CC"/>
            </a:solidFill>
            <a:round/>
            <a:headEnd/>
            <a:tailEnd/>
          </a:ln>
          <a:effectLst>
            <a:outerShdw dist="3592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0250" name="Picture 10" descr="Judges1">
            <a:extLst>
              <a:ext uri="{FF2B5EF4-FFF2-40B4-BE49-F238E27FC236}">
                <a16:creationId xmlns:a16="http://schemas.microsoft.com/office/drawing/2014/main" id="{4C076BBC-7239-4A99-B67C-C99FB0D21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04800"/>
            <a:ext cx="480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1">
            <a:extLst>
              <a:ext uri="{FF2B5EF4-FFF2-40B4-BE49-F238E27FC236}">
                <a16:creationId xmlns:a16="http://schemas.microsoft.com/office/drawing/2014/main" id="{0ECB31B2-4668-4CB9-A780-750BF114CD13}"/>
              </a:ext>
            </a:extLst>
          </p:cNvPr>
          <p:cNvSpPr>
            <a:spLocks noGrp="1" noChangeArrowheads="1"/>
          </p:cNvSpPr>
          <p:nvPr>
            <p:ph type="body" idx="1"/>
          </p:nvPr>
        </p:nvSpPr>
        <p:spPr>
          <a:xfrm>
            <a:off x="228600" y="1066800"/>
            <a:ext cx="3810000" cy="5486400"/>
          </a:xfrm>
          <a:noFill/>
        </p:spPr>
        <p:txBody>
          <a:bodyPr/>
          <a:lstStyle/>
          <a:p>
            <a:pPr eaLnBrk="1" hangingPunct="1"/>
            <a:r>
              <a:rPr lang="en-US" altLang="en-US" sz="2400" dirty="0"/>
              <a:t>Oppression from outside the land that the Israelites occupied would come from different directions.</a:t>
            </a:r>
          </a:p>
        </p:txBody>
      </p:sp>
      <p:sp>
        <p:nvSpPr>
          <p:cNvPr id="10253" name="Rectangle 13">
            <a:extLst>
              <a:ext uri="{FF2B5EF4-FFF2-40B4-BE49-F238E27FC236}">
                <a16:creationId xmlns:a16="http://schemas.microsoft.com/office/drawing/2014/main" id="{0E103EE9-4AC3-4565-9EDC-7D25307BF10A}"/>
              </a:ext>
            </a:extLst>
          </p:cNvPr>
          <p:cNvSpPr>
            <a:spLocks noChangeArrowheads="1"/>
          </p:cNvSpPr>
          <p:nvPr/>
        </p:nvSpPr>
        <p:spPr bwMode="auto">
          <a:xfrm>
            <a:off x="7543800" y="762000"/>
            <a:ext cx="1295400" cy="83820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54" name="Text Box 14">
            <a:extLst>
              <a:ext uri="{FF2B5EF4-FFF2-40B4-BE49-F238E27FC236}">
                <a16:creationId xmlns:a16="http://schemas.microsoft.com/office/drawing/2014/main" id="{8A198384-BE62-4ED5-BC8D-B6428C99D3AD}"/>
              </a:ext>
            </a:extLst>
          </p:cNvPr>
          <p:cNvSpPr txBox="1">
            <a:spLocks noChangeArrowheads="1"/>
          </p:cNvSpPr>
          <p:nvPr/>
        </p:nvSpPr>
        <p:spPr bwMode="auto">
          <a:xfrm>
            <a:off x="7543800" y="974725"/>
            <a:ext cx="1295400" cy="461963"/>
          </a:xfrm>
          <a:prstGeom prst="rect">
            <a:avLst/>
          </a:prstGeom>
          <a:noFill/>
          <a:ln w="9525">
            <a:noFill/>
            <a:miter lim="800000"/>
            <a:headEnd/>
            <a:tailEnd/>
          </a:ln>
          <a:effectLst>
            <a:outerShdw dist="17961" dir="2700000" algn="ctr" rotWithShape="0">
              <a:schemeClr val="bg1"/>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err="1">
                <a:ln>
                  <a:noFill/>
                </a:ln>
                <a:solidFill>
                  <a:srgbClr val="0066CC"/>
                </a:solidFill>
                <a:effectLst/>
                <a:uLnTx/>
                <a:uFillTx/>
                <a:latin typeface="Arial" charset="0"/>
                <a:ea typeface="+mn-ea"/>
                <a:cs typeface="Arial" charset="0"/>
              </a:rPr>
              <a:t>Othniel</a:t>
            </a:r>
            <a:endParaRPr kumimoji="0" lang="en-US" sz="2400" b="1" i="0" u="none" strike="noStrike" kern="1200" cap="none" spc="0" normalizeH="0" baseline="0" noProof="0" dirty="0">
              <a:ln>
                <a:noFill/>
              </a:ln>
              <a:solidFill>
                <a:srgbClr val="0066CC"/>
              </a:solidFill>
              <a:effectLst/>
              <a:uLnTx/>
              <a:uFillTx/>
              <a:latin typeface="Arial" charset="0"/>
              <a:ea typeface="+mn-ea"/>
              <a:cs typeface="Arial" charset="0"/>
            </a:endParaRPr>
          </a:p>
        </p:txBody>
      </p:sp>
      <p:sp>
        <p:nvSpPr>
          <p:cNvPr id="2" name="Isosceles Triangle 1">
            <a:extLst>
              <a:ext uri="{FF2B5EF4-FFF2-40B4-BE49-F238E27FC236}">
                <a16:creationId xmlns:a16="http://schemas.microsoft.com/office/drawing/2014/main" id="{03A60B41-5C88-428E-9AE3-C410CC73BE0C}"/>
              </a:ext>
            </a:extLst>
          </p:cNvPr>
          <p:cNvSpPr/>
          <p:nvPr/>
        </p:nvSpPr>
        <p:spPr>
          <a:xfrm>
            <a:off x="6217920" y="4563123"/>
            <a:ext cx="365760" cy="36576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9338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fade">
                                      <p:cBhvr>
                                        <p:cTn id="7" dur="2000"/>
                                        <p:tgtEl>
                                          <p:spTgt spid="10250"/>
                                        </p:tgtEl>
                                      </p:cBhvr>
                                    </p:animEffect>
                                  </p:childTnLst>
                                </p:cTn>
                              </p:par>
                            </p:childTnLst>
                          </p:cTn>
                        </p:par>
                        <p:par>
                          <p:cTn id="8" fill="hold" nodeType="afterGroup">
                            <p:stCondLst>
                              <p:cond delay="2000"/>
                            </p:stCondLst>
                            <p:childTnLst>
                              <p:par>
                                <p:cTn id="9" presetID="23" presetClass="entr" presetSubtype="16" fill="hold" nodeType="afterEffect">
                                  <p:stCondLst>
                                    <p:cond delay="0"/>
                                  </p:stCondLst>
                                  <p:childTnLst>
                                    <p:set>
                                      <p:cBhvr>
                                        <p:cTn id="10" dur="1" fill="hold">
                                          <p:stCondLst>
                                            <p:cond delay="0"/>
                                          </p:stCondLst>
                                        </p:cTn>
                                        <p:tgtEl>
                                          <p:spTgt spid="10251">
                                            <p:txEl>
                                              <p:pRg st="0" end="0"/>
                                            </p:txEl>
                                          </p:spTgt>
                                        </p:tgtEl>
                                        <p:attrNameLst>
                                          <p:attrName>style.visibility</p:attrName>
                                        </p:attrNameLst>
                                      </p:cBhvr>
                                      <p:to>
                                        <p:strVal val="visible"/>
                                      </p:to>
                                    </p:set>
                                    <p:anim calcmode="lin" valueType="num">
                                      <p:cBhvr>
                                        <p:cTn id="11" dur="500" fill="hold"/>
                                        <p:tgtEl>
                                          <p:spTgt spid="1025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0251">
                                            <p:txEl>
                                              <p:pRg st="0" end="0"/>
                                            </p:txEl>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3" presetClass="entr" presetSubtype="16" fill="hold" grpId="0" nodeType="afterEffect">
                                  <p:stCondLst>
                                    <p:cond delay="0"/>
                                  </p:stCondLst>
                                  <p:childTnLst>
                                    <p:set>
                                      <p:cBhvr>
                                        <p:cTn id="15" dur="1" fill="hold">
                                          <p:stCondLst>
                                            <p:cond delay="0"/>
                                          </p:stCondLst>
                                        </p:cTn>
                                        <p:tgtEl>
                                          <p:spTgt spid="10253"/>
                                        </p:tgtEl>
                                        <p:attrNameLst>
                                          <p:attrName>style.visibility</p:attrName>
                                        </p:attrNameLst>
                                      </p:cBhvr>
                                      <p:to>
                                        <p:strVal val="visible"/>
                                      </p:to>
                                    </p:set>
                                    <p:anim calcmode="lin" valueType="num">
                                      <p:cBhvr>
                                        <p:cTn id="16" dur="500" fill="hold"/>
                                        <p:tgtEl>
                                          <p:spTgt spid="10253"/>
                                        </p:tgtEl>
                                        <p:attrNameLst>
                                          <p:attrName>ppt_w</p:attrName>
                                        </p:attrNameLst>
                                      </p:cBhvr>
                                      <p:tavLst>
                                        <p:tav tm="0">
                                          <p:val>
                                            <p:fltVal val="0"/>
                                          </p:val>
                                        </p:tav>
                                        <p:tav tm="100000">
                                          <p:val>
                                            <p:strVal val="#ppt_w"/>
                                          </p:val>
                                        </p:tav>
                                      </p:tavLst>
                                    </p:anim>
                                    <p:anim calcmode="lin" valueType="num">
                                      <p:cBhvr>
                                        <p:cTn id="17" dur="500" fill="hold"/>
                                        <p:tgtEl>
                                          <p:spTgt spid="10253"/>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0254"/>
                                        </p:tgtEl>
                                        <p:attrNameLst>
                                          <p:attrName>style.visibility</p:attrName>
                                        </p:attrNameLst>
                                      </p:cBhvr>
                                      <p:to>
                                        <p:strVal val="visible"/>
                                      </p:to>
                                    </p:set>
                                    <p:anim calcmode="lin" valueType="num">
                                      <p:cBhvr>
                                        <p:cTn id="20" dur="500" fill="hold"/>
                                        <p:tgtEl>
                                          <p:spTgt spid="10254"/>
                                        </p:tgtEl>
                                        <p:attrNameLst>
                                          <p:attrName>ppt_w</p:attrName>
                                        </p:attrNameLst>
                                      </p:cBhvr>
                                      <p:tavLst>
                                        <p:tav tm="0">
                                          <p:val>
                                            <p:fltVal val="0"/>
                                          </p:val>
                                        </p:tav>
                                        <p:tav tm="100000">
                                          <p:val>
                                            <p:strVal val="#ppt_w"/>
                                          </p:val>
                                        </p:tav>
                                      </p:tavLst>
                                    </p:anim>
                                    <p:anim calcmode="lin" valueType="num">
                                      <p:cBhvr>
                                        <p:cTn id="21" dur="500" fill="hold"/>
                                        <p:tgtEl>
                                          <p:spTgt spid="102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animBg="1"/>
      <p:bldP spid="102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911D99-1569-4121-95AD-A4438BC9229B}"/>
              </a:ext>
            </a:extLst>
          </p:cNvPr>
          <p:cNvSpPr txBox="1"/>
          <p:nvPr/>
        </p:nvSpPr>
        <p:spPr>
          <a:xfrm>
            <a:off x="346228" y="177554"/>
            <a:ext cx="8469297" cy="4832092"/>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QUESTION 1:  During the first “cycle” or “spiral,” how much of the land that the Israelites occupied was subjected to the Moabite oppression?</a:t>
            </a:r>
          </a:p>
          <a:p>
            <a:pPr marL="457200" indent="-457200">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We don’t know.</a:t>
            </a:r>
          </a:p>
          <a:p>
            <a:pPr marL="457200" indent="-457200">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Here, the Mesopotamians would have come into the land from the north, but we can’t say how far south they went.</a:t>
            </a:r>
          </a:p>
          <a:p>
            <a:pPr marL="457200" indent="-457200">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It seems highly doubtful that in each (or, indeed, in any) of these instances of oppression, that the oppressor subjected the entire land of Canaan to oppression.</a:t>
            </a:r>
          </a:p>
        </p:txBody>
      </p:sp>
    </p:spTree>
    <p:extLst>
      <p:ext uri="{BB962C8B-B14F-4D97-AF65-F5344CB8AC3E}">
        <p14:creationId xmlns:p14="http://schemas.microsoft.com/office/powerpoint/2010/main" val="38041302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F5ED170-52EC-4800-A20C-998AA6B173E4}"/>
              </a:ext>
            </a:extLst>
          </p:cNvPr>
          <p:cNvSpPr>
            <a:spLocks noChangeArrowheads="1"/>
          </p:cNvSpPr>
          <p:nvPr/>
        </p:nvSpPr>
        <p:spPr bwMode="auto">
          <a:xfrm>
            <a:off x="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7" name="Rectangle 3">
            <a:extLst>
              <a:ext uri="{FF2B5EF4-FFF2-40B4-BE49-F238E27FC236}">
                <a16:creationId xmlns:a16="http://schemas.microsoft.com/office/drawing/2014/main" id="{CC3B2B79-5375-49A5-B0CE-43DC5CCCED24}"/>
              </a:ext>
            </a:extLst>
          </p:cNvPr>
          <p:cNvSpPr>
            <a:spLocks noChangeArrowheads="1"/>
          </p:cNvSpPr>
          <p:nvPr/>
        </p:nvSpPr>
        <p:spPr bwMode="auto">
          <a:xfrm>
            <a:off x="891540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8" name="Rectangle 4">
            <a:extLst>
              <a:ext uri="{FF2B5EF4-FFF2-40B4-BE49-F238E27FC236}">
                <a16:creationId xmlns:a16="http://schemas.microsoft.com/office/drawing/2014/main" id="{CA047125-E9D9-4E4A-99CF-2B43D284204A}"/>
              </a:ext>
            </a:extLst>
          </p:cNvPr>
          <p:cNvSpPr>
            <a:spLocks noChangeArrowheads="1"/>
          </p:cNvSpPr>
          <p:nvPr/>
        </p:nvSpPr>
        <p:spPr bwMode="auto">
          <a:xfrm>
            <a:off x="0" y="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9" name="Rectangle 5">
            <a:extLst>
              <a:ext uri="{FF2B5EF4-FFF2-40B4-BE49-F238E27FC236}">
                <a16:creationId xmlns:a16="http://schemas.microsoft.com/office/drawing/2014/main" id="{83E7F959-14C5-42E9-95BC-1C191A953FD1}"/>
              </a:ext>
            </a:extLst>
          </p:cNvPr>
          <p:cNvSpPr>
            <a:spLocks noChangeArrowheads="1"/>
          </p:cNvSpPr>
          <p:nvPr/>
        </p:nvSpPr>
        <p:spPr bwMode="auto">
          <a:xfrm>
            <a:off x="0" y="662940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0" name="Rectangle 6">
            <a:extLst>
              <a:ext uri="{FF2B5EF4-FFF2-40B4-BE49-F238E27FC236}">
                <a16:creationId xmlns:a16="http://schemas.microsoft.com/office/drawing/2014/main" id="{52D791BB-3307-45CE-85A7-40D8A39C337A}"/>
              </a:ext>
            </a:extLst>
          </p:cNvPr>
          <p:cNvSpPr>
            <a:spLocks noChangeArrowheads="1"/>
          </p:cNvSpPr>
          <p:nvPr/>
        </p:nvSpPr>
        <p:spPr bwMode="auto">
          <a:xfrm>
            <a:off x="304800" y="228600"/>
            <a:ext cx="3505200" cy="5334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srgbClr val="0066CC"/>
                </a:solidFill>
                <a:effectLst>
                  <a:outerShdw blurRad="38100" dist="38100" dir="2700000" algn="tl">
                    <a:srgbClr val="000000">
                      <a:alpha val="43137"/>
                    </a:srgbClr>
                  </a:outerShdw>
                </a:effectLst>
                <a:uLnTx/>
                <a:uFillTx/>
                <a:latin typeface="Arial"/>
                <a:ea typeface="+mn-ea"/>
                <a:cs typeface="Arial" charset="0"/>
              </a:rPr>
              <a:t>Early Judges</a:t>
            </a:r>
          </a:p>
        </p:txBody>
      </p:sp>
      <p:sp>
        <p:nvSpPr>
          <p:cNvPr id="11271" name="Line 7">
            <a:extLst>
              <a:ext uri="{FF2B5EF4-FFF2-40B4-BE49-F238E27FC236}">
                <a16:creationId xmlns:a16="http://schemas.microsoft.com/office/drawing/2014/main" id="{00C2A0C7-CBB0-4797-B0C9-2F97BB6B5BE2}"/>
              </a:ext>
            </a:extLst>
          </p:cNvPr>
          <p:cNvSpPr>
            <a:spLocks noChangeShapeType="1"/>
          </p:cNvSpPr>
          <p:nvPr/>
        </p:nvSpPr>
        <p:spPr bwMode="auto">
          <a:xfrm>
            <a:off x="304800" y="914400"/>
            <a:ext cx="3429000" cy="0"/>
          </a:xfrm>
          <a:prstGeom prst="line">
            <a:avLst/>
          </a:prstGeom>
          <a:noFill/>
          <a:ln w="57150">
            <a:solidFill>
              <a:srgbClr val="0099CC"/>
            </a:solidFill>
            <a:round/>
            <a:headEnd/>
            <a:tailEnd/>
          </a:ln>
          <a:effectLst>
            <a:outerShdw dist="3592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1272" name="Picture 8" descr="Judges1">
            <a:extLst>
              <a:ext uri="{FF2B5EF4-FFF2-40B4-BE49-F238E27FC236}">
                <a16:creationId xmlns:a16="http://schemas.microsoft.com/office/drawing/2014/main" id="{E6B6DF3F-4E59-423C-B1A3-51754081D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
            <a:ext cx="4724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9">
            <a:extLst>
              <a:ext uri="{FF2B5EF4-FFF2-40B4-BE49-F238E27FC236}">
                <a16:creationId xmlns:a16="http://schemas.microsoft.com/office/drawing/2014/main" id="{BDD0C1DD-91BB-42E5-87AF-2BE195F66585}"/>
              </a:ext>
            </a:extLst>
          </p:cNvPr>
          <p:cNvSpPr>
            <a:spLocks noGrp="1" noChangeArrowheads="1"/>
          </p:cNvSpPr>
          <p:nvPr>
            <p:ph type="body" idx="1"/>
          </p:nvPr>
        </p:nvSpPr>
        <p:spPr>
          <a:xfrm>
            <a:off x="228600" y="1066800"/>
            <a:ext cx="3886200" cy="5486400"/>
          </a:xfrm>
          <a:noFill/>
        </p:spPr>
        <p:txBody>
          <a:bodyPr/>
          <a:lstStyle/>
          <a:p>
            <a:pPr eaLnBrk="1" hangingPunct="1"/>
            <a:r>
              <a:rPr lang="en-US" altLang="en-US" dirty="0"/>
              <a:t>In the second cycle, the Moabites, Ammonites and Amalekites joined forces to oppress Israel.</a:t>
            </a:r>
          </a:p>
        </p:txBody>
      </p:sp>
    </p:spTree>
    <p:extLst>
      <p:ext uri="{BB962C8B-B14F-4D97-AF65-F5344CB8AC3E}">
        <p14:creationId xmlns:p14="http://schemas.microsoft.com/office/powerpoint/2010/main" val="27780180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fade">
                                      <p:cBhvr>
                                        <p:cTn id="7" dur="2000"/>
                                        <p:tgtEl>
                                          <p:spTgt spid="11272"/>
                                        </p:tgtEl>
                                      </p:cBhvr>
                                    </p:animEffect>
                                  </p:childTnLst>
                                </p:cTn>
                              </p:par>
                            </p:childTnLst>
                          </p:cTn>
                        </p:par>
                        <p:par>
                          <p:cTn id="8" fill="hold" nodeType="afterGroup">
                            <p:stCondLst>
                              <p:cond delay="2000"/>
                            </p:stCondLst>
                            <p:childTnLst>
                              <p:par>
                                <p:cTn id="9" presetID="23" presetClass="entr" presetSubtype="16" fill="hold" nodeType="afterEffect">
                                  <p:stCondLst>
                                    <p:cond delay="0"/>
                                  </p:stCondLst>
                                  <p:childTnLst>
                                    <p:set>
                                      <p:cBhvr>
                                        <p:cTn id="10" dur="1" fill="hold">
                                          <p:stCondLst>
                                            <p:cond delay="0"/>
                                          </p:stCondLst>
                                        </p:cTn>
                                        <p:tgtEl>
                                          <p:spTgt spid="11273">
                                            <p:txEl>
                                              <p:pRg st="0" end="0"/>
                                            </p:txEl>
                                          </p:spTgt>
                                        </p:tgtEl>
                                        <p:attrNameLst>
                                          <p:attrName>style.visibility</p:attrName>
                                        </p:attrNameLst>
                                      </p:cBhvr>
                                      <p:to>
                                        <p:strVal val="visible"/>
                                      </p:to>
                                    </p:set>
                                    <p:anim calcmode="lin" valueType="num">
                                      <p:cBhvr>
                                        <p:cTn id="11" dur="500" fill="hold"/>
                                        <p:tgtEl>
                                          <p:spTgt spid="1127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127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911D99-1569-4121-95AD-A4438BC9229B}"/>
              </a:ext>
            </a:extLst>
          </p:cNvPr>
          <p:cNvSpPr txBox="1"/>
          <p:nvPr/>
        </p:nvSpPr>
        <p:spPr>
          <a:xfrm>
            <a:off x="346228" y="177554"/>
            <a:ext cx="8469297" cy="2677656"/>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QUESTION 2:  Who were the Moabites and the Ammonites?</a:t>
            </a:r>
          </a:p>
          <a:p>
            <a:pPr marL="457200" indent="-457200">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Moabites descended from Lot’s elder daughter.  (from her son, Moab; Gen. 19:37)</a:t>
            </a:r>
          </a:p>
          <a:p>
            <a:pPr marL="457200" indent="-457200">
              <a:buFont typeface="Arial" panose="020B0604020202020204" pitchFamily="34" charset="0"/>
              <a:buChar char="•"/>
            </a:pPr>
            <a:r>
              <a:rPr lang="en-US" sz="2800" b="1" dirty="0">
                <a:solidFill>
                  <a:schemeClr val="bg1"/>
                </a:solidFill>
                <a:latin typeface="Calibri" panose="020F0502020204030204" pitchFamily="34" charset="0"/>
                <a:cs typeface="Calibri" panose="020F0502020204030204" pitchFamily="34" charset="0"/>
              </a:rPr>
              <a:t>Ammonites descended from the younger of Lot’s daughters.  (from her son, Ben-</a:t>
            </a:r>
            <a:r>
              <a:rPr lang="en-US" sz="2800" b="1" dirty="0" err="1">
                <a:solidFill>
                  <a:schemeClr val="bg1"/>
                </a:solidFill>
                <a:latin typeface="Calibri" panose="020F0502020204030204" pitchFamily="34" charset="0"/>
                <a:cs typeface="Calibri" panose="020F0502020204030204" pitchFamily="34" charset="0"/>
              </a:rPr>
              <a:t>ammi</a:t>
            </a:r>
            <a:r>
              <a:rPr lang="en-US" sz="2800" b="1" dirty="0">
                <a:solidFill>
                  <a:schemeClr val="bg1"/>
                </a:solidFill>
                <a:latin typeface="Calibri" panose="020F0502020204030204" pitchFamily="34" charset="0"/>
                <a:cs typeface="Calibri" panose="020F0502020204030204" pitchFamily="34" charset="0"/>
              </a:rPr>
              <a:t>; Gen. 19:38)</a:t>
            </a:r>
          </a:p>
        </p:txBody>
      </p:sp>
    </p:spTree>
    <p:extLst>
      <p:ext uri="{BB962C8B-B14F-4D97-AF65-F5344CB8AC3E}">
        <p14:creationId xmlns:p14="http://schemas.microsoft.com/office/powerpoint/2010/main" val="1373579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9F785AA-2286-4CDF-88D7-0185B536A308}"/>
              </a:ext>
            </a:extLst>
          </p:cNvPr>
          <p:cNvSpPr>
            <a:spLocks noChangeArrowheads="1"/>
          </p:cNvSpPr>
          <p:nvPr/>
        </p:nvSpPr>
        <p:spPr bwMode="auto">
          <a:xfrm>
            <a:off x="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1" name="Rectangle 3">
            <a:extLst>
              <a:ext uri="{FF2B5EF4-FFF2-40B4-BE49-F238E27FC236}">
                <a16:creationId xmlns:a16="http://schemas.microsoft.com/office/drawing/2014/main" id="{0506B621-7761-46AF-A2F6-B1E82E13A15A}"/>
              </a:ext>
            </a:extLst>
          </p:cNvPr>
          <p:cNvSpPr>
            <a:spLocks noChangeArrowheads="1"/>
          </p:cNvSpPr>
          <p:nvPr/>
        </p:nvSpPr>
        <p:spPr bwMode="auto">
          <a:xfrm>
            <a:off x="8915400" y="0"/>
            <a:ext cx="228600" cy="68580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2" name="Rectangle 4">
            <a:extLst>
              <a:ext uri="{FF2B5EF4-FFF2-40B4-BE49-F238E27FC236}">
                <a16:creationId xmlns:a16="http://schemas.microsoft.com/office/drawing/2014/main" id="{C739CFDE-D433-42BE-94C0-CF28D00197F4}"/>
              </a:ext>
            </a:extLst>
          </p:cNvPr>
          <p:cNvSpPr>
            <a:spLocks noChangeArrowheads="1"/>
          </p:cNvSpPr>
          <p:nvPr/>
        </p:nvSpPr>
        <p:spPr bwMode="auto">
          <a:xfrm>
            <a:off x="0" y="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3" name="Rectangle 5">
            <a:extLst>
              <a:ext uri="{FF2B5EF4-FFF2-40B4-BE49-F238E27FC236}">
                <a16:creationId xmlns:a16="http://schemas.microsoft.com/office/drawing/2014/main" id="{81E804E3-873C-40D4-9DC5-285AB86312B4}"/>
              </a:ext>
            </a:extLst>
          </p:cNvPr>
          <p:cNvSpPr>
            <a:spLocks noChangeArrowheads="1"/>
          </p:cNvSpPr>
          <p:nvPr/>
        </p:nvSpPr>
        <p:spPr bwMode="auto">
          <a:xfrm>
            <a:off x="0" y="6629400"/>
            <a:ext cx="8915400" cy="228600"/>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0" name="Rectangle 6">
            <a:extLst>
              <a:ext uri="{FF2B5EF4-FFF2-40B4-BE49-F238E27FC236}">
                <a16:creationId xmlns:a16="http://schemas.microsoft.com/office/drawing/2014/main" id="{843E721C-7FD8-4617-81BD-098299D7989F}"/>
              </a:ext>
            </a:extLst>
          </p:cNvPr>
          <p:cNvSpPr>
            <a:spLocks noChangeArrowheads="1"/>
          </p:cNvSpPr>
          <p:nvPr/>
        </p:nvSpPr>
        <p:spPr bwMode="auto">
          <a:xfrm>
            <a:off x="381000" y="228600"/>
            <a:ext cx="3505200" cy="5334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srgbClr val="0066CC"/>
                </a:solidFill>
                <a:effectLst>
                  <a:outerShdw blurRad="38100" dist="38100" dir="2700000" algn="tl">
                    <a:srgbClr val="000000">
                      <a:alpha val="43137"/>
                    </a:srgbClr>
                  </a:outerShdw>
                </a:effectLst>
                <a:uLnTx/>
                <a:uFillTx/>
                <a:latin typeface="Arial"/>
                <a:ea typeface="+mn-ea"/>
                <a:cs typeface="Arial" charset="0"/>
              </a:rPr>
              <a:t>Early Judges</a:t>
            </a:r>
          </a:p>
        </p:txBody>
      </p:sp>
      <p:sp>
        <p:nvSpPr>
          <p:cNvPr id="11271" name="Line 7">
            <a:extLst>
              <a:ext uri="{FF2B5EF4-FFF2-40B4-BE49-F238E27FC236}">
                <a16:creationId xmlns:a16="http://schemas.microsoft.com/office/drawing/2014/main" id="{43F28E5B-3D3B-4A81-A04F-9A03013CEBCB}"/>
              </a:ext>
            </a:extLst>
          </p:cNvPr>
          <p:cNvSpPr>
            <a:spLocks noChangeShapeType="1"/>
          </p:cNvSpPr>
          <p:nvPr/>
        </p:nvSpPr>
        <p:spPr bwMode="auto">
          <a:xfrm>
            <a:off x="381000" y="914400"/>
            <a:ext cx="3429000" cy="0"/>
          </a:xfrm>
          <a:prstGeom prst="line">
            <a:avLst/>
          </a:prstGeom>
          <a:noFill/>
          <a:ln w="57150">
            <a:solidFill>
              <a:srgbClr val="0099CC"/>
            </a:solidFill>
            <a:round/>
            <a:headEnd/>
            <a:tailEnd/>
          </a:ln>
          <a:effectLst>
            <a:outerShdw dist="35921" dir="2700000" algn="ctr" rotWithShape="0">
              <a:schemeClr val="tx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11272" name="Picture 8" descr="Judges1">
            <a:extLst>
              <a:ext uri="{FF2B5EF4-FFF2-40B4-BE49-F238E27FC236}">
                <a16:creationId xmlns:a16="http://schemas.microsoft.com/office/drawing/2014/main" id="{BF74D375-37A5-41E3-9A58-1D08142D1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
            <a:ext cx="4724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9">
            <a:extLst>
              <a:ext uri="{FF2B5EF4-FFF2-40B4-BE49-F238E27FC236}">
                <a16:creationId xmlns:a16="http://schemas.microsoft.com/office/drawing/2014/main" id="{97303980-E384-43CB-B8B8-5B3A32B95204}"/>
              </a:ext>
            </a:extLst>
          </p:cNvPr>
          <p:cNvSpPr>
            <a:spLocks noGrp="1" noChangeArrowheads="1"/>
          </p:cNvSpPr>
          <p:nvPr>
            <p:ph type="body" idx="1"/>
          </p:nvPr>
        </p:nvSpPr>
        <p:spPr>
          <a:xfrm>
            <a:off x="228600" y="1066800"/>
            <a:ext cx="3886200" cy="5486400"/>
          </a:xfrm>
          <a:noFill/>
        </p:spPr>
        <p:txBody>
          <a:bodyPr/>
          <a:lstStyle/>
          <a:p>
            <a:pPr lvl="1" eaLnBrk="1" hangingPunct="1"/>
            <a:r>
              <a:rPr lang="en-US" altLang="en-US" sz="2400" dirty="0"/>
              <a:t>They took the city of Jericho (“the city of the palm trees”).</a:t>
            </a:r>
          </a:p>
          <a:p>
            <a:pPr lvl="1" eaLnBrk="1" hangingPunct="1"/>
            <a:r>
              <a:rPr lang="en-US" altLang="en-US" sz="2400" dirty="0"/>
              <a:t>Again, we don’t know full geographical extent of the oppression.  (Likely that invasion brought numerous occupiers.)</a:t>
            </a:r>
          </a:p>
          <a:p>
            <a:pPr lvl="1" eaLnBrk="1" hangingPunct="1"/>
            <a:r>
              <a:rPr lang="en-US" altLang="en-US" sz="2400" dirty="0"/>
              <a:t>Oppression lasted 18 years.</a:t>
            </a:r>
          </a:p>
          <a:p>
            <a:pPr lvl="1" eaLnBrk="1" hangingPunct="1"/>
            <a:r>
              <a:rPr lang="en-US" altLang="en-US" sz="2400" dirty="0"/>
              <a:t>Again, the Israelites “cried to the Lord.”  (Judges 3:15)</a:t>
            </a:r>
          </a:p>
        </p:txBody>
      </p:sp>
      <p:sp>
        <p:nvSpPr>
          <p:cNvPr id="11274" name="Rectangle 10">
            <a:extLst>
              <a:ext uri="{FF2B5EF4-FFF2-40B4-BE49-F238E27FC236}">
                <a16:creationId xmlns:a16="http://schemas.microsoft.com/office/drawing/2014/main" id="{AC5EED11-CDA1-4A08-B508-81E3616C1BC0}"/>
              </a:ext>
            </a:extLst>
          </p:cNvPr>
          <p:cNvSpPr>
            <a:spLocks noChangeArrowheads="1"/>
          </p:cNvSpPr>
          <p:nvPr/>
        </p:nvSpPr>
        <p:spPr bwMode="auto">
          <a:xfrm>
            <a:off x="6858000" y="3276600"/>
            <a:ext cx="1524000" cy="152400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7" name="Text Box 13">
            <a:extLst>
              <a:ext uri="{FF2B5EF4-FFF2-40B4-BE49-F238E27FC236}">
                <a16:creationId xmlns:a16="http://schemas.microsoft.com/office/drawing/2014/main" id="{5D726E74-596F-4F8D-9F7D-39C067780A5D}"/>
              </a:ext>
            </a:extLst>
          </p:cNvPr>
          <p:cNvSpPr txBox="1">
            <a:spLocks noChangeArrowheads="1"/>
          </p:cNvSpPr>
          <p:nvPr/>
        </p:nvSpPr>
        <p:spPr bwMode="auto">
          <a:xfrm>
            <a:off x="6705600" y="3581400"/>
            <a:ext cx="1143000" cy="461963"/>
          </a:xfrm>
          <a:prstGeom prst="rect">
            <a:avLst/>
          </a:prstGeom>
          <a:noFill/>
          <a:ln w="9525">
            <a:noFill/>
            <a:miter lim="800000"/>
            <a:headEnd/>
            <a:tailEnd/>
          </a:ln>
          <a:effectLst>
            <a:outerShdw dist="17961" dir="2700000" algn="ctr" rotWithShape="0">
              <a:schemeClr val="bg1"/>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66CC"/>
                </a:solidFill>
                <a:effectLst/>
                <a:uLnTx/>
                <a:uFillTx/>
                <a:latin typeface="Arial" charset="0"/>
                <a:ea typeface="+mn-ea"/>
                <a:cs typeface="Arial" charset="0"/>
              </a:rPr>
              <a:t>Ehud</a:t>
            </a:r>
          </a:p>
        </p:txBody>
      </p:sp>
    </p:spTree>
    <p:extLst>
      <p:ext uri="{BB962C8B-B14F-4D97-AF65-F5344CB8AC3E}">
        <p14:creationId xmlns:p14="http://schemas.microsoft.com/office/powerpoint/2010/main" val="17929252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fade">
                                      <p:cBhvr>
                                        <p:cTn id="7" dur="2000"/>
                                        <p:tgtEl>
                                          <p:spTgt spid="11272"/>
                                        </p:tgtEl>
                                      </p:cBhvr>
                                    </p:animEffec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11273">
                                            <p:txEl>
                                              <p:pRg st="0" end="0"/>
                                            </p:txEl>
                                          </p:spTgt>
                                        </p:tgtEl>
                                        <p:attrNameLst>
                                          <p:attrName>style.visibility</p:attrName>
                                        </p:attrNameLst>
                                      </p:cBhvr>
                                      <p:to>
                                        <p:strVal val="visible"/>
                                      </p:to>
                                    </p:set>
                                    <p:animEffect transition="in" filter="dissolve">
                                      <p:cBhvr>
                                        <p:cTn id="11" dur="500"/>
                                        <p:tgtEl>
                                          <p:spTgt spid="11273">
                                            <p:txEl>
                                              <p:pRg st="0" end="0"/>
                                            </p:txEl>
                                          </p:spTgt>
                                        </p:tgtEl>
                                      </p:cBhvr>
                                    </p:animEffect>
                                  </p:childTnLst>
                                </p:cTn>
                              </p:par>
                            </p:childTnLst>
                          </p:cTn>
                        </p:par>
                        <p:par>
                          <p:cTn id="12" fill="hold">
                            <p:stCondLst>
                              <p:cond delay="2500"/>
                            </p:stCondLst>
                            <p:childTnLst>
                              <p:par>
                                <p:cTn id="13" presetID="9" presetClass="entr" presetSubtype="0" fill="hold" nodeType="afterEffect">
                                  <p:stCondLst>
                                    <p:cond delay="0"/>
                                  </p:stCondLst>
                                  <p:childTnLst>
                                    <p:set>
                                      <p:cBhvr>
                                        <p:cTn id="14" dur="1" fill="hold">
                                          <p:stCondLst>
                                            <p:cond delay="0"/>
                                          </p:stCondLst>
                                        </p:cTn>
                                        <p:tgtEl>
                                          <p:spTgt spid="11273">
                                            <p:txEl>
                                              <p:pRg st="1" end="1"/>
                                            </p:txEl>
                                          </p:spTgt>
                                        </p:tgtEl>
                                        <p:attrNameLst>
                                          <p:attrName>style.visibility</p:attrName>
                                        </p:attrNameLst>
                                      </p:cBhvr>
                                      <p:to>
                                        <p:strVal val="visible"/>
                                      </p:to>
                                    </p:set>
                                    <p:animEffect transition="in" filter="dissolve">
                                      <p:cBhvr>
                                        <p:cTn id="15" dur="500"/>
                                        <p:tgtEl>
                                          <p:spTgt spid="11273">
                                            <p:txEl>
                                              <p:pRg st="1" end="1"/>
                                            </p:txEl>
                                          </p:spTgt>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11273">
                                            <p:txEl>
                                              <p:pRg st="2" end="2"/>
                                            </p:txEl>
                                          </p:spTgt>
                                        </p:tgtEl>
                                        <p:attrNameLst>
                                          <p:attrName>style.visibility</p:attrName>
                                        </p:attrNameLst>
                                      </p:cBhvr>
                                      <p:to>
                                        <p:strVal val="visible"/>
                                      </p:to>
                                    </p:set>
                                    <p:animEffect transition="in" filter="dissolve">
                                      <p:cBhvr>
                                        <p:cTn id="19" dur="500"/>
                                        <p:tgtEl>
                                          <p:spTgt spid="11273">
                                            <p:txEl>
                                              <p:pRg st="2" end="2"/>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11273">
                                            <p:txEl>
                                              <p:pRg st="3" end="3"/>
                                            </p:txEl>
                                          </p:spTgt>
                                        </p:tgtEl>
                                        <p:attrNameLst>
                                          <p:attrName>style.visibility</p:attrName>
                                        </p:attrNameLst>
                                      </p:cBhvr>
                                      <p:to>
                                        <p:strVal val="visible"/>
                                      </p:to>
                                    </p:set>
                                    <p:animEffect transition="in" filter="dissolve">
                                      <p:cBhvr>
                                        <p:cTn id="23" dur="500"/>
                                        <p:tgtEl>
                                          <p:spTgt spid="11273">
                                            <p:txEl>
                                              <p:pRg st="3" end="3"/>
                                            </p:txEl>
                                          </p:spTgt>
                                        </p:tgtEl>
                                      </p:cBhvr>
                                    </p:animEffect>
                                  </p:childTnLst>
                                </p:cTn>
                              </p:par>
                            </p:childTnLst>
                          </p:cTn>
                        </p:par>
                        <p:par>
                          <p:cTn id="24" fill="hold" nodeType="afterGroup">
                            <p:stCondLst>
                              <p:cond delay="4000"/>
                            </p:stCondLst>
                            <p:childTnLst>
                              <p:par>
                                <p:cTn id="25" presetID="23" presetClass="entr" presetSubtype="16" fill="hold" grpId="0" nodeType="afterEffect">
                                  <p:stCondLst>
                                    <p:cond delay="0"/>
                                  </p:stCondLst>
                                  <p:childTnLst>
                                    <p:set>
                                      <p:cBhvr>
                                        <p:cTn id="26" dur="1" fill="hold">
                                          <p:stCondLst>
                                            <p:cond delay="0"/>
                                          </p:stCondLst>
                                        </p:cTn>
                                        <p:tgtEl>
                                          <p:spTgt spid="11274"/>
                                        </p:tgtEl>
                                        <p:attrNameLst>
                                          <p:attrName>style.visibility</p:attrName>
                                        </p:attrNameLst>
                                      </p:cBhvr>
                                      <p:to>
                                        <p:strVal val="visible"/>
                                      </p:to>
                                    </p:set>
                                    <p:anim calcmode="lin" valueType="num">
                                      <p:cBhvr>
                                        <p:cTn id="27" dur="500" fill="hold"/>
                                        <p:tgtEl>
                                          <p:spTgt spid="11274"/>
                                        </p:tgtEl>
                                        <p:attrNameLst>
                                          <p:attrName>ppt_w</p:attrName>
                                        </p:attrNameLst>
                                      </p:cBhvr>
                                      <p:tavLst>
                                        <p:tav tm="0">
                                          <p:val>
                                            <p:fltVal val="0"/>
                                          </p:val>
                                        </p:tav>
                                        <p:tav tm="100000">
                                          <p:val>
                                            <p:strVal val="#ppt_w"/>
                                          </p:val>
                                        </p:tav>
                                      </p:tavLst>
                                    </p:anim>
                                    <p:anim calcmode="lin" valueType="num">
                                      <p:cBhvr>
                                        <p:cTn id="28" dur="500" fill="hold"/>
                                        <p:tgtEl>
                                          <p:spTgt spid="1127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1277"/>
                                        </p:tgtEl>
                                        <p:attrNameLst>
                                          <p:attrName>style.visibility</p:attrName>
                                        </p:attrNameLst>
                                      </p:cBhvr>
                                      <p:to>
                                        <p:strVal val="visible"/>
                                      </p:to>
                                    </p:set>
                                    <p:anim calcmode="lin" valueType="num">
                                      <p:cBhvr>
                                        <p:cTn id="31" dur="500" fill="hold"/>
                                        <p:tgtEl>
                                          <p:spTgt spid="11277"/>
                                        </p:tgtEl>
                                        <p:attrNameLst>
                                          <p:attrName>ppt_w</p:attrName>
                                        </p:attrNameLst>
                                      </p:cBhvr>
                                      <p:tavLst>
                                        <p:tav tm="0">
                                          <p:val>
                                            <p:fltVal val="0"/>
                                          </p:val>
                                        </p:tav>
                                        <p:tav tm="100000">
                                          <p:val>
                                            <p:strVal val="#ppt_w"/>
                                          </p:val>
                                        </p:tav>
                                      </p:tavLst>
                                    </p:anim>
                                    <p:anim calcmode="lin" valueType="num">
                                      <p:cBhvr>
                                        <p:cTn id="32" dur="500" fill="hold"/>
                                        <p:tgtEl>
                                          <p:spTgt spid="112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animBg="1"/>
      <p:bldP spid="11277" grpId="0"/>
    </p:bld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dul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3092</TotalTime>
  <Words>1389</Words>
  <Application>Microsoft Office PowerPoint</Application>
  <PresentationFormat>On-screen Show (4:3)</PresentationFormat>
  <Paragraphs>128</Paragraphs>
  <Slides>28</Slides>
  <Notes>7</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28</vt:i4>
      </vt:variant>
    </vt:vector>
  </HeadingPairs>
  <TitlesOfParts>
    <vt:vector size="43" baseType="lpstr">
      <vt:lpstr>Arial</vt:lpstr>
      <vt:lpstr>Bernard MT Condensed</vt:lpstr>
      <vt:lpstr>Calibri</vt:lpstr>
      <vt:lpstr>Calibri Light</vt:lpstr>
      <vt:lpstr>Corbel</vt:lpstr>
      <vt:lpstr>Times New Roman</vt:lpstr>
      <vt:lpstr>Wingdings</vt:lpstr>
      <vt:lpstr>Wingdings 2</vt:lpstr>
      <vt:lpstr>Wingdings 3</vt:lpstr>
      <vt:lpstr>Office Theme</vt:lpstr>
      <vt:lpstr>Default Design</vt:lpstr>
      <vt:lpstr>White</vt:lpstr>
      <vt:lpstr>1_Default Design</vt:lpstr>
      <vt:lpstr>Module</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AND IVY</dc:creator>
  <cp:lastModifiedBy>ASHLEY AND IVY</cp:lastModifiedBy>
  <cp:revision>53</cp:revision>
  <dcterms:created xsi:type="dcterms:W3CDTF">2021-08-16T23:17:06Z</dcterms:created>
  <dcterms:modified xsi:type="dcterms:W3CDTF">2021-08-29T13:45:49Z</dcterms:modified>
</cp:coreProperties>
</file>