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5" r:id="rId3"/>
    <p:sldId id="289" r:id="rId4"/>
    <p:sldId id="278" r:id="rId5"/>
    <p:sldId id="297" r:id="rId6"/>
    <p:sldId id="298" r:id="rId7"/>
    <p:sldId id="288" r:id="rId8"/>
    <p:sldId id="276" r:id="rId9"/>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8" d="100"/>
          <a:sy n="108" d="100"/>
        </p:scale>
        <p:origin x="168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1E71D0F4-75BD-46EA-9BB1-5FAF2358DD81}" type="datetimeFigureOut">
              <a:rPr lang="en-US" smtClean="0"/>
              <a:t>8/1/2021</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2668A6A4-42CA-479E-8DED-E229270502E1}" type="slidenum">
              <a:rPr lang="en-US" smtClean="0"/>
              <a:t>‹#›</a:t>
            </a:fld>
            <a:endParaRPr lang="en-US"/>
          </a:p>
        </p:txBody>
      </p:sp>
    </p:spTree>
    <p:extLst>
      <p:ext uri="{BB962C8B-B14F-4D97-AF65-F5344CB8AC3E}">
        <p14:creationId xmlns:p14="http://schemas.microsoft.com/office/powerpoint/2010/main" val="1183918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 The Greek word </a:t>
            </a:r>
            <a:r>
              <a:rPr lang="en-US" dirty="0" err="1"/>
              <a:t>parakaleo</a:t>
            </a:r>
            <a:r>
              <a:rPr lang="en-US" dirty="0"/>
              <a:t> does mean to call to the side, but it is translated in many different ways, including “encourage”.  This lesson will leave those other translations for future lessons (depending on the Bible version that is being used)</a:t>
            </a:r>
          </a:p>
        </p:txBody>
      </p:sp>
      <p:sp>
        <p:nvSpPr>
          <p:cNvPr id="4" name="Slide Number Placeholder 3"/>
          <p:cNvSpPr>
            <a:spLocks noGrp="1"/>
          </p:cNvSpPr>
          <p:nvPr>
            <p:ph type="sldNum" sz="quarter" idx="5"/>
          </p:nvPr>
        </p:nvSpPr>
        <p:spPr/>
        <p:txBody>
          <a:bodyPr/>
          <a:lstStyle/>
          <a:p>
            <a:fld id="{2668A6A4-42CA-479E-8DED-E229270502E1}" type="slidenum">
              <a:rPr lang="en-US" smtClean="0"/>
              <a:t>4</a:t>
            </a:fld>
            <a:endParaRPr lang="en-US"/>
          </a:p>
        </p:txBody>
      </p:sp>
    </p:spTree>
    <p:extLst>
      <p:ext uri="{BB962C8B-B14F-4D97-AF65-F5344CB8AC3E}">
        <p14:creationId xmlns:p14="http://schemas.microsoft.com/office/powerpoint/2010/main" val="2146156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 The Greek word </a:t>
            </a:r>
            <a:r>
              <a:rPr lang="en-US" dirty="0" err="1"/>
              <a:t>parakaleo</a:t>
            </a:r>
            <a:r>
              <a:rPr lang="en-US" dirty="0"/>
              <a:t> does mean to call to the side, but it is translated in many different ways, including “encourage”.  This lesson will leave those other translations for future lessons (depending on the Bible version that is being used)</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638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 The Greek word </a:t>
            </a:r>
            <a:r>
              <a:rPr lang="en-US" dirty="0" err="1"/>
              <a:t>parakaleo</a:t>
            </a:r>
            <a:r>
              <a:rPr lang="en-US" dirty="0"/>
              <a:t> does mean to call to the side, but it is translated in many different ways, including “encourage”.  This lesson will leave those other translations for future lessons (depending on the Bible version that is being used)</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02903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 This is the verse in Ephesians 4 that uses the phrase members one of another”</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7993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8/1/2021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568958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8/1/2021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690545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8/1/2021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925151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8/1/2021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4140431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6F6F04-A72E-46D0-8254-54B317577A22}" type="datetimeFigureOut">
              <a:rPr lang="en-US" smtClean="0"/>
              <a:t>8/1/2021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294801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6F6F04-A72E-46D0-8254-54B317577A22}" type="datetimeFigureOut">
              <a:rPr lang="en-US" smtClean="0"/>
              <a:t>8/1/2021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71348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6F6F04-A72E-46D0-8254-54B317577A22}" type="datetimeFigureOut">
              <a:rPr lang="en-US" smtClean="0"/>
              <a:t>8/1/2021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697010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6F6F04-A72E-46D0-8254-54B317577A22}" type="datetimeFigureOut">
              <a:rPr lang="en-US" smtClean="0"/>
              <a:t>8/1/2021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06275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F6F04-A72E-46D0-8254-54B317577A22}" type="datetimeFigureOut">
              <a:rPr lang="en-US" smtClean="0"/>
              <a:t>8/1/2021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557127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6F6F04-A72E-46D0-8254-54B317577A22}" type="datetimeFigureOut">
              <a:rPr lang="en-US" smtClean="0"/>
              <a:t>8/1/2021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171467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6F6F04-A72E-46D0-8254-54B317577A22}" type="datetimeFigureOut">
              <a:rPr lang="en-US" smtClean="0"/>
              <a:t>8/1/2021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186904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rgbClr val="001030"/>
            </a:gs>
            <a:gs pos="38000">
              <a:srgbClr val="002060"/>
            </a:gs>
            <a:gs pos="65000">
              <a:srgbClr val="002060"/>
            </a:gs>
            <a:gs pos="87000">
              <a:srgbClr val="001030"/>
            </a:gs>
            <a:gs pos="100000">
              <a:schemeClr val="bg1">
                <a:lumMod val="95000"/>
              </a:schemeClr>
            </a:gs>
          </a:gsLst>
          <a:lin ang="36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6F6F04-A72E-46D0-8254-54B317577A22}" type="datetimeFigureOut">
              <a:rPr lang="en-US" smtClean="0"/>
              <a:t>8/1/2021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EF858B-E769-42A3-9F88-52BF9688F73A}" type="slidenum">
              <a:rPr lang="en-US" smtClean="0"/>
              <a:t>‹#›</a:t>
            </a:fld>
            <a:endParaRPr lang="en-US"/>
          </a:p>
        </p:txBody>
      </p:sp>
    </p:spTree>
    <p:extLst>
      <p:ext uri="{BB962C8B-B14F-4D97-AF65-F5344CB8AC3E}">
        <p14:creationId xmlns:p14="http://schemas.microsoft.com/office/powerpoint/2010/main" val="3499441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8203-B55E-442C-B7D1-7A3001BB6304}"/>
              </a:ext>
            </a:extLst>
          </p:cNvPr>
          <p:cNvSpPr>
            <a:spLocks noGrp="1"/>
          </p:cNvSpPr>
          <p:nvPr>
            <p:ph type="ctrTitle"/>
          </p:nvPr>
        </p:nvSpPr>
        <p:spPr>
          <a:xfrm>
            <a:off x="685800" y="1998677"/>
            <a:ext cx="7772400" cy="2860645"/>
          </a:xfrm>
        </p:spPr>
        <p:txBody>
          <a:bodyPr>
            <a:normAutofit fontScale="90000"/>
          </a:bodyPr>
          <a:lstStyle/>
          <a:p>
            <a:r>
              <a:rPr lang="en-US" b="1" dirty="0">
                <a:solidFill>
                  <a:schemeClr val="bg1"/>
                </a:solidFill>
              </a:rPr>
              <a:t>MEMBERS ONE OF ANOTHER</a:t>
            </a:r>
            <a:br>
              <a:rPr lang="en-US" b="1" dirty="0">
                <a:solidFill>
                  <a:schemeClr val="bg1"/>
                </a:solidFill>
              </a:rPr>
            </a:br>
            <a:br>
              <a:rPr lang="en-US" b="1" dirty="0">
                <a:solidFill>
                  <a:schemeClr val="bg1"/>
                </a:solidFill>
              </a:rPr>
            </a:br>
            <a:r>
              <a:rPr lang="en-US" sz="4900" b="1" dirty="0">
                <a:solidFill>
                  <a:schemeClr val="bg1"/>
                </a:solidFill>
              </a:rPr>
              <a:t>Romans 12:5</a:t>
            </a:r>
            <a:endParaRPr lang="en-US" b="1" dirty="0">
              <a:solidFill>
                <a:schemeClr val="bg1"/>
              </a:solidFill>
            </a:endParaRPr>
          </a:p>
        </p:txBody>
      </p:sp>
    </p:spTree>
    <p:extLst>
      <p:ext uri="{BB962C8B-B14F-4D97-AF65-F5344CB8AC3E}">
        <p14:creationId xmlns:p14="http://schemas.microsoft.com/office/powerpoint/2010/main" val="2431198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96678"/>
            <a:ext cx="7886700" cy="910001"/>
          </a:xfrm>
        </p:spPr>
        <p:txBody>
          <a:bodyPr>
            <a:normAutofit/>
          </a:bodyPr>
          <a:lstStyle/>
          <a:p>
            <a:pPr algn="ctr"/>
            <a:r>
              <a:rPr lang="en-US" b="1" dirty="0">
                <a:solidFill>
                  <a:srgbClr val="FFFF00"/>
                </a:solidFill>
              </a:rPr>
              <a:t>MEMBERS OF ONE ANOTHER</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065402"/>
            <a:ext cx="7886700" cy="5452844"/>
          </a:xfrm>
        </p:spPr>
        <p:txBody>
          <a:bodyPr>
            <a:normAutofit fontScale="92500" lnSpcReduction="10000"/>
          </a:bodyPr>
          <a:lstStyle/>
          <a:p>
            <a:pPr marL="514350" indent="-514350">
              <a:buFont typeface="+mj-lt"/>
              <a:buAutoNum type="arabicPeriod"/>
            </a:pPr>
            <a:r>
              <a:rPr lang="en-US" sz="3200" dirty="0">
                <a:solidFill>
                  <a:srgbClr val="FFFF00"/>
                </a:solidFill>
              </a:rPr>
              <a:t>Members one of another</a:t>
            </a:r>
          </a:p>
          <a:p>
            <a:pPr marL="514350" indent="-514350">
              <a:buFont typeface="+mj-lt"/>
              <a:buAutoNum type="arabicPeriod"/>
            </a:pPr>
            <a:r>
              <a:rPr lang="en-US" sz="3200" dirty="0">
                <a:solidFill>
                  <a:srgbClr val="FFFF00"/>
                </a:solidFill>
              </a:rPr>
              <a:t>Love one another</a:t>
            </a:r>
          </a:p>
          <a:p>
            <a:pPr marL="514350" indent="-514350">
              <a:buFont typeface="+mj-lt"/>
              <a:buAutoNum type="arabicPeriod"/>
            </a:pPr>
            <a:r>
              <a:rPr lang="en-US" sz="3200" dirty="0">
                <a:solidFill>
                  <a:srgbClr val="FFFF00"/>
                </a:solidFill>
              </a:rPr>
              <a:t>Peace with one another</a:t>
            </a:r>
          </a:p>
          <a:p>
            <a:pPr marL="514350" indent="-514350">
              <a:buFont typeface="+mj-lt"/>
              <a:buAutoNum type="arabicPeriod"/>
            </a:pPr>
            <a:r>
              <a:rPr lang="en-US" sz="3200" dirty="0">
                <a:solidFill>
                  <a:srgbClr val="FFFF00"/>
                </a:solidFill>
              </a:rPr>
              <a:t>Forgive one another</a:t>
            </a:r>
          </a:p>
          <a:p>
            <a:pPr marL="514350" indent="-514350">
              <a:buFont typeface="+mj-lt"/>
              <a:buAutoNum type="arabicPeriod"/>
            </a:pPr>
            <a:r>
              <a:rPr lang="en-US" sz="3200" dirty="0">
                <a:solidFill>
                  <a:srgbClr val="FFFF00"/>
                </a:solidFill>
              </a:rPr>
              <a:t>Serve one another</a:t>
            </a:r>
          </a:p>
          <a:p>
            <a:pPr marL="514350" indent="-514350">
              <a:buFont typeface="+mj-lt"/>
              <a:buAutoNum type="arabicPeriod"/>
            </a:pPr>
            <a:r>
              <a:rPr lang="en-US" sz="3200" dirty="0">
                <a:solidFill>
                  <a:schemeClr val="bg1"/>
                </a:solidFill>
              </a:rPr>
              <a:t>Strengthen / encourage one another</a:t>
            </a:r>
          </a:p>
          <a:p>
            <a:pPr marL="514350" indent="-514350">
              <a:buFont typeface="+mj-lt"/>
              <a:buAutoNum type="arabicPeriod"/>
            </a:pPr>
            <a:r>
              <a:rPr lang="en-US" sz="3200" dirty="0">
                <a:solidFill>
                  <a:srgbClr val="FFFF00"/>
                </a:solidFill>
              </a:rPr>
              <a:t>Comfort one another</a:t>
            </a:r>
          </a:p>
          <a:p>
            <a:pPr marL="514350" indent="-514350">
              <a:buFont typeface="+mj-lt"/>
              <a:buAutoNum type="arabicPeriod"/>
            </a:pPr>
            <a:r>
              <a:rPr lang="en-US" sz="3200" dirty="0">
                <a:solidFill>
                  <a:srgbClr val="FFFF00"/>
                </a:solidFill>
              </a:rPr>
              <a:t>Pray for one another</a:t>
            </a:r>
          </a:p>
          <a:p>
            <a:pPr marL="514350" indent="-514350">
              <a:buFont typeface="+mj-lt"/>
              <a:buAutoNum type="arabicPeriod"/>
            </a:pPr>
            <a:r>
              <a:rPr lang="en-US" sz="3200" dirty="0">
                <a:solidFill>
                  <a:schemeClr val="bg1"/>
                </a:solidFill>
              </a:rPr>
              <a:t>Support (bear with) one another</a:t>
            </a:r>
          </a:p>
          <a:p>
            <a:pPr marL="514350" indent="-514350">
              <a:buFont typeface="+mj-lt"/>
              <a:buAutoNum type="arabicPeriod"/>
            </a:pPr>
            <a:r>
              <a:rPr lang="en-US" sz="3200" dirty="0">
                <a:solidFill>
                  <a:schemeClr val="bg1"/>
                </a:solidFill>
              </a:rPr>
              <a:t>Sing to one another</a:t>
            </a:r>
          </a:p>
          <a:p>
            <a:pPr marL="514350" indent="-514350">
              <a:buFont typeface="+mj-lt"/>
              <a:buAutoNum type="arabicPeriod"/>
            </a:pPr>
            <a:r>
              <a:rPr lang="en-US" sz="3200" dirty="0">
                <a:solidFill>
                  <a:schemeClr val="bg1"/>
                </a:solidFill>
              </a:rPr>
              <a:t>Watch out for one another</a:t>
            </a:r>
            <a:endParaRPr lang="en-US" dirty="0">
              <a:solidFill>
                <a:srgbClr val="FFFF00"/>
              </a:solidFill>
            </a:endParaRPr>
          </a:p>
        </p:txBody>
      </p:sp>
    </p:spTree>
    <p:extLst>
      <p:ext uri="{BB962C8B-B14F-4D97-AF65-F5344CB8AC3E}">
        <p14:creationId xmlns:p14="http://schemas.microsoft.com/office/powerpoint/2010/main" val="3507244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fade">
                                      <p:cBhvr>
                                        <p:cTn id="10" dur="500"/>
                                        <p:tgtEl>
                                          <p:spTgt spid="3">
                                            <p:txEl>
                                              <p:pRg st="8" end="8"/>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fade">
                                      <p:cBhvr>
                                        <p:cTn id="13" dur="500"/>
                                        <p:tgtEl>
                                          <p:spTgt spid="3">
                                            <p:txEl>
                                              <p:pRg st="9" end="9"/>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10" end="10"/>
                                            </p:txEl>
                                          </p:spTgt>
                                        </p:tgtEl>
                                        <p:attrNameLst>
                                          <p:attrName>style.visibility</p:attrName>
                                        </p:attrNameLst>
                                      </p:cBhvr>
                                      <p:to>
                                        <p:strVal val="visible"/>
                                      </p:to>
                                    </p:set>
                                    <p:animEffect transition="in" filter="fade">
                                      <p:cBhvr>
                                        <p:cTn id="1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8203-B55E-442C-B7D1-7A3001BB6304}"/>
              </a:ext>
            </a:extLst>
          </p:cNvPr>
          <p:cNvSpPr>
            <a:spLocks noGrp="1"/>
          </p:cNvSpPr>
          <p:nvPr>
            <p:ph type="ctrTitle"/>
          </p:nvPr>
        </p:nvSpPr>
        <p:spPr>
          <a:xfrm>
            <a:off x="685800" y="2518634"/>
            <a:ext cx="7772400" cy="1820732"/>
          </a:xfrm>
        </p:spPr>
        <p:txBody>
          <a:bodyPr>
            <a:normAutofit/>
          </a:bodyPr>
          <a:lstStyle/>
          <a:p>
            <a:r>
              <a:rPr lang="en-US" b="1" dirty="0">
                <a:solidFill>
                  <a:schemeClr val="bg1"/>
                </a:solidFill>
              </a:rPr>
              <a:t>ENCOURAGE ONE ANOTHER</a:t>
            </a:r>
          </a:p>
        </p:txBody>
      </p:sp>
    </p:spTree>
    <p:extLst>
      <p:ext uri="{BB962C8B-B14F-4D97-AF65-F5344CB8AC3E}">
        <p14:creationId xmlns:p14="http://schemas.microsoft.com/office/powerpoint/2010/main" val="276143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a:bodyPr>
          <a:lstStyle/>
          <a:p>
            <a:pPr algn="ctr"/>
            <a:r>
              <a:rPr lang="en-US" b="1" dirty="0">
                <a:solidFill>
                  <a:schemeClr val="bg1"/>
                </a:solidFill>
              </a:rPr>
              <a:t>SIMILAR CONCEPTS</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447061"/>
            <a:ext cx="7886700" cy="4809802"/>
          </a:xfrm>
        </p:spPr>
        <p:txBody>
          <a:bodyPr>
            <a:normAutofit lnSpcReduction="10000"/>
          </a:bodyPr>
          <a:lstStyle/>
          <a:p>
            <a:r>
              <a:rPr lang="en-US" sz="3200" dirty="0">
                <a:solidFill>
                  <a:srgbClr val="FFFF00"/>
                </a:solidFill>
              </a:rPr>
              <a:t>Encourage</a:t>
            </a:r>
            <a:r>
              <a:rPr lang="en-US" sz="3200" dirty="0">
                <a:solidFill>
                  <a:schemeClr val="bg1"/>
                </a:solidFill>
              </a:rPr>
              <a:t> one another (Heb. 3:13; 10:25; I </a:t>
            </a:r>
            <a:r>
              <a:rPr lang="en-US" sz="3200" dirty="0" err="1">
                <a:solidFill>
                  <a:schemeClr val="bg1"/>
                </a:solidFill>
              </a:rPr>
              <a:t>Thes</a:t>
            </a:r>
            <a:r>
              <a:rPr lang="en-US" sz="3200" dirty="0">
                <a:solidFill>
                  <a:schemeClr val="bg1"/>
                </a:solidFill>
              </a:rPr>
              <a:t>. 5:11) – call for / exhort</a:t>
            </a:r>
          </a:p>
          <a:p>
            <a:r>
              <a:rPr lang="en-US" sz="3200" dirty="0">
                <a:solidFill>
                  <a:srgbClr val="FFFF00"/>
                </a:solidFill>
              </a:rPr>
              <a:t>Stimulate</a:t>
            </a:r>
            <a:r>
              <a:rPr lang="en-US" sz="3200" dirty="0">
                <a:solidFill>
                  <a:schemeClr val="bg1"/>
                </a:solidFill>
              </a:rPr>
              <a:t> one another (Heb. 10:24) – sharpen or provoke (Acts 15:39; 17:16; Prov. 27:17)</a:t>
            </a:r>
          </a:p>
          <a:p>
            <a:r>
              <a:rPr lang="en-US" sz="3200" dirty="0">
                <a:solidFill>
                  <a:srgbClr val="FFFF00"/>
                </a:solidFill>
              </a:rPr>
              <a:t>Build up </a:t>
            </a:r>
            <a:r>
              <a:rPr lang="en-US" sz="3200" dirty="0">
                <a:solidFill>
                  <a:schemeClr val="bg1"/>
                </a:solidFill>
              </a:rPr>
              <a:t>one another (I </a:t>
            </a:r>
            <a:r>
              <a:rPr lang="en-US" sz="3200" dirty="0" err="1">
                <a:solidFill>
                  <a:schemeClr val="bg1"/>
                </a:solidFill>
              </a:rPr>
              <a:t>Thes</a:t>
            </a:r>
            <a:r>
              <a:rPr lang="en-US" sz="3200" dirty="0">
                <a:solidFill>
                  <a:schemeClr val="bg1"/>
                </a:solidFill>
              </a:rPr>
              <a:t>. 5:11; Rom. 14:19) – edify (I Cor. 8:1; 14:4,17)… Mt. 16:18</a:t>
            </a:r>
          </a:p>
          <a:p>
            <a:r>
              <a:rPr lang="en-US" sz="3200" dirty="0">
                <a:solidFill>
                  <a:srgbClr val="FFFF00"/>
                </a:solidFill>
              </a:rPr>
              <a:t>Speak truth </a:t>
            </a:r>
            <a:r>
              <a:rPr lang="en-US" sz="3200" dirty="0">
                <a:solidFill>
                  <a:schemeClr val="bg1"/>
                </a:solidFill>
              </a:rPr>
              <a:t>to one another (Eph. 4:15,25) – encouragement without flattery (Rom. 16:18)</a:t>
            </a:r>
          </a:p>
          <a:p>
            <a:pPr marL="0" indent="0">
              <a:buNone/>
            </a:pPr>
            <a:endParaRPr lang="en-US" dirty="0">
              <a:solidFill>
                <a:schemeClr val="bg1"/>
              </a:solidFill>
            </a:endParaRPr>
          </a:p>
        </p:txBody>
      </p:sp>
    </p:spTree>
    <p:extLst>
      <p:ext uri="{BB962C8B-B14F-4D97-AF65-F5344CB8AC3E}">
        <p14:creationId xmlns:p14="http://schemas.microsoft.com/office/powerpoint/2010/main" val="12463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a:bodyPr>
          <a:lstStyle/>
          <a:p>
            <a:pPr algn="ctr"/>
            <a:r>
              <a:rPr lang="en-US" b="1" dirty="0">
                <a:solidFill>
                  <a:schemeClr val="bg1"/>
                </a:solidFill>
              </a:rPr>
              <a:t>WHY ENCOURAGE ONE ANOTHER?</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lnSpcReduction="10000"/>
          </a:bodyPr>
          <a:lstStyle/>
          <a:p>
            <a:r>
              <a:rPr lang="en-US" sz="3200" dirty="0">
                <a:solidFill>
                  <a:schemeClr val="bg1"/>
                </a:solidFill>
              </a:rPr>
              <a:t>It is commanded</a:t>
            </a:r>
          </a:p>
          <a:p>
            <a:r>
              <a:rPr lang="en-US" sz="3200" dirty="0">
                <a:solidFill>
                  <a:schemeClr val="bg1"/>
                </a:solidFill>
              </a:rPr>
              <a:t>Day drawing near – persecution (Heb. 10:25; 10:32-36; 12:3-4)</a:t>
            </a:r>
          </a:p>
          <a:p>
            <a:r>
              <a:rPr lang="en-US" sz="3200" dirty="0">
                <a:solidFill>
                  <a:schemeClr val="bg1"/>
                </a:solidFill>
              </a:rPr>
              <a:t>Deceitfulness of sin – spiritual battle (Heb. 3:13)</a:t>
            </a:r>
          </a:p>
          <a:p>
            <a:r>
              <a:rPr lang="en-US" sz="3200" dirty="0">
                <a:solidFill>
                  <a:schemeClr val="bg1"/>
                </a:solidFill>
              </a:rPr>
              <a:t>Weariness – spiritual exhaustion (Gal. 6:9)</a:t>
            </a:r>
          </a:p>
          <a:p>
            <a:r>
              <a:rPr lang="en-US" sz="3200" dirty="0">
                <a:solidFill>
                  <a:schemeClr val="bg1"/>
                </a:solidFill>
              </a:rPr>
              <a:t>Sadness – life is painful (I </a:t>
            </a:r>
            <a:r>
              <a:rPr lang="en-US" sz="3200" dirty="0" err="1">
                <a:solidFill>
                  <a:schemeClr val="bg1"/>
                </a:solidFill>
              </a:rPr>
              <a:t>Thes</a:t>
            </a:r>
            <a:r>
              <a:rPr lang="en-US" sz="3200" dirty="0">
                <a:solidFill>
                  <a:schemeClr val="bg1"/>
                </a:solidFill>
              </a:rPr>
              <a:t>. 5:11; 4:13-18; 5:10)</a:t>
            </a:r>
          </a:p>
          <a:p>
            <a:r>
              <a:rPr lang="en-US" sz="3200" dirty="0">
                <a:solidFill>
                  <a:schemeClr val="bg1"/>
                </a:solidFill>
              </a:rPr>
              <a:t>Loneliness (</a:t>
            </a:r>
            <a:r>
              <a:rPr lang="en-US" sz="3200" dirty="0" err="1">
                <a:solidFill>
                  <a:schemeClr val="bg1"/>
                </a:solidFill>
              </a:rPr>
              <a:t>Ecc</a:t>
            </a:r>
            <a:r>
              <a:rPr lang="en-US" sz="3200" dirty="0">
                <a:solidFill>
                  <a:schemeClr val="bg1"/>
                </a:solidFill>
              </a:rPr>
              <a:t>. 4:9-12)</a:t>
            </a:r>
          </a:p>
          <a:p>
            <a:pPr marL="0" indent="0">
              <a:buNone/>
            </a:pPr>
            <a:endParaRPr lang="en-US" dirty="0">
              <a:solidFill>
                <a:schemeClr val="bg1"/>
              </a:solidFill>
            </a:endParaRPr>
          </a:p>
        </p:txBody>
      </p:sp>
    </p:spTree>
    <p:extLst>
      <p:ext uri="{BB962C8B-B14F-4D97-AF65-F5344CB8AC3E}">
        <p14:creationId xmlns:p14="http://schemas.microsoft.com/office/powerpoint/2010/main" val="94916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a:bodyPr>
          <a:lstStyle/>
          <a:p>
            <a:pPr algn="ctr"/>
            <a:r>
              <a:rPr lang="en-US" b="1" dirty="0">
                <a:solidFill>
                  <a:schemeClr val="bg1"/>
                </a:solidFill>
              </a:rPr>
              <a:t>RETHINKING ZOOM</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a:bodyPr>
          <a:lstStyle/>
          <a:p>
            <a:pPr marL="0" indent="0">
              <a:buNone/>
            </a:pPr>
            <a:endParaRPr lang="en-US" dirty="0">
              <a:solidFill>
                <a:schemeClr val="bg1"/>
              </a:solidFill>
            </a:endParaRPr>
          </a:p>
        </p:txBody>
      </p:sp>
    </p:spTree>
    <p:extLst>
      <p:ext uri="{BB962C8B-B14F-4D97-AF65-F5344CB8AC3E}">
        <p14:creationId xmlns:p14="http://schemas.microsoft.com/office/powerpoint/2010/main" val="3503325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a:bodyPr>
          <a:lstStyle/>
          <a:p>
            <a:pPr algn="ctr"/>
            <a:r>
              <a:rPr lang="en-US" b="1" dirty="0">
                <a:solidFill>
                  <a:schemeClr val="bg1"/>
                </a:solidFill>
              </a:rPr>
              <a:t>TALK TO ONE ANOTHER</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a:bodyPr>
          <a:lstStyle/>
          <a:p>
            <a:r>
              <a:rPr lang="en-US" sz="3200" dirty="0">
                <a:solidFill>
                  <a:schemeClr val="bg1"/>
                </a:solidFill>
              </a:rPr>
              <a:t>Malachi 3:16</a:t>
            </a:r>
          </a:p>
          <a:p>
            <a:r>
              <a:rPr lang="en-US" sz="3200" dirty="0">
                <a:solidFill>
                  <a:schemeClr val="bg1"/>
                </a:solidFill>
              </a:rPr>
              <a:t>II Kings 7:9 (Prov. 27:17)</a:t>
            </a:r>
          </a:p>
          <a:p>
            <a:r>
              <a:rPr lang="en-US" sz="3200" dirty="0">
                <a:solidFill>
                  <a:schemeClr val="bg1"/>
                </a:solidFill>
              </a:rPr>
              <a:t>Are we making each other stronger or being a tool of temptation (Gen. 11:3; 37:19)?</a:t>
            </a:r>
          </a:p>
          <a:p>
            <a:pPr marL="0" indent="0">
              <a:buNone/>
            </a:pPr>
            <a:endParaRPr lang="en-US" dirty="0">
              <a:solidFill>
                <a:schemeClr val="bg1"/>
              </a:solidFill>
            </a:endParaRPr>
          </a:p>
        </p:txBody>
      </p:sp>
    </p:spTree>
    <p:extLst>
      <p:ext uri="{BB962C8B-B14F-4D97-AF65-F5344CB8AC3E}">
        <p14:creationId xmlns:p14="http://schemas.microsoft.com/office/powerpoint/2010/main" val="4091093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a:bodyPr>
          <a:lstStyle/>
          <a:p>
            <a:pPr algn="ctr"/>
            <a:r>
              <a:rPr lang="en-US" b="1" dirty="0">
                <a:solidFill>
                  <a:schemeClr val="bg1"/>
                </a:solidFill>
              </a:rPr>
              <a:t>CONCLUSION</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10018"/>
            <a:ext cx="7886700" cy="4666945"/>
          </a:xfrm>
        </p:spPr>
        <p:txBody>
          <a:bodyPr>
            <a:normAutofit/>
          </a:bodyPr>
          <a:lstStyle/>
          <a:p>
            <a:r>
              <a:rPr lang="en-US" dirty="0">
                <a:solidFill>
                  <a:schemeClr val="bg1"/>
                </a:solidFill>
              </a:rPr>
              <a:t>Consider what you can do to build up and strengthen the Christians around you</a:t>
            </a:r>
          </a:p>
          <a:p>
            <a:r>
              <a:rPr lang="en-US" dirty="0">
                <a:solidFill>
                  <a:schemeClr val="bg1"/>
                </a:solidFill>
              </a:rPr>
              <a:t>Consider what you can do to stimulate the Christians around you to greater love and good works</a:t>
            </a:r>
          </a:p>
          <a:p>
            <a:pPr marL="0" indent="0">
              <a:buNone/>
            </a:pPr>
            <a:endParaRPr lang="en-US" dirty="0">
              <a:solidFill>
                <a:schemeClr val="bg1"/>
              </a:solidFill>
            </a:endParaRPr>
          </a:p>
        </p:txBody>
      </p:sp>
    </p:spTree>
    <p:extLst>
      <p:ext uri="{BB962C8B-B14F-4D97-AF65-F5344CB8AC3E}">
        <p14:creationId xmlns:p14="http://schemas.microsoft.com/office/powerpoint/2010/main" val="2790991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1637</TotalTime>
  <Words>446</Words>
  <Application>Microsoft Office PowerPoint</Application>
  <PresentationFormat>On-screen Show (4:3)</PresentationFormat>
  <Paragraphs>42</Paragraphs>
  <Slides>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MEMBERS ONE OF ANOTHER  Romans 12:5</vt:lpstr>
      <vt:lpstr>MEMBERS OF ONE ANOTHER</vt:lpstr>
      <vt:lpstr>ENCOURAGE ONE ANOTHER</vt:lpstr>
      <vt:lpstr>SIMILAR CONCEPTS</vt:lpstr>
      <vt:lpstr>WHY ENCOURAGE ONE ANOTHER?</vt:lpstr>
      <vt:lpstr>RETHINKING ZOOM</vt:lpstr>
      <vt:lpstr>TALK TO ONE ANOTHER</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CHRISTIAN RESPONSE TO DIFFICULT TIMES</dc:title>
  <dc:creator>Jared Hagan</dc:creator>
  <cp:lastModifiedBy>Jared Hagan</cp:lastModifiedBy>
  <cp:revision>69</cp:revision>
  <cp:lastPrinted>2021-06-06T05:05:06Z</cp:lastPrinted>
  <dcterms:created xsi:type="dcterms:W3CDTF">2020-06-28T07:20:46Z</dcterms:created>
  <dcterms:modified xsi:type="dcterms:W3CDTF">2021-08-01T06:51:17Z</dcterms:modified>
</cp:coreProperties>
</file>