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56" r:id="rId2"/>
    <p:sldId id="278" r:id="rId3"/>
    <p:sldId id="310" r:id="rId4"/>
    <p:sldId id="325" r:id="rId5"/>
    <p:sldId id="324" r:id="rId6"/>
    <p:sldId id="327" r:id="rId7"/>
    <p:sldId id="323" r:id="rId8"/>
    <p:sldId id="322" r:id="rId9"/>
    <p:sldId id="321" r:id="rId10"/>
    <p:sldId id="320" r:id="rId11"/>
    <p:sldId id="319" r:id="rId12"/>
    <p:sldId id="318" r:id="rId13"/>
    <p:sldId id="317" r:id="rId14"/>
    <p:sldId id="326" r:id="rId15"/>
    <p:sldId id="316" r:id="rId16"/>
    <p:sldId id="315" r:id="rId17"/>
  </p:sldIdLst>
  <p:sldSz cx="9144000" cy="6858000" type="screen4x3"/>
  <p:notesSz cx="68580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4660"/>
  </p:normalViewPr>
  <p:slideViewPr>
    <p:cSldViewPr snapToGrid="0">
      <p:cViewPr varScale="1">
        <p:scale>
          <a:sx n="108" d="100"/>
          <a:sy n="108" d="100"/>
        </p:scale>
        <p:origin x="168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6725"/>
          </a:xfrm>
          <a:prstGeom prst="rect">
            <a:avLst/>
          </a:prstGeom>
        </p:spPr>
        <p:txBody>
          <a:bodyPr vert="horz" lIns="91440" tIns="45720" rIns="91440" bIns="45720" rtlCol="0"/>
          <a:lstStyle>
            <a:lvl1pPr algn="r">
              <a:defRPr sz="1200"/>
            </a:lvl1pPr>
          </a:lstStyle>
          <a:p>
            <a:fld id="{1E71D0F4-75BD-46EA-9BB1-5FAF2358DD81}" type="datetimeFigureOut">
              <a:rPr lang="en-US" smtClean="0"/>
              <a:t>8/22/2021</a:t>
            </a:fld>
            <a:endParaRPr lang="en-US"/>
          </a:p>
        </p:txBody>
      </p:sp>
      <p:sp>
        <p:nvSpPr>
          <p:cNvPr id="4" name="Slide Image Placeholder 3"/>
          <p:cNvSpPr>
            <a:spLocks noGrp="1" noRot="1" noChangeAspect="1"/>
          </p:cNvSpPr>
          <p:nvPr>
            <p:ph type="sldImg" idx="2"/>
          </p:nvPr>
        </p:nvSpPr>
        <p:spPr>
          <a:xfrm>
            <a:off x="1338263" y="1162050"/>
            <a:ext cx="4181475"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73575"/>
            <a:ext cx="5486400" cy="36607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2971800"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675"/>
            <a:ext cx="2971800" cy="466725"/>
          </a:xfrm>
          <a:prstGeom prst="rect">
            <a:avLst/>
          </a:prstGeom>
        </p:spPr>
        <p:txBody>
          <a:bodyPr vert="horz" lIns="91440" tIns="45720" rIns="91440" bIns="45720" rtlCol="0" anchor="b"/>
          <a:lstStyle>
            <a:lvl1pPr algn="r">
              <a:defRPr sz="1200"/>
            </a:lvl1pPr>
          </a:lstStyle>
          <a:p>
            <a:fld id="{2668A6A4-42CA-479E-8DED-E229270502E1}" type="slidenum">
              <a:rPr lang="en-US" smtClean="0"/>
              <a:t>‹#›</a:t>
            </a:fld>
            <a:endParaRPr lang="en-US"/>
          </a:p>
        </p:txBody>
      </p:sp>
    </p:spTree>
    <p:extLst>
      <p:ext uri="{BB962C8B-B14F-4D97-AF65-F5344CB8AC3E}">
        <p14:creationId xmlns:p14="http://schemas.microsoft.com/office/powerpoint/2010/main" val="11839188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668A6A4-42CA-479E-8DED-E229270502E1}" type="slidenum">
              <a:rPr lang="en-US" smtClean="0"/>
              <a:t>2</a:t>
            </a:fld>
            <a:endParaRPr lang="en-US"/>
          </a:p>
        </p:txBody>
      </p:sp>
    </p:spTree>
    <p:extLst>
      <p:ext uri="{BB962C8B-B14F-4D97-AF65-F5344CB8AC3E}">
        <p14:creationId xmlns:p14="http://schemas.microsoft.com/office/powerpoint/2010/main" val="214615607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668A6A4-42CA-479E-8DED-E229270502E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520685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668A6A4-42CA-479E-8DED-E229270502E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178732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668A6A4-42CA-479E-8DED-E229270502E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736343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668A6A4-42CA-479E-8DED-E229270502E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9164008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668A6A4-42CA-479E-8DED-E229270502E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008231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668A6A4-42CA-479E-8DED-E229270502E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24935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668A6A4-42CA-479E-8DED-E229270502E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242290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668A6A4-42CA-479E-8DED-E229270502E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731249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668A6A4-42CA-479E-8DED-E229270502E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513665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It wasn’t Dan that enslaved the Amorites, but the tribes of Joseph (Ephraim and ½ tribe of Manasseh) (35)</a:t>
            </a:r>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668A6A4-42CA-479E-8DED-E229270502E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709087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668A6A4-42CA-479E-8DED-E229270502E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072054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668A6A4-42CA-479E-8DED-E229270502E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902553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668A6A4-42CA-479E-8DED-E229270502E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397547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668A6A4-42CA-479E-8DED-E229270502E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111348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46F6F04-A72E-46D0-8254-54B317577A22}" type="datetimeFigureOut">
              <a:rPr lang="en-US" smtClean="0"/>
              <a:t>8/22/2021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EF858B-E769-42A3-9F88-52BF9688F73A}" type="slidenum">
              <a:rPr lang="en-US" smtClean="0"/>
              <a:t>‹#›</a:t>
            </a:fld>
            <a:endParaRPr lang="en-US"/>
          </a:p>
        </p:txBody>
      </p:sp>
    </p:spTree>
    <p:extLst>
      <p:ext uri="{BB962C8B-B14F-4D97-AF65-F5344CB8AC3E}">
        <p14:creationId xmlns:p14="http://schemas.microsoft.com/office/powerpoint/2010/main" val="25689589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46F6F04-A72E-46D0-8254-54B317577A22}" type="datetimeFigureOut">
              <a:rPr lang="en-US" smtClean="0"/>
              <a:t>8/22/2021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EF858B-E769-42A3-9F88-52BF9688F73A}" type="slidenum">
              <a:rPr lang="en-US" smtClean="0"/>
              <a:t>‹#›</a:t>
            </a:fld>
            <a:endParaRPr lang="en-US"/>
          </a:p>
        </p:txBody>
      </p:sp>
    </p:spTree>
    <p:extLst>
      <p:ext uri="{BB962C8B-B14F-4D97-AF65-F5344CB8AC3E}">
        <p14:creationId xmlns:p14="http://schemas.microsoft.com/office/powerpoint/2010/main" val="36905453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46F6F04-A72E-46D0-8254-54B317577A22}" type="datetimeFigureOut">
              <a:rPr lang="en-US" smtClean="0"/>
              <a:t>8/22/2021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EF858B-E769-42A3-9F88-52BF9688F73A}" type="slidenum">
              <a:rPr lang="en-US" smtClean="0"/>
              <a:t>‹#›</a:t>
            </a:fld>
            <a:endParaRPr lang="en-US"/>
          </a:p>
        </p:txBody>
      </p:sp>
    </p:spTree>
    <p:extLst>
      <p:ext uri="{BB962C8B-B14F-4D97-AF65-F5344CB8AC3E}">
        <p14:creationId xmlns:p14="http://schemas.microsoft.com/office/powerpoint/2010/main" val="9251511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46F6F04-A72E-46D0-8254-54B317577A22}" type="datetimeFigureOut">
              <a:rPr lang="en-US" smtClean="0"/>
              <a:t>8/22/2021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EF858B-E769-42A3-9F88-52BF9688F73A}" type="slidenum">
              <a:rPr lang="en-US" smtClean="0"/>
              <a:t>‹#›</a:t>
            </a:fld>
            <a:endParaRPr lang="en-US"/>
          </a:p>
        </p:txBody>
      </p:sp>
    </p:spTree>
    <p:extLst>
      <p:ext uri="{BB962C8B-B14F-4D97-AF65-F5344CB8AC3E}">
        <p14:creationId xmlns:p14="http://schemas.microsoft.com/office/powerpoint/2010/main" val="41404315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46F6F04-A72E-46D0-8254-54B317577A22}" type="datetimeFigureOut">
              <a:rPr lang="en-US" smtClean="0"/>
              <a:t>8/22/2021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EF858B-E769-42A3-9F88-52BF9688F73A}" type="slidenum">
              <a:rPr lang="en-US" smtClean="0"/>
              <a:t>‹#›</a:t>
            </a:fld>
            <a:endParaRPr lang="en-US"/>
          </a:p>
        </p:txBody>
      </p:sp>
    </p:spTree>
    <p:extLst>
      <p:ext uri="{BB962C8B-B14F-4D97-AF65-F5344CB8AC3E}">
        <p14:creationId xmlns:p14="http://schemas.microsoft.com/office/powerpoint/2010/main" val="32948011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46F6F04-A72E-46D0-8254-54B317577A22}" type="datetimeFigureOut">
              <a:rPr lang="en-US" smtClean="0"/>
              <a:t>8/22/2021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EF858B-E769-42A3-9F88-52BF9688F73A}" type="slidenum">
              <a:rPr lang="en-US" smtClean="0"/>
              <a:t>‹#›</a:t>
            </a:fld>
            <a:endParaRPr lang="en-US"/>
          </a:p>
        </p:txBody>
      </p:sp>
    </p:spTree>
    <p:extLst>
      <p:ext uri="{BB962C8B-B14F-4D97-AF65-F5344CB8AC3E}">
        <p14:creationId xmlns:p14="http://schemas.microsoft.com/office/powerpoint/2010/main" val="7134844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46F6F04-A72E-46D0-8254-54B317577A22}" type="datetimeFigureOut">
              <a:rPr lang="en-US" smtClean="0"/>
              <a:t>8/22/2021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EF858B-E769-42A3-9F88-52BF9688F73A}" type="slidenum">
              <a:rPr lang="en-US" smtClean="0"/>
              <a:t>‹#›</a:t>
            </a:fld>
            <a:endParaRPr lang="en-US"/>
          </a:p>
        </p:txBody>
      </p:sp>
    </p:spTree>
    <p:extLst>
      <p:ext uri="{BB962C8B-B14F-4D97-AF65-F5344CB8AC3E}">
        <p14:creationId xmlns:p14="http://schemas.microsoft.com/office/powerpoint/2010/main" val="36970106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46F6F04-A72E-46D0-8254-54B317577A22}" type="datetimeFigureOut">
              <a:rPr lang="en-US" smtClean="0"/>
              <a:t>8/22/2021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EF858B-E769-42A3-9F88-52BF9688F73A}" type="slidenum">
              <a:rPr lang="en-US" smtClean="0"/>
              <a:t>‹#›</a:t>
            </a:fld>
            <a:endParaRPr lang="en-US"/>
          </a:p>
        </p:txBody>
      </p:sp>
    </p:spTree>
    <p:extLst>
      <p:ext uri="{BB962C8B-B14F-4D97-AF65-F5344CB8AC3E}">
        <p14:creationId xmlns:p14="http://schemas.microsoft.com/office/powerpoint/2010/main" val="20627542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6F6F04-A72E-46D0-8254-54B317577A22}" type="datetimeFigureOut">
              <a:rPr lang="en-US" smtClean="0"/>
              <a:t>8/22/2021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EF858B-E769-42A3-9F88-52BF9688F73A}" type="slidenum">
              <a:rPr lang="en-US" smtClean="0"/>
              <a:t>‹#›</a:t>
            </a:fld>
            <a:endParaRPr lang="en-US"/>
          </a:p>
        </p:txBody>
      </p:sp>
    </p:spTree>
    <p:extLst>
      <p:ext uri="{BB962C8B-B14F-4D97-AF65-F5344CB8AC3E}">
        <p14:creationId xmlns:p14="http://schemas.microsoft.com/office/powerpoint/2010/main" val="5571270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46F6F04-A72E-46D0-8254-54B317577A22}" type="datetimeFigureOut">
              <a:rPr lang="en-US" smtClean="0"/>
              <a:t>8/22/2021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EF858B-E769-42A3-9F88-52BF9688F73A}" type="slidenum">
              <a:rPr lang="en-US" smtClean="0"/>
              <a:t>‹#›</a:t>
            </a:fld>
            <a:endParaRPr lang="en-US"/>
          </a:p>
        </p:txBody>
      </p:sp>
    </p:spTree>
    <p:extLst>
      <p:ext uri="{BB962C8B-B14F-4D97-AF65-F5344CB8AC3E}">
        <p14:creationId xmlns:p14="http://schemas.microsoft.com/office/powerpoint/2010/main" val="17146708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46F6F04-A72E-46D0-8254-54B317577A22}" type="datetimeFigureOut">
              <a:rPr lang="en-US" smtClean="0"/>
              <a:t>8/22/2021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EF858B-E769-42A3-9F88-52BF9688F73A}" type="slidenum">
              <a:rPr lang="en-US" smtClean="0"/>
              <a:t>‹#›</a:t>
            </a:fld>
            <a:endParaRPr lang="en-US"/>
          </a:p>
        </p:txBody>
      </p:sp>
    </p:spTree>
    <p:extLst>
      <p:ext uri="{BB962C8B-B14F-4D97-AF65-F5344CB8AC3E}">
        <p14:creationId xmlns:p14="http://schemas.microsoft.com/office/powerpoint/2010/main" val="21869041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000">
              <a:srgbClr val="001030"/>
            </a:gs>
            <a:gs pos="38000">
              <a:srgbClr val="002060"/>
            </a:gs>
            <a:gs pos="65000">
              <a:srgbClr val="002060"/>
            </a:gs>
            <a:gs pos="87000">
              <a:srgbClr val="001030"/>
            </a:gs>
            <a:gs pos="100000">
              <a:schemeClr val="bg1">
                <a:lumMod val="95000"/>
              </a:schemeClr>
            </a:gs>
          </a:gsLst>
          <a:lin ang="36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6F6F04-A72E-46D0-8254-54B317577A22}" type="datetimeFigureOut">
              <a:rPr lang="en-US" smtClean="0"/>
              <a:t>8/22/2021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EF858B-E769-42A3-9F88-52BF9688F73A}" type="slidenum">
              <a:rPr lang="en-US" smtClean="0"/>
              <a:t>‹#›</a:t>
            </a:fld>
            <a:endParaRPr lang="en-US"/>
          </a:p>
        </p:txBody>
      </p:sp>
    </p:spTree>
    <p:extLst>
      <p:ext uri="{BB962C8B-B14F-4D97-AF65-F5344CB8AC3E}">
        <p14:creationId xmlns:p14="http://schemas.microsoft.com/office/powerpoint/2010/main" val="34994418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2E8203-B55E-442C-B7D1-7A3001BB6304}"/>
              </a:ext>
            </a:extLst>
          </p:cNvPr>
          <p:cNvSpPr>
            <a:spLocks noGrp="1"/>
          </p:cNvSpPr>
          <p:nvPr>
            <p:ph type="ctrTitle"/>
          </p:nvPr>
        </p:nvSpPr>
        <p:spPr>
          <a:xfrm>
            <a:off x="685800" y="2883653"/>
            <a:ext cx="7772400" cy="1090694"/>
          </a:xfrm>
        </p:spPr>
        <p:txBody>
          <a:bodyPr>
            <a:normAutofit/>
          </a:bodyPr>
          <a:lstStyle/>
          <a:p>
            <a:r>
              <a:rPr lang="en-US" b="1" dirty="0">
                <a:solidFill>
                  <a:schemeClr val="bg1"/>
                </a:solidFill>
              </a:rPr>
              <a:t>JUDGES 1:1-3:6</a:t>
            </a:r>
          </a:p>
        </p:txBody>
      </p:sp>
    </p:spTree>
    <p:extLst>
      <p:ext uri="{BB962C8B-B14F-4D97-AF65-F5344CB8AC3E}">
        <p14:creationId xmlns:p14="http://schemas.microsoft.com/office/powerpoint/2010/main" val="24311988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CDF968-8E6C-4176-9D86-64D737C452F7}"/>
              </a:ext>
            </a:extLst>
          </p:cNvPr>
          <p:cNvSpPr>
            <a:spLocks noGrp="1"/>
          </p:cNvSpPr>
          <p:nvPr>
            <p:ph type="title"/>
          </p:nvPr>
        </p:nvSpPr>
        <p:spPr>
          <a:xfrm>
            <a:off x="628650" y="365126"/>
            <a:ext cx="7886700" cy="910001"/>
          </a:xfrm>
        </p:spPr>
        <p:txBody>
          <a:bodyPr>
            <a:noAutofit/>
          </a:bodyPr>
          <a:lstStyle/>
          <a:p>
            <a:pPr algn="ctr"/>
            <a:r>
              <a:rPr lang="en-US" sz="2800" b="1" dirty="0">
                <a:solidFill>
                  <a:schemeClr val="bg1"/>
                </a:solidFill>
              </a:rPr>
              <a:t>7.   What made the sons of Israel weep (Judg. 2:1-5)?</a:t>
            </a:r>
          </a:p>
        </p:txBody>
      </p:sp>
      <p:sp>
        <p:nvSpPr>
          <p:cNvPr id="3" name="Content Placeholder 2">
            <a:extLst>
              <a:ext uri="{FF2B5EF4-FFF2-40B4-BE49-F238E27FC236}">
                <a16:creationId xmlns:a16="http://schemas.microsoft.com/office/drawing/2014/main" id="{F47873A7-C65D-4C51-8F34-1C742D6EDB3D}"/>
              </a:ext>
            </a:extLst>
          </p:cNvPr>
          <p:cNvSpPr>
            <a:spLocks noGrp="1"/>
          </p:cNvSpPr>
          <p:nvPr>
            <p:ph idx="1"/>
          </p:nvPr>
        </p:nvSpPr>
        <p:spPr>
          <a:xfrm>
            <a:off x="628650" y="1571348"/>
            <a:ext cx="7886700" cy="4605615"/>
          </a:xfrm>
        </p:spPr>
        <p:txBody>
          <a:bodyPr>
            <a:normAutofit/>
          </a:bodyPr>
          <a:lstStyle/>
          <a:p>
            <a:pPr marL="0" indent="0">
              <a:buNone/>
            </a:pPr>
            <a:endParaRPr lang="en-US" sz="2800" dirty="0">
              <a:solidFill>
                <a:schemeClr val="bg1"/>
              </a:solidFill>
            </a:endParaRPr>
          </a:p>
        </p:txBody>
      </p:sp>
    </p:spTree>
    <p:extLst>
      <p:ext uri="{BB962C8B-B14F-4D97-AF65-F5344CB8AC3E}">
        <p14:creationId xmlns:p14="http://schemas.microsoft.com/office/powerpoint/2010/main" val="31951159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CDF968-8E6C-4176-9D86-64D737C452F7}"/>
              </a:ext>
            </a:extLst>
          </p:cNvPr>
          <p:cNvSpPr>
            <a:spLocks noGrp="1"/>
          </p:cNvSpPr>
          <p:nvPr>
            <p:ph type="title"/>
          </p:nvPr>
        </p:nvSpPr>
        <p:spPr>
          <a:xfrm>
            <a:off x="628650" y="365126"/>
            <a:ext cx="7886700" cy="910001"/>
          </a:xfrm>
        </p:spPr>
        <p:txBody>
          <a:bodyPr>
            <a:noAutofit/>
          </a:bodyPr>
          <a:lstStyle/>
          <a:p>
            <a:pPr algn="ctr"/>
            <a:r>
              <a:rPr lang="en-US" sz="2800" b="1" dirty="0">
                <a:solidFill>
                  <a:schemeClr val="bg1"/>
                </a:solidFill>
              </a:rPr>
              <a:t>8.  What do we learn about the generation of Israelites that came after Joshua (Jos. 2:10)?</a:t>
            </a:r>
          </a:p>
        </p:txBody>
      </p:sp>
      <p:sp>
        <p:nvSpPr>
          <p:cNvPr id="3" name="Content Placeholder 2">
            <a:extLst>
              <a:ext uri="{FF2B5EF4-FFF2-40B4-BE49-F238E27FC236}">
                <a16:creationId xmlns:a16="http://schemas.microsoft.com/office/drawing/2014/main" id="{F47873A7-C65D-4C51-8F34-1C742D6EDB3D}"/>
              </a:ext>
            </a:extLst>
          </p:cNvPr>
          <p:cNvSpPr>
            <a:spLocks noGrp="1"/>
          </p:cNvSpPr>
          <p:nvPr>
            <p:ph idx="1"/>
          </p:nvPr>
        </p:nvSpPr>
        <p:spPr>
          <a:xfrm>
            <a:off x="628650" y="1571348"/>
            <a:ext cx="7886700" cy="4605615"/>
          </a:xfrm>
        </p:spPr>
        <p:txBody>
          <a:bodyPr>
            <a:normAutofit/>
          </a:bodyPr>
          <a:lstStyle/>
          <a:p>
            <a:pPr marL="0" indent="0">
              <a:buNone/>
            </a:pPr>
            <a:endParaRPr lang="en-US" sz="2800" dirty="0">
              <a:solidFill>
                <a:schemeClr val="bg1"/>
              </a:solidFill>
            </a:endParaRPr>
          </a:p>
        </p:txBody>
      </p:sp>
    </p:spTree>
    <p:extLst>
      <p:ext uri="{BB962C8B-B14F-4D97-AF65-F5344CB8AC3E}">
        <p14:creationId xmlns:p14="http://schemas.microsoft.com/office/powerpoint/2010/main" val="10152117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CDF968-8E6C-4176-9D86-64D737C452F7}"/>
              </a:ext>
            </a:extLst>
          </p:cNvPr>
          <p:cNvSpPr>
            <a:spLocks noGrp="1"/>
          </p:cNvSpPr>
          <p:nvPr>
            <p:ph type="title"/>
          </p:nvPr>
        </p:nvSpPr>
        <p:spPr>
          <a:xfrm>
            <a:off x="628650" y="365126"/>
            <a:ext cx="7886700" cy="1117445"/>
          </a:xfrm>
        </p:spPr>
        <p:txBody>
          <a:bodyPr>
            <a:noAutofit/>
          </a:bodyPr>
          <a:lstStyle/>
          <a:p>
            <a:pPr algn="ctr"/>
            <a:r>
              <a:rPr lang="en-US" sz="2800" b="1" dirty="0">
                <a:solidFill>
                  <a:schemeClr val="bg1"/>
                </a:solidFill>
              </a:rPr>
              <a:t>9.  What sin do we see the Israelite committing (Judg. 2:11-15)?  Didn’t the people say they wouldn’t do that (Josh. 24:19-21)?  What undermined their good intentions?  What was the consequence of their sins?</a:t>
            </a:r>
          </a:p>
        </p:txBody>
      </p:sp>
      <p:sp>
        <p:nvSpPr>
          <p:cNvPr id="3" name="Content Placeholder 2">
            <a:extLst>
              <a:ext uri="{FF2B5EF4-FFF2-40B4-BE49-F238E27FC236}">
                <a16:creationId xmlns:a16="http://schemas.microsoft.com/office/drawing/2014/main" id="{F47873A7-C65D-4C51-8F34-1C742D6EDB3D}"/>
              </a:ext>
            </a:extLst>
          </p:cNvPr>
          <p:cNvSpPr>
            <a:spLocks noGrp="1"/>
          </p:cNvSpPr>
          <p:nvPr>
            <p:ph idx="1"/>
          </p:nvPr>
        </p:nvSpPr>
        <p:spPr>
          <a:xfrm>
            <a:off x="628650" y="1571348"/>
            <a:ext cx="7886700" cy="4605615"/>
          </a:xfrm>
        </p:spPr>
        <p:txBody>
          <a:bodyPr>
            <a:normAutofit/>
          </a:bodyPr>
          <a:lstStyle/>
          <a:p>
            <a:pPr marL="0" indent="0">
              <a:buNone/>
            </a:pPr>
            <a:endParaRPr lang="en-US" sz="2800" dirty="0">
              <a:solidFill>
                <a:schemeClr val="bg1"/>
              </a:solidFill>
            </a:endParaRPr>
          </a:p>
        </p:txBody>
      </p:sp>
    </p:spTree>
    <p:extLst>
      <p:ext uri="{BB962C8B-B14F-4D97-AF65-F5344CB8AC3E}">
        <p14:creationId xmlns:p14="http://schemas.microsoft.com/office/powerpoint/2010/main" val="6025901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CDF968-8E6C-4176-9D86-64D737C452F7}"/>
              </a:ext>
            </a:extLst>
          </p:cNvPr>
          <p:cNvSpPr>
            <a:spLocks noGrp="1"/>
          </p:cNvSpPr>
          <p:nvPr>
            <p:ph type="title"/>
          </p:nvPr>
        </p:nvSpPr>
        <p:spPr>
          <a:xfrm>
            <a:off x="628650" y="365126"/>
            <a:ext cx="7886700" cy="910001"/>
          </a:xfrm>
        </p:spPr>
        <p:txBody>
          <a:bodyPr>
            <a:noAutofit/>
          </a:bodyPr>
          <a:lstStyle/>
          <a:p>
            <a:pPr algn="ctr"/>
            <a:r>
              <a:rPr lang="en-US" sz="2800" b="1" dirty="0">
                <a:solidFill>
                  <a:schemeClr val="bg1"/>
                </a:solidFill>
              </a:rPr>
              <a:t>10.  Read Judges 2:16-19.  What is a judge?  What was the judge’s main purpose(s)?  Were the judges successful?</a:t>
            </a:r>
          </a:p>
        </p:txBody>
      </p:sp>
      <p:sp>
        <p:nvSpPr>
          <p:cNvPr id="3" name="Content Placeholder 2">
            <a:extLst>
              <a:ext uri="{FF2B5EF4-FFF2-40B4-BE49-F238E27FC236}">
                <a16:creationId xmlns:a16="http://schemas.microsoft.com/office/drawing/2014/main" id="{F47873A7-C65D-4C51-8F34-1C742D6EDB3D}"/>
              </a:ext>
            </a:extLst>
          </p:cNvPr>
          <p:cNvSpPr>
            <a:spLocks noGrp="1"/>
          </p:cNvSpPr>
          <p:nvPr>
            <p:ph idx="1"/>
          </p:nvPr>
        </p:nvSpPr>
        <p:spPr>
          <a:xfrm>
            <a:off x="628650" y="1571348"/>
            <a:ext cx="7886700" cy="4605615"/>
          </a:xfrm>
        </p:spPr>
        <p:txBody>
          <a:bodyPr>
            <a:normAutofit/>
          </a:bodyPr>
          <a:lstStyle/>
          <a:p>
            <a:pPr marL="0" indent="0">
              <a:buNone/>
            </a:pPr>
            <a:endParaRPr lang="en-US" sz="2800" dirty="0">
              <a:solidFill>
                <a:schemeClr val="bg1"/>
              </a:solidFill>
            </a:endParaRPr>
          </a:p>
        </p:txBody>
      </p:sp>
    </p:spTree>
    <p:extLst>
      <p:ext uri="{BB962C8B-B14F-4D97-AF65-F5344CB8AC3E}">
        <p14:creationId xmlns:p14="http://schemas.microsoft.com/office/powerpoint/2010/main" val="4799257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CDF968-8E6C-4176-9D86-64D737C452F7}"/>
              </a:ext>
            </a:extLst>
          </p:cNvPr>
          <p:cNvSpPr>
            <a:spLocks noGrp="1"/>
          </p:cNvSpPr>
          <p:nvPr>
            <p:ph type="title"/>
          </p:nvPr>
        </p:nvSpPr>
        <p:spPr>
          <a:xfrm>
            <a:off x="628650" y="365126"/>
            <a:ext cx="7886700" cy="910001"/>
          </a:xfrm>
        </p:spPr>
        <p:txBody>
          <a:bodyPr>
            <a:noAutofit/>
          </a:bodyPr>
          <a:lstStyle/>
          <a:p>
            <a:pPr algn="ctr"/>
            <a:r>
              <a:rPr lang="en-US" sz="4000" b="1" dirty="0">
                <a:solidFill>
                  <a:schemeClr val="bg1"/>
                </a:solidFill>
              </a:rPr>
              <a:t>THE JUDGES CYCLE</a:t>
            </a:r>
          </a:p>
        </p:txBody>
      </p:sp>
      <p:sp>
        <p:nvSpPr>
          <p:cNvPr id="3" name="Content Placeholder 2">
            <a:extLst>
              <a:ext uri="{FF2B5EF4-FFF2-40B4-BE49-F238E27FC236}">
                <a16:creationId xmlns:a16="http://schemas.microsoft.com/office/drawing/2014/main" id="{F47873A7-C65D-4C51-8F34-1C742D6EDB3D}"/>
              </a:ext>
            </a:extLst>
          </p:cNvPr>
          <p:cNvSpPr>
            <a:spLocks noGrp="1"/>
          </p:cNvSpPr>
          <p:nvPr>
            <p:ph idx="1"/>
          </p:nvPr>
        </p:nvSpPr>
        <p:spPr>
          <a:xfrm>
            <a:off x="628650" y="1571348"/>
            <a:ext cx="7886700" cy="4605615"/>
          </a:xfrm>
        </p:spPr>
        <p:txBody>
          <a:bodyPr>
            <a:normAutofit/>
          </a:bodyPr>
          <a:lstStyle/>
          <a:p>
            <a:pPr marL="514350" indent="-514350">
              <a:buFont typeface="+mj-lt"/>
              <a:buAutoNum type="arabicPeriod"/>
            </a:pPr>
            <a:r>
              <a:rPr lang="en-US" sz="2800" dirty="0">
                <a:solidFill>
                  <a:schemeClr val="bg1"/>
                </a:solidFill>
              </a:rPr>
              <a:t>Apostacy</a:t>
            </a:r>
          </a:p>
          <a:p>
            <a:pPr marL="514350" indent="-514350">
              <a:buFont typeface="+mj-lt"/>
              <a:buAutoNum type="arabicPeriod"/>
            </a:pPr>
            <a:r>
              <a:rPr lang="en-US" sz="2800" dirty="0">
                <a:solidFill>
                  <a:schemeClr val="bg1"/>
                </a:solidFill>
              </a:rPr>
              <a:t>Oppression</a:t>
            </a:r>
          </a:p>
          <a:p>
            <a:pPr marL="514350" indent="-514350">
              <a:buFont typeface="+mj-lt"/>
              <a:buAutoNum type="arabicPeriod"/>
            </a:pPr>
            <a:r>
              <a:rPr lang="en-US" dirty="0">
                <a:solidFill>
                  <a:schemeClr val="bg1"/>
                </a:solidFill>
              </a:rPr>
              <a:t>Repentance</a:t>
            </a:r>
          </a:p>
          <a:p>
            <a:pPr marL="514350" indent="-514350">
              <a:buFont typeface="+mj-lt"/>
              <a:buAutoNum type="arabicPeriod"/>
            </a:pPr>
            <a:r>
              <a:rPr lang="en-US" sz="2800" dirty="0">
                <a:solidFill>
                  <a:schemeClr val="bg1"/>
                </a:solidFill>
              </a:rPr>
              <a:t>Deliverance</a:t>
            </a:r>
          </a:p>
          <a:p>
            <a:pPr marL="514350" indent="-514350">
              <a:buFont typeface="+mj-lt"/>
              <a:buAutoNum type="arabicPeriod"/>
            </a:pPr>
            <a:r>
              <a:rPr lang="en-US" dirty="0">
                <a:solidFill>
                  <a:schemeClr val="bg1"/>
                </a:solidFill>
              </a:rPr>
              <a:t>Peace</a:t>
            </a:r>
          </a:p>
          <a:p>
            <a:pPr marL="0" indent="0">
              <a:buNone/>
            </a:pPr>
            <a:endParaRPr lang="en-US" sz="2800" dirty="0">
              <a:solidFill>
                <a:schemeClr val="bg1"/>
              </a:solidFill>
            </a:endParaRPr>
          </a:p>
          <a:p>
            <a:pPr marL="0" indent="0">
              <a:buNone/>
            </a:pPr>
            <a:r>
              <a:rPr lang="en-US" dirty="0">
                <a:solidFill>
                  <a:schemeClr val="bg1"/>
                </a:solidFill>
              </a:rPr>
              <a:t>Rinse and repeat… only getting a little worse each time (Judg. 2:19)</a:t>
            </a:r>
            <a:endParaRPr lang="en-US" sz="2800" dirty="0">
              <a:solidFill>
                <a:schemeClr val="bg1"/>
              </a:solidFill>
            </a:endParaRPr>
          </a:p>
        </p:txBody>
      </p:sp>
    </p:spTree>
    <p:extLst>
      <p:ext uri="{BB962C8B-B14F-4D97-AF65-F5344CB8AC3E}">
        <p14:creationId xmlns:p14="http://schemas.microsoft.com/office/powerpoint/2010/main" val="25840663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CDF968-8E6C-4176-9D86-64D737C452F7}"/>
              </a:ext>
            </a:extLst>
          </p:cNvPr>
          <p:cNvSpPr>
            <a:spLocks noGrp="1"/>
          </p:cNvSpPr>
          <p:nvPr>
            <p:ph type="title"/>
          </p:nvPr>
        </p:nvSpPr>
        <p:spPr>
          <a:xfrm>
            <a:off x="628650" y="365126"/>
            <a:ext cx="7886700" cy="1206222"/>
          </a:xfrm>
        </p:spPr>
        <p:txBody>
          <a:bodyPr>
            <a:noAutofit/>
          </a:bodyPr>
          <a:lstStyle/>
          <a:p>
            <a:pPr algn="ctr"/>
            <a:r>
              <a:rPr lang="en-US" sz="2800" b="1" dirty="0">
                <a:solidFill>
                  <a:schemeClr val="bg1"/>
                </a:solidFill>
              </a:rPr>
              <a:t>11.  After reading the whole section (Judg. 1:1-3:6), what is your conclusion about Israel’s situation, why were the Canaanites not removed from the land?  Was that Israel’s failure or God’s choice? </a:t>
            </a:r>
          </a:p>
        </p:txBody>
      </p:sp>
      <p:sp>
        <p:nvSpPr>
          <p:cNvPr id="3" name="Content Placeholder 2">
            <a:extLst>
              <a:ext uri="{FF2B5EF4-FFF2-40B4-BE49-F238E27FC236}">
                <a16:creationId xmlns:a16="http://schemas.microsoft.com/office/drawing/2014/main" id="{F47873A7-C65D-4C51-8F34-1C742D6EDB3D}"/>
              </a:ext>
            </a:extLst>
          </p:cNvPr>
          <p:cNvSpPr>
            <a:spLocks noGrp="1"/>
          </p:cNvSpPr>
          <p:nvPr>
            <p:ph idx="1"/>
          </p:nvPr>
        </p:nvSpPr>
        <p:spPr>
          <a:xfrm>
            <a:off x="628650" y="1571348"/>
            <a:ext cx="7886700" cy="4605615"/>
          </a:xfrm>
        </p:spPr>
        <p:txBody>
          <a:bodyPr>
            <a:normAutofit/>
          </a:bodyPr>
          <a:lstStyle/>
          <a:p>
            <a:pPr marL="0" indent="0">
              <a:buNone/>
            </a:pPr>
            <a:endParaRPr lang="en-US" sz="2800" dirty="0">
              <a:solidFill>
                <a:schemeClr val="bg1"/>
              </a:solidFill>
            </a:endParaRPr>
          </a:p>
        </p:txBody>
      </p:sp>
    </p:spTree>
    <p:extLst>
      <p:ext uri="{BB962C8B-B14F-4D97-AF65-F5344CB8AC3E}">
        <p14:creationId xmlns:p14="http://schemas.microsoft.com/office/powerpoint/2010/main" val="18952442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CDF968-8E6C-4176-9D86-64D737C452F7}"/>
              </a:ext>
            </a:extLst>
          </p:cNvPr>
          <p:cNvSpPr>
            <a:spLocks noGrp="1"/>
          </p:cNvSpPr>
          <p:nvPr>
            <p:ph type="title"/>
          </p:nvPr>
        </p:nvSpPr>
        <p:spPr>
          <a:xfrm>
            <a:off x="628650" y="365126"/>
            <a:ext cx="7886700" cy="910001"/>
          </a:xfrm>
        </p:spPr>
        <p:txBody>
          <a:bodyPr>
            <a:noAutofit/>
          </a:bodyPr>
          <a:lstStyle/>
          <a:p>
            <a:pPr algn="ctr"/>
            <a:r>
              <a:rPr lang="en-US" sz="3600" b="1" dirty="0">
                <a:solidFill>
                  <a:schemeClr val="bg1"/>
                </a:solidFill>
              </a:rPr>
              <a:t>What lesson(s) should we learn from the first chapters of Judges?</a:t>
            </a:r>
          </a:p>
        </p:txBody>
      </p:sp>
      <p:sp>
        <p:nvSpPr>
          <p:cNvPr id="3" name="Content Placeholder 2">
            <a:extLst>
              <a:ext uri="{FF2B5EF4-FFF2-40B4-BE49-F238E27FC236}">
                <a16:creationId xmlns:a16="http://schemas.microsoft.com/office/drawing/2014/main" id="{F47873A7-C65D-4C51-8F34-1C742D6EDB3D}"/>
              </a:ext>
            </a:extLst>
          </p:cNvPr>
          <p:cNvSpPr>
            <a:spLocks noGrp="1"/>
          </p:cNvSpPr>
          <p:nvPr>
            <p:ph idx="1"/>
          </p:nvPr>
        </p:nvSpPr>
        <p:spPr>
          <a:xfrm>
            <a:off x="628650" y="1571348"/>
            <a:ext cx="7886700" cy="4605615"/>
          </a:xfrm>
        </p:spPr>
        <p:txBody>
          <a:bodyPr>
            <a:normAutofit/>
          </a:bodyPr>
          <a:lstStyle/>
          <a:p>
            <a:pPr marL="514350" indent="-514350">
              <a:buFont typeface="+mj-lt"/>
              <a:buAutoNum type="arabicPeriod"/>
            </a:pPr>
            <a:r>
              <a:rPr lang="en-US" sz="2800" dirty="0">
                <a:solidFill>
                  <a:schemeClr val="bg1"/>
                </a:solidFill>
              </a:rPr>
              <a:t>The struggles that followed were not the result of God’s unfaithfulness</a:t>
            </a:r>
          </a:p>
          <a:p>
            <a:pPr marL="514350" indent="-514350">
              <a:buFont typeface="+mj-lt"/>
              <a:buAutoNum type="arabicPeriod"/>
            </a:pPr>
            <a:r>
              <a:rPr lang="en-US" dirty="0">
                <a:solidFill>
                  <a:schemeClr val="bg1"/>
                </a:solidFill>
              </a:rPr>
              <a:t>The dangers of influence</a:t>
            </a:r>
          </a:p>
          <a:p>
            <a:pPr marL="514350" indent="-514350">
              <a:buFont typeface="+mj-lt"/>
              <a:buAutoNum type="arabicPeriod"/>
            </a:pPr>
            <a:r>
              <a:rPr lang="en-US" sz="2800" dirty="0">
                <a:solidFill>
                  <a:schemeClr val="bg1"/>
                </a:solidFill>
              </a:rPr>
              <a:t>Tests are real</a:t>
            </a:r>
          </a:p>
        </p:txBody>
      </p:sp>
    </p:spTree>
    <p:extLst>
      <p:ext uri="{BB962C8B-B14F-4D97-AF65-F5344CB8AC3E}">
        <p14:creationId xmlns:p14="http://schemas.microsoft.com/office/powerpoint/2010/main" val="13662842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CDF968-8E6C-4176-9D86-64D737C452F7}"/>
              </a:ext>
            </a:extLst>
          </p:cNvPr>
          <p:cNvSpPr>
            <a:spLocks noGrp="1"/>
          </p:cNvSpPr>
          <p:nvPr>
            <p:ph type="title"/>
          </p:nvPr>
        </p:nvSpPr>
        <p:spPr>
          <a:xfrm>
            <a:off x="628650" y="365126"/>
            <a:ext cx="7886700" cy="910001"/>
          </a:xfrm>
        </p:spPr>
        <p:txBody>
          <a:bodyPr>
            <a:normAutofit/>
          </a:bodyPr>
          <a:lstStyle/>
          <a:p>
            <a:pPr algn="ctr"/>
            <a:r>
              <a:rPr lang="en-US" b="1" dirty="0">
                <a:solidFill>
                  <a:schemeClr val="bg1"/>
                </a:solidFill>
              </a:rPr>
              <a:t>THE BOOK OF JUDGES</a:t>
            </a:r>
          </a:p>
        </p:txBody>
      </p:sp>
      <p:sp>
        <p:nvSpPr>
          <p:cNvPr id="3" name="Content Placeholder 2">
            <a:extLst>
              <a:ext uri="{FF2B5EF4-FFF2-40B4-BE49-F238E27FC236}">
                <a16:creationId xmlns:a16="http://schemas.microsoft.com/office/drawing/2014/main" id="{F47873A7-C65D-4C51-8F34-1C742D6EDB3D}"/>
              </a:ext>
            </a:extLst>
          </p:cNvPr>
          <p:cNvSpPr>
            <a:spLocks noGrp="1"/>
          </p:cNvSpPr>
          <p:nvPr>
            <p:ph idx="1"/>
          </p:nvPr>
        </p:nvSpPr>
        <p:spPr>
          <a:xfrm>
            <a:off x="628650" y="1571348"/>
            <a:ext cx="7886700" cy="4605615"/>
          </a:xfrm>
        </p:spPr>
        <p:txBody>
          <a:bodyPr>
            <a:normAutofit/>
          </a:bodyPr>
          <a:lstStyle/>
          <a:p>
            <a:pPr marL="514350" indent="-514350">
              <a:buFont typeface="+mj-lt"/>
              <a:buAutoNum type="arabicPeriod"/>
            </a:pPr>
            <a:r>
              <a:rPr lang="en-US" sz="3200" dirty="0">
                <a:solidFill>
                  <a:schemeClr val="bg1"/>
                </a:solidFill>
              </a:rPr>
              <a:t>The sad moral decline of God’s people</a:t>
            </a:r>
          </a:p>
          <a:p>
            <a:pPr marL="514350" indent="-514350">
              <a:buFont typeface="+mj-lt"/>
              <a:buAutoNum type="arabicPeriod"/>
            </a:pPr>
            <a:r>
              <a:rPr lang="en-US" sz="3200" dirty="0">
                <a:solidFill>
                  <a:schemeClr val="bg1"/>
                </a:solidFill>
              </a:rPr>
              <a:t>Time and the book of Judges</a:t>
            </a:r>
          </a:p>
          <a:p>
            <a:pPr lvl="1"/>
            <a:r>
              <a:rPr lang="en-US" sz="2800" dirty="0">
                <a:solidFill>
                  <a:schemeClr val="bg1"/>
                </a:solidFill>
              </a:rPr>
              <a:t>Joshua, alive or dead? (Judg. 1:1; 2:6,8)</a:t>
            </a:r>
          </a:p>
          <a:p>
            <a:pPr lvl="1"/>
            <a:r>
              <a:rPr lang="en-US" sz="2800" dirty="0">
                <a:solidFill>
                  <a:schemeClr val="bg1"/>
                </a:solidFill>
              </a:rPr>
              <a:t>Conquest earlier or later (Judg. 1:27-28; 17:12-13)</a:t>
            </a:r>
          </a:p>
          <a:p>
            <a:pPr lvl="1"/>
            <a:r>
              <a:rPr lang="en-US" sz="2800" dirty="0">
                <a:solidFill>
                  <a:schemeClr val="bg1"/>
                </a:solidFill>
              </a:rPr>
              <a:t>The end of judges and the beginning (Judg. 1:34-36; 18:1)</a:t>
            </a:r>
          </a:p>
        </p:txBody>
      </p:sp>
    </p:spTree>
    <p:extLst>
      <p:ext uri="{BB962C8B-B14F-4D97-AF65-F5344CB8AC3E}">
        <p14:creationId xmlns:p14="http://schemas.microsoft.com/office/powerpoint/2010/main" val="1246386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CDF968-8E6C-4176-9D86-64D737C452F7}"/>
              </a:ext>
            </a:extLst>
          </p:cNvPr>
          <p:cNvSpPr>
            <a:spLocks noGrp="1"/>
          </p:cNvSpPr>
          <p:nvPr>
            <p:ph type="title"/>
          </p:nvPr>
        </p:nvSpPr>
        <p:spPr>
          <a:xfrm>
            <a:off x="628650" y="365126"/>
            <a:ext cx="7886700" cy="910001"/>
          </a:xfrm>
        </p:spPr>
        <p:txBody>
          <a:bodyPr>
            <a:noAutofit/>
          </a:bodyPr>
          <a:lstStyle/>
          <a:p>
            <a:pPr algn="ctr"/>
            <a:r>
              <a:rPr lang="en-US" sz="2800" b="1" dirty="0">
                <a:solidFill>
                  <a:schemeClr val="bg1"/>
                </a:solidFill>
              </a:rPr>
              <a:t>1.  Should we be surprised that the tribes of Israel weren’t able to swiftly defeat every village and city in their land (Deut. 7:22)?</a:t>
            </a:r>
          </a:p>
        </p:txBody>
      </p:sp>
      <p:sp>
        <p:nvSpPr>
          <p:cNvPr id="3" name="Content Placeholder 2">
            <a:extLst>
              <a:ext uri="{FF2B5EF4-FFF2-40B4-BE49-F238E27FC236}">
                <a16:creationId xmlns:a16="http://schemas.microsoft.com/office/drawing/2014/main" id="{F47873A7-C65D-4C51-8F34-1C742D6EDB3D}"/>
              </a:ext>
            </a:extLst>
          </p:cNvPr>
          <p:cNvSpPr>
            <a:spLocks noGrp="1"/>
          </p:cNvSpPr>
          <p:nvPr>
            <p:ph idx="1"/>
          </p:nvPr>
        </p:nvSpPr>
        <p:spPr>
          <a:xfrm>
            <a:off x="628650" y="1571348"/>
            <a:ext cx="7886700" cy="4605615"/>
          </a:xfrm>
        </p:spPr>
        <p:txBody>
          <a:bodyPr>
            <a:normAutofit/>
          </a:bodyPr>
          <a:lstStyle/>
          <a:p>
            <a:pPr marL="0" indent="0">
              <a:buNone/>
            </a:pPr>
            <a:endParaRPr lang="en-US" sz="2800" dirty="0">
              <a:solidFill>
                <a:schemeClr val="bg1"/>
              </a:solidFill>
            </a:endParaRPr>
          </a:p>
        </p:txBody>
      </p:sp>
    </p:spTree>
    <p:extLst>
      <p:ext uri="{BB962C8B-B14F-4D97-AF65-F5344CB8AC3E}">
        <p14:creationId xmlns:p14="http://schemas.microsoft.com/office/powerpoint/2010/main" val="9814724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CDF968-8E6C-4176-9D86-64D737C452F7}"/>
              </a:ext>
            </a:extLst>
          </p:cNvPr>
          <p:cNvSpPr>
            <a:spLocks noGrp="1"/>
          </p:cNvSpPr>
          <p:nvPr>
            <p:ph type="title"/>
          </p:nvPr>
        </p:nvSpPr>
        <p:spPr>
          <a:xfrm>
            <a:off x="628650" y="365126"/>
            <a:ext cx="7886700" cy="910001"/>
          </a:xfrm>
        </p:spPr>
        <p:txBody>
          <a:bodyPr>
            <a:noAutofit/>
          </a:bodyPr>
          <a:lstStyle/>
          <a:p>
            <a:pPr algn="ctr"/>
            <a:r>
              <a:rPr lang="en-US" sz="2800" b="1" dirty="0">
                <a:solidFill>
                  <a:schemeClr val="bg1"/>
                </a:solidFill>
              </a:rPr>
              <a:t>2.  Who was the leader of Israel after Joshua’s death?  Did Joshua’s death cause the spiritual downfall of Israel?</a:t>
            </a:r>
          </a:p>
        </p:txBody>
      </p:sp>
      <p:sp>
        <p:nvSpPr>
          <p:cNvPr id="3" name="Content Placeholder 2">
            <a:extLst>
              <a:ext uri="{FF2B5EF4-FFF2-40B4-BE49-F238E27FC236}">
                <a16:creationId xmlns:a16="http://schemas.microsoft.com/office/drawing/2014/main" id="{F47873A7-C65D-4C51-8F34-1C742D6EDB3D}"/>
              </a:ext>
            </a:extLst>
          </p:cNvPr>
          <p:cNvSpPr>
            <a:spLocks noGrp="1"/>
          </p:cNvSpPr>
          <p:nvPr>
            <p:ph idx="1"/>
          </p:nvPr>
        </p:nvSpPr>
        <p:spPr>
          <a:xfrm>
            <a:off x="628650" y="1571348"/>
            <a:ext cx="7886700" cy="4605615"/>
          </a:xfrm>
        </p:spPr>
        <p:txBody>
          <a:bodyPr>
            <a:normAutofit/>
          </a:bodyPr>
          <a:lstStyle/>
          <a:p>
            <a:pPr marL="0" indent="0">
              <a:buNone/>
            </a:pPr>
            <a:endParaRPr lang="en-US" sz="2800" dirty="0">
              <a:solidFill>
                <a:schemeClr val="bg1"/>
              </a:solidFill>
            </a:endParaRPr>
          </a:p>
        </p:txBody>
      </p:sp>
    </p:spTree>
    <p:extLst>
      <p:ext uri="{BB962C8B-B14F-4D97-AF65-F5344CB8AC3E}">
        <p14:creationId xmlns:p14="http://schemas.microsoft.com/office/powerpoint/2010/main" val="31622148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CDF968-8E6C-4176-9D86-64D737C452F7}"/>
              </a:ext>
            </a:extLst>
          </p:cNvPr>
          <p:cNvSpPr>
            <a:spLocks noGrp="1"/>
          </p:cNvSpPr>
          <p:nvPr>
            <p:ph type="title"/>
          </p:nvPr>
        </p:nvSpPr>
        <p:spPr>
          <a:xfrm>
            <a:off x="628650" y="365126"/>
            <a:ext cx="7886700" cy="1126323"/>
          </a:xfrm>
        </p:spPr>
        <p:txBody>
          <a:bodyPr>
            <a:noAutofit/>
          </a:bodyPr>
          <a:lstStyle/>
          <a:p>
            <a:pPr algn="ctr"/>
            <a:r>
              <a:rPr lang="en-US" sz="2800" b="1" dirty="0">
                <a:solidFill>
                  <a:schemeClr val="bg1"/>
                </a:solidFill>
              </a:rPr>
              <a:t>3.  Judges 1 gives us a summary of the progress the tribes were making in clearing out their land they way Joshua and God had told them to.  What did the tribes do right?  What did they do wrong?</a:t>
            </a:r>
          </a:p>
        </p:txBody>
      </p:sp>
      <p:sp>
        <p:nvSpPr>
          <p:cNvPr id="3" name="Content Placeholder 2">
            <a:extLst>
              <a:ext uri="{FF2B5EF4-FFF2-40B4-BE49-F238E27FC236}">
                <a16:creationId xmlns:a16="http://schemas.microsoft.com/office/drawing/2014/main" id="{F47873A7-C65D-4C51-8F34-1C742D6EDB3D}"/>
              </a:ext>
            </a:extLst>
          </p:cNvPr>
          <p:cNvSpPr>
            <a:spLocks noGrp="1"/>
          </p:cNvSpPr>
          <p:nvPr>
            <p:ph idx="1"/>
          </p:nvPr>
        </p:nvSpPr>
        <p:spPr>
          <a:xfrm>
            <a:off x="628650" y="1571348"/>
            <a:ext cx="7886700" cy="4605615"/>
          </a:xfrm>
        </p:spPr>
        <p:txBody>
          <a:bodyPr>
            <a:normAutofit/>
          </a:bodyPr>
          <a:lstStyle/>
          <a:p>
            <a:pPr marL="0" indent="0">
              <a:buNone/>
            </a:pPr>
            <a:endParaRPr lang="en-US" sz="2800" dirty="0">
              <a:solidFill>
                <a:schemeClr val="bg1"/>
              </a:solidFill>
            </a:endParaRPr>
          </a:p>
        </p:txBody>
      </p:sp>
    </p:spTree>
    <p:extLst>
      <p:ext uri="{BB962C8B-B14F-4D97-AF65-F5344CB8AC3E}">
        <p14:creationId xmlns:p14="http://schemas.microsoft.com/office/powerpoint/2010/main" val="1340294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CDF968-8E6C-4176-9D86-64D737C452F7}"/>
              </a:ext>
            </a:extLst>
          </p:cNvPr>
          <p:cNvSpPr>
            <a:spLocks noGrp="1"/>
          </p:cNvSpPr>
          <p:nvPr>
            <p:ph type="title"/>
          </p:nvPr>
        </p:nvSpPr>
        <p:spPr>
          <a:xfrm>
            <a:off x="628650" y="89919"/>
            <a:ext cx="7886700" cy="664684"/>
          </a:xfrm>
        </p:spPr>
        <p:txBody>
          <a:bodyPr>
            <a:noAutofit/>
          </a:bodyPr>
          <a:lstStyle/>
          <a:p>
            <a:pPr algn="ctr"/>
            <a:r>
              <a:rPr lang="en-US" sz="2800" b="1" dirty="0">
                <a:solidFill>
                  <a:schemeClr val="bg1"/>
                </a:solidFill>
              </a:rPr>
              <a:t>Israel’s Conquest Progress Report</a:t>
            </a:r>
          </a:p>
        </p:txBody>
      </p:sp>
      <p:sp>
        <p:nvSpPr>
          <p:cNvPr id="3" name="Content Placeholder 2">
            <a:extLst>
              <a:ext uri="{FF2B5EF4-FFF2-40B4-BE49-F238E27FC236}">
                <a16:creationId xmlns:a16="http://schemas.microsoft.com/office/drawing/2014/main" id="{F47873A7-C65D-4C51-8F34-1C742D6EDB3D}"/>
              </a:ext>
            </a:extLst>
          </p:cNvPr>
          <p:cNvSpPr>
            <a:spLocks noGrp="1"/>
          </p:cNvSpPr>
          <p:nvPr>
            <p:ph idx="1"/>
          </p:nvPr>
        </p:nvSpPr>
        <p:spPr>
          <a:xfrm>
            <a:off x="628650" y="949912"/>
            <a:ext cx="7886700" cy="5601808"/>
          </a:xfrm>
        </p:spPr>
        <p:txBody>
          <a:bodyPr>
            <a:normAutofit/>
          </a:bodyPr>
          <a:lstStyle/>
          <a:p>
            <a:r>
              <a:rPr lang="en-US" sz="2800" dirty="0">
                <a:solidFill>
                  <a:schemeClr val="bg1"/>
                </a:solidFill>
              </a:rPr>
              <a:t>Judah and Simeon (1:1-20) – Mostly good </a:t>
            </a:r>
          </a:p>
          <a:p>
            <a:r>
              <a:rPr lang="en-US" sz="2800" dirty="0">
                <a:solidFill>
                  <a:schemeClr val="bg1"/>
                </a:solidFill>
              </a:rPr>
              <a:t>Benjamin (1:21) – Failed (Jerusalem?)</a:t>
            </a:r>
          </a:p>
          <a:p>
            <a:r>
              <a:rPr lang="en-US" dirty="0">
                <a:solidFill>
                  <a:schemeClr val="bg1"/>
                </a:solidFill>
              </a:rPr>
              <a:t>Joseph (1:22-26) – Good</a:t>
            </a:r>
          </a:p>
          <a:p>
            <a:r>
              <a:rPr lang="en-US" sz="2800" dirty="0">
                <a:solidFill>
                  <a:schemeClr val="bg1"/>
                </a:solidFill>
              </a:rPr>
              <a:t>Manasseh (1:27-28) – Failed… and enslaved</a:t>
            </a:r>
          </a:p>
          <a:p>
            <a:r>
              <a:rPr lang="en-US" dirty="0">
                <a:solidFill>
                  <a:schemeClr val="bg1"/>
                </a:solidFill>
              </a:rPr>
              <a:t>Ephraim (1:29) – Failed</a:t>
            </a:r>
          </a:p>
          <a:p>
            <a:r>
              <a:rPr lang="en-US" sz="2800" dirty="0">
                <a:solidFill>
                  <a:schemeClr val="bg1"/>
                </a:solidFill>
              </a:rPr>
              <a:t>Zebulun (1:30) – Failed… and enslaved</a:t>
            </a:r>
          </a:p>
          <a:p>
            <a:r>
              <a:rPr lang="en-US" dirty="0">
                <a:solidFill>
                  <a:schemeClr val="bg1"/>
                </a:solidFill>
              </a:rPr>
              <a:t>Asher (1:31-32) – Failed</a:t>
            </a:r>
          </a:p>
          <a:p>
            <a:r>
              <a:rPr lang="en-US" sz="2800" dirty="0">
                <a:solidFill>
                  <a:schemeClr val="bg1"/>
                </a:solidFill>
              </a:rPr>
              <a:t>Naphtali (1:33) – Failed… and enslaved</a:t>
            </a:r>
          </a:p>
          <a:p>
            <a:r>
              <a:rPr lang="en-US" dirty="0">
                <a:solidFill>
                  <a:schemeClr val="bg1"/>
                </a:solidFill>
              </a:rPr>
              <a:t>Dan (1:34-36) – Failed miserably… and enslaved*</a:t>
            </a:r>
            <a:endParaRPr lang="en-US" sz="2800" dirty="0">
              <a:solidFill>
                <a:schemeClr val="bg1"/>
              </a:solidFill>
            </a:endParaRPr>
          </a:p>
        </p:txBody>
      </p:sp>
    </p:spTree>
    <p:extLst>
      <p:ext uri="{BB962C8B-B14F-4D97-AF65-F5344CB8AC3E}">
        <p14:creationId xmlns:p14="http://schemas.microsoft.com/office/powerpoint/2010/main" val="7232551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CDF968-8E6C-4176-9D86-64D737C452F7}"/>
              </a:ext>
            </a:extLst>
          </p:cNvPr>
          <p:cNvSpPr>
            <a:spLocks noGrp="1"/>
          </p:cNvSpPr>
          <p:nvPr>
            <p:ph type="title"/>
          </p:nvPr>
        </p:nvSpPr>
        <p:spPr>
          <a:xfrm>
            <a:off x="628650" y="365126"/>
            <a:ext cx="7886700" cy="910001"/>
          </a:xfrm>
        </p:spPr>
        <p:txBody>
          <a:bodyPr>
            <a:noAutofit/>
          </a:bodyPr>
          <a:lstStyle/>
          <a:p>
            <a:pPr algn="ctr"/>
            <a:r>
              <a:rPr lang="en-US" sz="2800" b="1" dirty="0">
                <a:solidFill>
                  <a:schemeClr val="bg1"/>
                </a:solidFill>
              </a:rPr>
              <a:t>4.  What did </a:t>
            </a:r>
            <a:r>
              <a:rPr lang="en-US" sz="2800" b="1" dirty="0" err="1">
                <a:solidFill>
                  <a:schemeClr val="bg1"/>
                </a:solidFill>
              </a:rPr>
              <a:t>Adoni-bezek</a:t>
            </a:r>
            <a:r>
              <a:rPr lang="en-US" sz="2800" b="1" dirty="0">
                <a:solidFill>
                  <a:schemeClr val="bg1"/>
                </a:solidFill>
              </a:rPr>
              <a:t> conclude when he was brutally defeated by Judah (Judg. 1:7)?</a:t>
            </a:r>
          </a:p>
        </p:txBody>
      </p:sp>
      <p:sp>
        <p:nvSpPr>
          <p:cNvPr id="3" name="Content Placeholder 2">
            <a:extLst>
              <a:ext uri="{FF2B5EF4-FFF2-40B4-BE49-F238E27FC236}">
                <a16:creationId xmlns:a16="http://schemas.microsoft.com/office/drawing/2014/main" id="{F47873A7-C65D-4C51-8F34-1C742D6EDB3D}"/>
              </a:ext>
            </a:extLst>
          </p:cNvPr>
          <p:cNvSpPr>
            <a:spLocks noGrp="1"/>
          </p:cNvSpPr>
          <p:nvPr>
            <p:ph idx="1"/>
          </p:nvPr>
        </p:nvSpPr>
        <p:spPr>
          <a:xfrm>
            <a:off x="628650" y="1571348"/>
            <a:ext cx="7886700" cy="4605615"/>
          </a:xfrm>
        </p:spPr>
        <p:txBody>
          <a:bodyPr>
            <a:normAutofit/>
          </a:bodyPr>
          <a:lstStyle/>
          <a:p>
            <a:pPr marL="0" indent="0">
              <a:buNone/>
            </a:pPr>
            <a:endParaRPr lang="en-US" sz="2800" dirty="0">
              <a:solidFill>
                <a:schemeClr val="bg1"/>
              </a:solidFill>
            </a:endParaRPr>
          </a:p>
        </p:txBody>
      </p:sp>
    </p:spTree>
    <p:extLst>
      <p:ext uri="{BB962C8B-B14F-4D97-AF65-F5344CB8AC3E}">
        <p14:creationId xmlns:p14="http://schemas.microsoft.com/office/powerpoint/2010/main" val="5772846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CDF968-8E6C-4176-9D86-64D737C452F7}"/>
              </a:ext>
            </a:extLst>
          </p:cNvPr>
          <p:cNvSpPr>
            <a:spLocks noGrp="1"/>
          </p:cNvSpPr>
          <p:nvPr>
            <p:ph type="title"/>
          </p:nvPr>
        </p:nvSpPr>
        <p:spPr>
          <a:xfrm>
            <a:off x="628650" y="365126"/>
            <a:ext cx="7886700" cy="1081934"/>
          </a:xfrm>
        </p:spPr>
        <p:txBody>
          <a:bodyPr>
            <a:noAutofit/>
          </a:bodyPr>
          <a:lstStyle/>
          <a:p>
            <a:pPr algn="ctr"/>
            <a:r>
              <a:rPr lang="en-US" sz="2800" b="1" dirty="0">
                <a:solidFill>
                  <a:schemeClr val="bg1"/>
                </a:solidFill>
              </a:rPr>
              <a:t>5.	What prevented Judah from being able to drive out the inhabitants of the valley (Judg. 1:19)?  If you could go back in time and advise Judah, what would you tell them to do when this happened?</a:t>
            </a:r>
          </a:p>
        </p:txBody>
      </p:sp>
      <p:sp>
        <p:nvSpPr>
          <p:cNvPr id="3" name="Content Placeholder 2">
            <a:extLst>
              <a:ext uri="{FF2B5EF4-FFF2-40B4-BE49-F238E27FC236}">
                <a16:creationId xmlns:a16="http://schemas.microsoft.com/office/drawing/2014/main" id="{F47873A7-C65D-4C51-8F34-1C742D6EDB3D}"/>
              </a:ext>
            </a:extLst>
          </p:cNvPr>
          <p:cNvSpPr>
            <a:spLocks noGrp="1"/>
          </p:cNvSpPr>
          <p:nvPr>
            <p:ph idx="1"/>
          </p:nvPr>
        </p:nvSpPr>
        <p:spPr>
          <a:xfrm>
            <a:off x="628650" y="1571348"/>
            <a:ext cx="7886700" cy="4605615"/>
          </a:xfrm>
        </p:spPr>
        <p:txBody>
          <a:bodyPr>
            <a:normAutofit/>
          </a:bodyPr>
          <a:lstStyle/>
          <a:p>
            <a:pPr marL="0" indent="0">
              <a:buNone/>
            </a:pPr>
            <a:endParaRPr lang="en-US" sz="2800" dirty="0">
              <a:solidFill>
                <a:schemeClr val="bg1"/>
              </a:solidFill>
            </a:endParaRPr>
          </a:p>
        </p:txBody>
      </p:sp>
    </p:spTree>
    <p:extLst>
      <p:ext uri="{BB962C8B-B14F-4D97-AF65-F5344CB8AC3E}">
        <p14:creationId xmlns:p14="http://schemas.microsoft.com/office/powerpoint/2010/main" val="37252231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CDF968-8E6C-4176-9D86-64D737C452F7}"/>
              </a:ext>
            </a:extLst>
          </p:cNvPr>
          <p:cNvSpPr>
            <a:spLocks noGrp="1"/>
          </p:cNvSpPr>
          <p:nvPr>
            <p:ph type="title"/>
          </p:nvPr>
        </p:nvSpPr>
        <p:spPr>
          <a:xfrm>
            <a:off x="628650" y="365126"/>
            <a:ext cx="7886700" cy="910001"/>
          </a:xfrm>
        </p:spPr>
        <p:txBody>
          <a:bodyPr>
            <a:noAutofit/>
          </a:bodyPr>
          <a:lstStyle/>
          <a:p>
            <a:pPr algn="ctr"/>
            <a:r>
              <a:rPr lang="en-US" sz="2800" b="1" dirty="0">
                <a:solidFill>
                  <a:schemeClr val="bg1"/>
                </a:solidFill>
              </a:rPr>
              <a:t>6.  Who is Caleb?  Who are the sons of Anak?  What did Othniel do?</a:t>
            </a:r>
          </a:p>
        </p:txBody>
      </p:sp>
      <p:sp>
        <p:nvSpPr>
          <p:cNvPr id="3" name="Content Placeholder 2">
            <a:extLst>
              <a:ext uri="{FF2B5EF4-FFF2-40B4-BE49-F238E27FC236}">
                <a16:creationId xmlns:a16="http://schemas.microsoft.com/office/drawing/2014/main" id="{F47873A7-C65D-4C51-8F34-1C742D6EDB3D}"/>
              </a:ext>
            </a:extLst>
          </p:cNvPr>
          <p:cNvSpPr>
            <a:spLocks noGrp="1"/>
          </p:cNvSpPr>
          <p:nvPr>
            <p:ph idx="1"/>
          </p:nvPr>
        </p:nvSpPr>
        <p:spPr>
          <a:xfrm>
            <a:off x="628650" y="1571348"/>
            <a:ext cx="7886700" cy="4605615"/>
          </a:xfrm>
        </p:spPr>
        <p:txBody>
          <a:bodyPr>
            <a:normAutofit/>
          </a:bodyPr>
          <a:lstStyle/>
          <a:p>
            <a:pPr marL="0" indent="0">
              <a:buNone/>
            </a:pPr>
            <a:endParaRPr lang="en-US" sz="2800" dirty="0">
              <a:solidFill>
                <a:schemeClr val="bg1"/>
              </a:solidFill>
            </a:endParaRPr>
          </a:p>
        </p:txBody>
      </p:sp>
    </p:spTree>
    <p:extLst>
      <p:ext uri="{BB962C8B-B14F-4D97-AF65-F5344CB8AC3E}">
        <p14:creationId xmlns:p14="http://schemas.microsoft.com/office/powerpoint/2010/main" val="279385825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1685</TotalTime>
  <Words>544</Words>
  <Application>Microsoft Office PowerPoint</Application>
  <PresentationFormat>On-screen Show (4:3)</PresentationFormat>
  <Paragraphs>56</Paragraphs>
  <Slides>16</Slides>
  <Notes>15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Calibri Light</vt:lpstr>
      <vt:lpstr>Office Theme</vt:lpstr>
      <vt:lpstr>JUDGES 1:1-3:6</vt:lpstr>
      <vt:lpstr>THE BOOK OF JUDGES</vt:lpstr>
      <vt:lpstr>1.  Should we be surprised that the tribes of Israel weren’t able to swiftly defeat every village and city in their land (Deut. 7:22)?</vt:lpstr>
      <vt:lpstr>2.  Who was the leader of Israel after Joshua’s death?  Did Joshua’s death cause the spiritual downfall of Israel?</vt:lpstr>
      <vt:lpstr>3.  Judges 1 gives us a summary of the progress the tribes were making in clearing out their land they way Joshua and God had told them to.  What did the tribes do right?  What did they do wrong?</vt:lpstr>
      <vt:lpstr>Israel’s Conquest Progress Report</vt:lpstr>
      <vt:lpstr>4.  What did Adoni-bezek conclude when he was brutally defeated by Judah (Judg. 1:7)?</vt:lpstr>
      <vt:lpstr>5. What prevented Judah from being able to drive out the inhabitants of the valley (Judg. 1:19)?  If you could go back in time and advise Judah, what would you tell them to do when this happened?</vt:lpstr>
      <vt:lpstr>6.  Who is Caleb?  Who are the sons of Anak?  What did Othniel do?</vt:lpstr>
      <vt:lpstr>7.   What made the sons of Israel weep (Judg. 2:1-5)?</vt:lpstr>
      <vt:lpstr>8.  What do we learn about the generation of Israelites that came after Joshua (Jos. 2:10)?</vt:lpstr>
      <vt:lpstr>9.  What sin do we see the Israelite committing (Judg. 2:11-15)?  Didn’t the people say they wouldn’t do that (Josh. 24:19-21)?  What undermined their good intentions?  What was the consequence of their sins?</vt:lpstr>
      <vt:lpstr>10.  Read Judges 2:16-19.  What is a judge?  What was the judge’s main purpose(s)?  Were the judges successful?</vt:lpstr>
      <vt:lpstr>THE JUDGES CYCLE</vt:lpstr>
      <vt:lpstr>11.  After reading the whole section (Judg. 1:1-3:6), what is your conclusion about Israel’s situation, why were the Canaanites not removed from the land?  Was that Israel’s failure or God’s choice? </vt:lpstr>
      <vt:lpstr>What lesson(s) should we learn from the first chapters of Judges?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CHRISTIAN RESPONSE TO DIFFICULT TIMES</dc:title>
  <dc:creator>Jared Hagan</dc:creator>
  <cp:lastModifiedBy>Jared Hagan</cp:lastModifiedBy>
  <cp:revision>71</cp:revision>
  <cp:lastPrinted>2021-08-22T06:40:50Z</cp:lastPrinted>
  <dcterms:created xsi:type="dcterms:W3CDTF">2020-06-28T07:20:46Z</dcterms:created>
  <dcterms:modified xsi:type="dcterms:W3CDTF">2021-08-22T07:07:11Z</dcterms:modified>
</cp:coreProperties>
</file>