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5"/>
  </p:notesMasterIdLst>
  <p:sldIdLst>
    <p:sldId id="611" r:id="rId5"/>
    <p:sldId id="635" r:id="rId6"/>
    <p:sldId id="637" r:id="rId7"/>
    <p:sldId id="638" r:id="rId8"/>
    <p:sldId id="639" r:id="rId9"/>
    <p:sldId id="640" r:id="rId10"/>
    <p:sldId id="589" r:id="rId11"/>
    <p:sldId id="642" r:id="rId12"/>
    <p:sldId id="649" r:id="rId13"/>
    <p:sldId id="643" r:id="rId14"/>
    <p:sldId id="263" r:id="rId15"/>
    <p:sldId id="644" r:id="rId16"/>
    <p:sldId id="646" r:id="rId17"/>
    <p:sldId id="650" r:id="rId18"/>
    <p:sldId id="264" r:id="rId19"/>
    <p:sldId id="407" r:id="rId20"/>
    <p:sldId id="491" r:id="rId21"/>
    <p:sldId id="459" r:id="rId22"/>
    <p:sldId id="648" r:id="rId23"/>
    <p:sldId id="65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8248F-390B-4D73-9AFA-2561F4F66FC1}" type="datetimeFigureOut">
              <a:rPr lang="en-US" smtClean="0"/>
              <a:t>7/18/2021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A555-C563-4869-A1A1-DAF2DD4F74B9}" type="slidenum">
              <a:rPr lang="en-US" smtClean="0"/>
              <a:t>‹#›</a:t>
            </a:fld>
            <a:endParaRPr lang="en-US"/>
          </a:p>
        </p:txBody>
      </p:sp>
    </p:spTree>
    <p:extLst>
      <p:ext uri="{BB962C8B-B14F-4D97-AF65-F5344CB8AC3E}">
        <p14:creationId xmlns:p14="http://schemas.microsoft.com/office/powerpoint/2010/main" val="160192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31"/>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0D9EF4-F562-4A9B-A662-F31A4DB0A9B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r>
              <a:rPr lang="en-US">
                <a:latin typeface="Times New Roman" pitchFamily="18" charset="0"/>
              </a:rPr>
              <a:t>tb010703113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Times New Roman" pitchFamily="18" charset="0"/>
              </a:rPr>
              <a:t>adr080711688</a:t>
            </a:r>
            <a:endParaRPr lang="en-US" baseline="0" dirty="0">
              <a:latin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6F621D-557D-4C1D-B81A-213F6F6ACCAA}"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4342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228600" indent="-228600" eaLnBrk="1" hangingPunct="1">
              <a:defRPr/>
            </a:pPr>
            <a:r>
              <a:rPr lang="en-US" b="1" dirty="0"/>
              <a:t>Storage Jars of Grain </a:t>
            </a:r>
            <a:endParaRPr lang="en-US" dirty="0"/>
          </a:p>
          <a:p>
            <a:pPr marL="228600" indent="-228600" eaLnBrk="1" hangingPunct="1">
              <a:buFontTx/>
              <a:buAutoNum type="arabicPeriod"/>
              <a:defRPr/>
            </a:pPr>
            <a:r>
              <a:rPr lang="en-US" dirty="0"/>
              <a:t>Both Garstang and Kenyon found dozens of </a:t>
            </a:r>
            <a:r>
              <a:rPr lang="en-US" dirty="0" err="1"/>
              <a:t>storejars</a:t>
            </a:r>
            <a:r>
              <a:rPr lang="en-US" dirty="0"/>
              <a:t> full of burnt grain from the last Canaanite city of Jericho. Bryant Wood has suggested that this fits the biblical account of the destruction of the city by Joshua:</a:t>
            </a:r>
          </a:p>
          <a:p>
            <a:pPr marL="685800" lvl="1" indent="-228600" eaLnBrk="1" hangingPunct="1">
              <a:buFontTx/>
              <a:buAutoNum type="alphaLcPeriod"/>
              <a:defRPr/>
            </a:pPr>
            <a:r>
              <a:rPr lang="en-US" dirty="0"/>
              <a:t>Joshua’s destruction occurred in the spring just after harvest time.</a:t>
            </a:r>
          </a:p>
          <a:p>
            <a:pPr marL="685800" lvl="1" indent="-228600" eaLnBrk="1" hangingPunct="1">
              <a:buFontTx/>
              <a:buAutoNum type="alphaLcPeriod"/>
              <a:defRPr/>
            </a:pPr>
            <a:r>
              <a:rPr lang="en-US" dirty="0"/>
              <a:t>The city was not looted by God’s command. Any other conquering army would have taken the grain for food supplies.</a:t>
            </a:r>
          </a:p>
          <a:p>
            <a:pPr marL="685800" lvl="1" indent="-228600" eaLnBrk="1" hangingPunct="1">
              <a:buFontTx/>
              <a:buAutoNum type="alphaLcPeriod"/>
              <a:defRPr/>
            </a:pPr>
            <a:r>
              <a:rPr lang="en-US" dirty="0"/>
              <a:t>The city was burned.</a:t>
            </a:r>
          </a:p>
          <a:p>
            <a:pPr marL="228600" indent="-228600" eaLnBrk="1" hangingPunct="1">
              <a:buFontTx/>
              <a:buAutoNum type="arabicPeriod"/>
              <a:defRPr/>
            </a:pPr>
            <a:r>
              <a:rPr lang="en-US" dirty="0"/>
              <a:t>The storage jars pictured here still remain in one of Kenyon's balks at Jericho.</a:t>
            </a:r>
          </a:p>
          <a:p>
            <a:pPr eaLnBrk="1" hangingPunct="1">
              <a:defRPr/>
            </a:pPr>
            <a:endParaRPr lang="en-US" dirty="0"/>
          </a:p>
          <a:p>
            <a:pPr eaLnBrk="1" hangingPunct="1">
              <a:defRPr/>
            </a:pPr>
            <a:r>
              <a:rPr lang="en-US" dirty="0"/>
              <a:t>tb052006445</a:t>
            </a:r>
          </a:p>
        </p:txBody>
      </p:sp>
      <p:sp>
        <p:nvSpPr>
          <p:cNvPr id="177155"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A4F065-5EF5-4F48-BC44-56EB9D81B55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dirty="0">
                <a:ea typeface="ＭＳ Ｐゴシック" pitchFamily="34" charset="-128"/>
              </a:rPr>
              <a:t>tb050106458</a:t>
            </a:r>
          </a:p>
        </p:txBody>
      </p:sp>
      <p:sp>
        <p:nvSpPr>
          <p:cNvPr id="21507"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9BB551-30D3-4310-82B0-8CC02C5631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Times New Roman" pitchFamily="18" charset="0"/>
              </a:rPr>
              <a:t>bb00120041</a:t>
            </a:r>
            <a:endParaRPr lang="en-US" baseline="0" dirty="0">
              <a:latin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3610E-C3D1-4B78-8C27-250C9E78AED6}" type="slidenum">
              <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charset="-128"/>
            </a:endParaRPr>
          </a:p>
        </p:txBody>
      </p:sp>
    </p:spTree>
    <p:extLst>
      <p:ext uri="{BB962C8B-B14F-4D97-AF65-F5344CB8AC3E}">
        <p14:creationId xmlns:p14="http://schemas.microsoft.com/office/powerpoint/2010/main" val="20576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a:lstStyle/>
          <a:p>
            <a:r>
              <a:rPr lang="en-US" dirty="0">
                <a:ea typeface="ＭＳ Ｐゴシック" pitchFamily="34" charset="-128"/>
              </a:rPr>
              <a:t>tb070507675</a:t>
            </a:r>
          </a:p>
        </p:txBody>
      </p:sp>
      <p:sp>
        <p:nvSpPr>
          <p:cNvPr id="128003"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00E510-DBDB-45D5-89FE-8122FE02E5E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7/18/2021</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261012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51989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111976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64E633F-92A1-4DE0-8928-B671C0A535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42948F-A732-40F5-B4D2-78C85AD0A8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B069DE-CC5F-43CC-A136-DBA362B6258E}"/>
              </a:ext>
            </a:extLst>
          </p:cNvPr>
          <p:cNvSpPr>
            <a:spLocks noGrp="1" noChangeArrowheads="1"/>
          </p:cNvSpPr>
          <p:nvPr>
            <p:ph type="sldNum" sz="quarter" idx="12"/>
          </p:nvPr>
        </p:nvSpPr>
        <p:spPr>
          <a:ln/>
        </p:spPr>
        <p:txBody>
          <a:bodyPr/>
          <a:lstStyle>
            <a:lvl1pPr>
              <a:defRPr/>
            </a:lvl1pPr>
          </a:lstStyle>
          <a:p>
            <a:fld id="{8325185A-5C92-4B58-AEA4-431E37454693}" type="slidenum">
              <a:rPr lang="en-US" altLang="en-US"/>
              <a:pPr/>
              <a:t>‹#›</a:t>
            </a:fld>
            <a:endParaRPr lang="en-US" altLang="en-US"/>
          </a:p>
        </p:txBody>
      </p:sp>
    </p:spTree>
    <p:extLst>
      <p:ext uri="{BB962C8B-B14F-4D97-AF65-F5344CB8AC3E}">
        <p14:creationId xmlns:p14="http://schemas.microsoft.com/office/powerpoint/2010/main" val="3769308454"/>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9D1CDC-A520-435E-BEDD-624627EA0E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952518-ED45-4FE1-B45E-3443E3F6A2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94D19A-0567-44E3-A6BC-2F9FC2A01282}"/>
              </a:ext>
            </a:extLst>
          </p:cNvPr>
          <p:cNvSpPr>
            <a:spLocks noGrp="1" noChangeArrowheads="1"/>
          </p:cNvSpPr>
          <p:nvPr>
            <p:ph type="sldNum" sz="quarter" idx="12"/>
          </p:nvPr>
        </p:nvSpPr>
        <p:spPr>
          <a:ln/>
        </p:spPr>
        <p:txBody>
          <a:bodyPr/>
          <a:lstStyle>
            <a:lvl1pPr>
              <a:defRPr/>
            </a:lvl1pPr>
          </a:lstStyle>
          <a:p>
            <a:fld id="{2A2F109A-8913-4C66-AAF3-26676E9B76E1}" type="slidenum">
              <a:rPr lang="en-US" altLang="en-US"/>
              <a:pPr/>
              <a:t>‹#›</a:t>
            </a:fld>
            <a:endParaRPr lang="en-US" altLang="en-US"/>
          </a:p>
        </p:txBody>
      </p:sp>
    </p:spTree>
    <p:extLst>
      <p:ext uri="{BB962C8B-B14F-4D97-AF65-F5344CB8AC3E}">
        <p14:creationId xmlns:p14="http://schemas.microsoft.com/office/powerpoint/2010/main" val="3011978673"/>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1258A10-9B08-4E8F-9158-ED7200F9B8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9D6DBD-7DCA-4359-BCC1-25BA49B501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EAF03F-4C8B-49CB-A3DF-D79D488F0092}"/>
              </a:ext>
            </a:extLst>
          </p:cNvPr>
          <p:cNvSpPr>
            <a:spLocks noGrp="1" noChangeArrowheads="1"/>
          </p:cNvSpPr>
          <p:nvPr>
            <p:ph type="sldNum" sz="quarter" idx="12"/>
          </p:nvPr>
        </p:nvSpPr>
        <p:spPr>
          <a:ln/>
        </p:spPr>
        <p:txBody>
          <a:bodyPr/>
          <a:lstStyle>
            <a:lvl1pPr>
              <a:defRPr/>
            </a:lvl1pPr>
          </a:lstStyle>
          <a:p>
            <a:fld id="{F4829992-EEC9-4D04-ABA4-4F06D2DA58D5}" type="slidenum">
              <a:rPr lang="en-US" altLang="en-US"/>
              <a:pPr/>
              <a:t>‹#›</a:t>
            </a:fld>
            <a:endParaRPr lang="en-US" altLang="en-US"/>
          </a:p>
        </p:txBody>
      </p:sp>
    </p:spTree>
    <p:extLst>
      <p:ext uri="{BB962C8B-B14F-4D97-AF65-F5344CB8AC3E}">
        <p14:creationId xmlns:p14="http://schemas.microsoft.com/office/powerpoint/2010/main" val="1276379784"/>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492488F-772C-48D6-96B4-1AD910FC6C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8DC23A-0198-4023-9927-674AFCBDCE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8C01E0-19ED-49E8-9098-4DDA1570E9F7}"/>
              </a:ext>
            </a:extLst>
          </p:cNvPr>
          <p:cNvSpPr>
            <a:spLocks noGrp="1" noChangeArrowheads="1"/>
          </p:cNvSpPr>
          <p:nvPr>
            <p:ph type="sldNum" sz="quarter" idx="12"/>
          </p:nvPr>
        </p:nvSpPr>
        <p:spPr>
          <a:ln/>
        </p:spPr>
        <p:txBody>
          <a:bodyPr/>
          <a:lstStyle>
            <a:lvl1pPr>
              <a:defRPr/>
            </a:lvl1pPr>
          </a:lstStyle>
          <a:p>
            <a:fld id="{A9FB1816-33CD-4EC9-897C-87B4D16B981E}" type="slidenum">
              <a:rPr lang="en-US" altLang="en-US"/>
              <a:pPr/>
              <a:t>‹#›</a:t>
            </a:fld>
            <a:endParaRPr lang="en-US" altLang="en-US"/>
          </a:p>
        </p:txBody>
      </p:sp>
    </p:spTree>
    <p:extLst>
      <p:ext uri="{BB962C8B-B14F-4D97-AF65-F5344CB8AC3E}">
        <p14:creationId xmlns:p14="http://schemas.microsoft.com/office/powerpoint/2010/main" val="3126714384"/>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0EC7E1A-518D-4F71-A9D6-EBD1AB1A148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26ECC39-10E8-484A-BD95-0E96896C4D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66D9671-842B-4536-B80D-333C7869ECF4}"/>
              </a:ext>
            </a:extLst>
          </p:cNvPr>
          <p:cNvSpPr>
            <a:spLocks noGrp="1" noChangeArrowheads="1"/>
          </p:cNvSpPr>
          <p:nvPr>
            <p:ph type="sldNum" sz="quarter" idx="12"/>
          </p:nvPr>
        </p:nvSpPr>
        <p:spPr>
          <a:ln/>
        </p:spPr>
        <p:txBody>
          <a:bodyPr/>
          <a:lstStyle>
            <a:lvl1pPr>
              <a:defRPr/>
            </a:lvl1pPr>
          </a:lstStyle>
          <a:p>
            <a:fld id="{8798294F-CC7D-433B-A553-21029D418ED3}" type="slidenum">
              <a:rPr lang="en-US" altLang="en-US"/>
              <a:pPr/>
              <a:t>‹#›</a:t>
            </a:fld>
            <a:endParaRPr lang="en-US" altLang="en-US"/>
          </a:p>
        </p:txBody>
      </p:sp>
    </p:spTree>
    <p:extLst>
      <p:ext uri="{BB962C8B-B14F-4D97-AF65-F5344CB8AC3E}">
        <p14:creationId xmlns:p14="http://schemas.microsoft.com/office/powerpoint/2010/main" val="3484252483"/>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C0CAC42-1BDC-4259-A7E1-1CBAD39C52A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A7AE556-52D6-4F4F-A229-7A4577AD92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624B57B-03BE-4693-8500-A21E04CDDA1B}"/>
              </a:ext>
            </a:extLst>
          </p:cNvPr>
          <p:cNvSpPr>
            <a:spLocks noGrp="1" noChangeArrowheads="1"/>
          </p:cNvSpPr>
          <p:nvPr>
            <p:ph type="sldNum" sz="quarter" idx="12"/>
          </p:nvPr>
        </p:nvSpPr>
        <p:spPr>
          <a:ln/>
        </p:spPr>
        <p:txBody>
          <a:bodyPr/>
          <a:lstStyle>
            <a:lvl1pPr>
              <a:defRPr/>
            </a:lvl1pPr>
          </a:lstStyle>
          <a:p>
            <a:fld id="{7FDFFAF0-5611-4825-B848-D66EDBAC4C14}" type="slidenum">
              <a:rPr lang="en-US" altLang="en-US"/>
              <a:pPr/>
              <a:t>‹#›</a:t>
            </a:fld>
            <a:endParaRPr lang="en-US" altLang="en-US"/>
          </a:p>
        </p:txBody>
      </p:sp>
    </p:spTree>
    <p:extLst>
      <p:ext uri="{BB962C8B-B14F-4D97-AF65-F5344CB8AC3E}">
        <p14:creationId xmlns:p14="http://schemas.microsoft.com/office/powerpoint/2010/main" val="1272608547"/>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A668AB-100C-4829-A57B-8458D9B5612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4A59AB-F2C4-43F3-BE94-E7012FC570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8354874-9C06-48A8-902C-6550B30F5D3B}"/>
              </a:ext>
            </a:extLst>
          </p:cNvPr>
          <p:cNvSpPr>
            <a:spLocks noGrp="1" noChangeArrowheads="1"/>
          </p:cNvSpPr>
          <p:nvPr>
            <p:ph type="sldNum" sz="quarter" idx="12"/>
          </p:nvPr>
        </p:nvSpPr>
        <p:spPr>
          <a:ln/>
        </p:spPr>
        <p:txBody>
          <a:bodyPr/>
          <a:lstStyle>
            <a:lvl1pPr>
              <a:defRPr/>
            </a:lvl1pPr>
          </a:lstStyle>
          <a:p>
            <a:fld id="{F9540D11-6A47-474F-BD8F-09DBF8107CF3}" type="slidenum">
              <a:rPr lang="en-US" altLang="en-US"/>
              <a:pPr/>
              <a:t>‹#›</a:t>
            </a:fld>
            <a:endParaRPr lang="en-US" altLang="en-US"/>
          </a:p>
        </p:txBody>
      </p:sp>
    </p:spTree>
    <p:extLst>
      <p:ext uri="{BB962C8B-B14F-4D97-AF65-F5344CB8AC3E}">
        <p14:creationId xmlns:p14="http://schemas.microsoft.com/office/powerpoint/2010/main" val="3769258745"/>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2AAD28-FDC9-402C-9D8D-F0C319AA9D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F042E5-6E89-4AD0-B61C-E0031F5577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7474D1-EBE0-4D95-860B-AA074D0C1464}"/>
              </a:ext>
            </a:extLst>
          </p:cNvPr>
          <p:cNvSpPr>
            <a:spLocks noGrp="1" noChangeArrowheads="1"/>
          </p:cNvSpPr>
          <p:nvPr>
            <p:ph type="sldNum" sz="quarter" idx="12"/>
          </p:nvPr>
        </p:nvSpPr>
        <p:spPr>
          <a:ln/>
        </p:spPr>
        <p:txBody>
          <a:bodyPr/>
          <a:lstStyle>
            <a:lvl1pPr>
              <a:defRPr/>
            </a:lvl1pPr>
          </a:lstStyle>
          <a:p>
            <a:fld id="{E7AE94A2-DF1A-411A-B974-305A17970222}" type="slidenum">
              <a:rPr lang="en-US" altLang="en-US"/>
              <a:pPr/>
              <a:t>‹#›</a:t>
            </a:fld>
            <a:endParaRPr lang="en-US" altLang="en-US"/>
          </a:p>
        </p:txBody>
      </p:sp>
    </p:spTree>
    <p:extLst>
      <p:ext uri="{BB962C8B-B14F-4D97-AF65-F5344CB8AC3E}">
        <p14:creationId xmlns:p14="http://schemas.microsoft.com/office/powerpoint/2010/main" val="3675845877"/>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392193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C395D4-3580-4B87-8830-B508287F3EC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03D818-F875-4198-BEC5-1A493876AA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0E7A0E-1B00-4802-A753-347B4A686125}"/>
              </a:ext>
            </a:extLst>
          </p:cNvPr>
          <p:cNvSpPr>
            <a:spLocks noGrp="1" noChangeArrowheads="1"/>
          </p:cNvSpPr>
          <p:nvPr>
            <p:ph type="sldNum" sz="quarter" idx="12"/>
          </p:nvPr>
        </p:nvSpPr>
        <p:spPr>
          <a:ln/>
        </p:spPr>
        <p:txBody>
          <a:bodyPr/>
          <a:lstStyle>
            <a:lvl1pPr>
              <a:defRPr/>
            </a:lvl1pPr>
          </a:lstStyle>
          <a:p>
            <a:fld id="{7235A1C4-FBFF-4F3F-9FD5-148E41E71F80}" type="slidenum">
              <a:rPr lang="en-US" altLang="en-US"/>
              <a:pPr/>
              <a:t>‹#›</a:t>
            </a:fld>
            <a:endParaRPr lang="en-US" altLang="en-US"/>
          </a:p>
        </p:txBody>
      </p:sp>
    </p:spTree>
    <p:extLst>
      <p:ext uri="{BB962C8B-B14F-4D97-AF65-F5344CB8AC3E}">
        <p14:creationId xmlns:p14="http://schemas.microsoft.com/office/powerpoint/2010/main" val="3458993178"/>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656CA1-D70C-4CDF-9083-CAD720953B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690CD2-EB56-4BCE-870E-39D2AD1C1B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CA7F35-0743-4F96-A96D-7D987602FE99}"/>
              </a:ext>
            </a:extLst>
          </p:cNvPr>
          <p:cNvSpPr>
            <a:spLocks noGrp="1" noChangeArrowheads="1"/>
          </p:cNvSpPr>
          <p:nvPr>
            <p:ph type="sldNum" sz="quarter" idx="12"/>
          </p:nvPr>
        </p:nvSpPr>
        <p:spPr>
          <a:ln/>
        </p:spPr>
        <p:txBody>
          <a:bodyPr/>
          <a:lstStyle>
            <a:lvl1pPr>
              <a:defRPr/>
            </a:lvl1pPr>
          </a:lstStyle>
          <a:p>
            <a:fld id="{81A1791D-D513-4D1C-9B70-8463A8BC3890}" type="slidenum">
              <a:rPr lang="en-US" altLang="en-US"/>
              <a:pPr/>
              <a:t>‹#›</a:t>
            </a:fld>
            <a:endParaRPr lang="en-US" altLang="en-US"/>
          </a:p>
        </p:txBody>
      </p:sp>
    </p:spTree>
    <p:extLst>
      <p:ext uri="{BB962C8B-B14F-4D97-AF65-F5344CB8AC3E}">
        <p14:creationId xmlns:p14="http://schemas.microsoft.com/office/powerpoint/2010/main" val="235866525"/>
      </p:ext>
    </p:extLst>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46F401-1109-4231-9F02-CC0D49305F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1749F1-CE00-4546-ACDA-038D48655B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9CFF77-6603-4D2E-A5A7-E12515BEECE8}"/>
              </a:ext>
            </a:extLst>
          </p:cNvPr>
          <p:cNvSpPr>
            <a:spLocks noGrp="1" noChangeArrowheads="1"/>
          </p:cNvSpPr>
          <p:nvPr>
            <p:ph type="sldNum" sz="quarter" idx="12"/>
          </p:nvPr>
        </p:nvSpPr>
        <p:spPr>
          <a:ln/>
        </p:spPr>
        <p:txBody>
          <a:bodyPr/>
          <a:lstStyle>
            <a:lvl1pPr>
              <a:defRPr/>
            </a:lvl1pPr>
          </a:lstStyle>
          <a:p>
            <a:fld id="{383F2AD1-0851-42F8-97FC-CCFFCE1384CA}" type="slidenum">
              <a:rPr lang="en-US" altLang="en-US"/>
              <a:pPr/>
              <a:t>‹#›</a:t>
            </a:fld>
            <a:endParaRPr lang="en-US" altLang="en-US"/>
          </a:p>
        </p:txBody>
      </p:sp>
    </p:spTree>
    <p:extLst>
      <p:ext uri="{BB962C8B-B14F-4D97-AF65-F5344CB8AC3E}">
        <p14:creationId xmlns:p14="http://schemas.microsoft.com/office/powerpoint/2010/main" val="135027182"/>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000"/>
              </a:schemeClr>
            </a:solidFill>
            <a:miter lim="800000"/>
            <a:headEnd/>
            <a:tailEnd/>
          </a:ln>
          <a:effectLst/>
        </p:spPr>
        <p:txBody>
          <a:bodyPr wrap="none" anchor="ctr"/>
          <a:lstStyle/>
          <a:p>
            <a:pPr algn="ctr">
              <a:defRPr/>
            </a:pPr>
            <a:endParaRPr lang="en-US" dirty="0">
              <a:latin typeface="Calibri" pitchFamily="34" charset="0"/>
              <a:cs typeface="+mn-cs"/>
            </a:endParaRPr>
          </a:p>
        </p:txBody>
      </p:sp>
      <p:sp>
        <p:nvSpPr>
          <p:cNvPr id="5" name="Rectangle 8"/>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a:defRPr/>
            </a:pPr>
            <a:endParaRPr lang="en-US" dirty="0">
              <a:latin typeface="Calibri" pitchFamily="34" charset="0"/>
              <a:cs typeface="+mn-cs"/>
            </a:endParaRPr>
          </a:p>
        </p:txBody>
      </p:sp>
      <p:sp>
        <p:nvSpPr>
          <p:cNvPr id="6" name="Freeform 9"/>
          <p:cNvSpPr>
            <a:spLocks/>
          </p:cNvSpPr>
          <p:nvPr/>
        </p:nvSpPr>
        <p:spPr bwMode="auto">
          <a:xfrm rot="5400000">
            <a:off x="1282700" y="1193800"/>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7" name="Freeform 10"/>
          <p:cNvSpPr>
            <a:spLocks/>
          </p:cNvSpPr>
          <p:nvPr/>
        </p:nvSpPr>
        <p:spPr bwMode="auto">
          <a:xfrm rot="5400000">
            <a:off x="1479550" y="10906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9" name="Freeform 12"/>
          <p:cNvSpPr>
            <a:spLocks/>
          </p:cNvSpPr>
          <p:nvPr/>
        </p:nvSpPr>
        <p:spPr bwMode="auto">
          <a:xfrm rot="16200000" flipH="1">
            <a:off x="7413625" y="1193800"/>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0" name="Freeform 13"/>
          <p:cNvSpPr>
            <a:spLocks/>
          </p:cNvSpPr>
          <p:nvPr/>
        </p:nvSpPr>
        <p:spPr bwMode="auto">
          <a:xfrm rot="10800000">
            <a:off x="7818438" y="1225550"/>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12" name="Freeform 15"/>
          <p:cNvSpPr>
            <a:spLocks/>
          </p:cNvSpPr>
          <p:nvPr/>
        </p:nvSpPr>
        <p:spPr bwMode="auto">
          <a:xfrm flipH="1">
            <a:off x="7434263" y="4752975"/>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3" name="Freeform 16"/>
          <p:cNvSpPr>
            <a:spLocks/>
          </p:cNvSpPr>
          <p:nvPr/>
        </p:nvSpPr>
        <p:spPr bwMode="auto">
          <a:xfrm rot="16200000">
            <a:off x="7705725" y="49895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15" name="Freeform 18"/>
          <p:cNvSpPr>
            <a:spLocks/>
          </p:cNvSpPr>
          <p:nvPr/>
        </p:nvSpPr>
        <p:spPr bwMode="auto">
          <a:xfrm>
            <a:off x="1282700" y="4746625"/>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6" name="Freeform 19"/>
          <p:cNvSpPr>
            <a:spLocks/>
          </p:cNvSpPr>
          <p:nvPr/>
        </p:nvSpPr>
        <p:spPr bwMode="auto">
          <a:xfrm>
            <a:off x="1346200" y="4846638"/>
            <a:ext cx="1588" cy="331787"/>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3075" name="Rectangle 3"/>
          <p:cNvSpPr>
            <a:spLocks noGrp="1" noChangeArrowheads="1"/>
          </p:cNvSpPr>
          <p:nvPr>
            <p:ph type="ctrTitle"/>
          </p:nvPr>
        </p:nvSpPr>
        <p:spPr>
          <a:xfrm>
            <a:off x="1609725" y="1698625"/>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p>
        </p:txBody>
      </p:sp>
      <p:sp>
        <p:nvSpPr>
          <p:cNvPr id="19" name="Rectangle 6"/>
          <p:cNvSpPr>
            <a:spLocks noGrp="1" noChangeArrowheads="1"/>
          </p:cNvSpPr>
          <p:nvPr>
            <p:ph type="ftr" sz="quarter" idx="11"/>
          </p:nvPr>
        </p:nvSpPr>
        <p:spPr/>
        <p:txBody>
          <a:bodyPr/>
          <a:lstStyle>
            <a:lvl1pPr>
              <a:defRPr/>
            </a:lvl1pPr>
          </a:lstStyle>
          <a:p>
            <a:pPr>
              <a:defRPr/>
            </a:pPr>
            <a:endParaRPr lang="en-US"/>
          </a:p>
        </p:txBody>
      </p:sp>
      <p:sp>
        <p:nvSpPr>
          <p:cNvPr id="20" name="Rectangle 7"/>
          <p:cNvSpPr>
            <a:spLocks noGrp="1" noChangeArrowheads="1"/>
          </p:cNvSpPr>
          <p:nvPr>
            <p:ph type="sldNum" sz="quarter" idx="12"/>
          </p:nvPr>
        </p:nvSpPr>
        <p:spPr/>
        <p:txBody>
          <a:bodyPr/>
          <a:lstStyle>
            <a:lvl1pPr>
              <a:defRPr/>
            </a:lvl1pPr>
          </a:lstStyle>
          <a:p>
            <a:pPr>
              <a:defRPr/>
            </a:pPr>
            <a:fld id="{579BB005-F16A-45F3-9B85-54699E8A47EF}" type="slidenum">
              <a:rPr lang="en-US"/>
              <a:pPr>
                <a:defRPr/>
              </a:pPr>
              <a:t>‹#›</a:t>
            </a:fld>
            <a:endParaRPr lang="en-US"/>
          </a:p>
        </p:txBody>
      </p:sp>
    </p:spTree>
    <p:extLst>
      <p:ext uri="{BB962C8B-B14F-4D97-AF65-F5344CB8AC3E}">
        <p14:creationId xmlns:p14="http://schemas.microsoft.com/office/powerpoint/2010/main" val="47820190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FF8D26-92CA-4023-A82A-7BD4FE6CC607}" type="slidenum">
              <a:rPr lang="en-US"/>
              <a:pPr>
                <a:defRPr/>
              </a:pPr>
              <a:t>‹#›</a:t>
            </a:fld>
            <a:endParaRPr lang="en-US" dirty="0"/>
          </a:p>
        </p:txBody>
      </p:sp>
    </p:spTree>
    <p:extLst>
      <p:ext uri="{BB962C8B-B14F-4D97-AF65-F5344CB8AC3E}">
        <p14:creationId xmlns:p14="http://schemas.microsoft.com/office/powerpoint/2010/main" val="1718399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F21A76-80FC-4602-9CDC-1BA7A165F7A9}" type="slidenum">
              <a:rPr lang="en-US"/>
              <a:pPr>
                <a:defRPr/>
              </a:pPr>
              <a:t>‹#›</a:t>
            </a:fld>
            <a:endParaRPr lang="en-US" dirty="0"/>
          </a:p>
        </p:txBody>
      </p:sp>
    </p:spTree>
    <p:extLst>
      <p:ext uri="{BB962C8B-B14F-4D97-AF65-F5344CB8AC3E}">
        <p14:creationId xmlns:p14="http://schemas.microsoft.com/office/powerpoint/2010/main" val="29522850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BF9A3E-0CA2-42C4-830C-FCB114FC6D03}" type="slidenum">
              <a:rPr lang="en-US"/>
              <a:pPr>
                <a:defRPr/>
              </a:pPr>
              <a:t>‹#›</a:t>
            </a:fld>
            <a:endParaRPr lang="en-US" dirty="0"/>
          </a:p>
        </p:txBody>
      </p:sp>
    </p:spTree>
    <p:extLst>
      <p:ext uri="{BB962C8B-B14F-4D97-AF65-F5344CB8AC3E}">
        <p14:creationId xmlns:p14="http://schemas.microsoft.com/office/powerpoint/2010/main" val="26669303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31F185-0425-4525-87D1-BAB10D834D9E}" type="slidenum">
              <a:rPr lang="en-US"/>
              <a:pPr>
                <a:defRPr/>
              </a:pPr>
              <a:t>‹#›</a:t>
            </a:fld>
            <a:endParaRPr lang="en-US" dirty="0"/>
          </a:p>
        </p:txBody>
      </p:sp>
    </p:spTree>
    <p:extLst>
      <p:ext uri="{BB962C8B-B14F-4D97-AF65-F5344CB8AC3E}">
        <p14:creationId xmlns:p14="http://schemas.microsoft.com/office/powerpoint/2010/main" val="418466692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CAE9B1-FEB8-4EC9-BEE0-6264B884DECE}" type="slidenum">
              <a:rPr lang="en-US"/>
              <a:pPr>
                <a:defRPr/>
              </a:pPr>
              <a:t>‹#›</a:t>
            </a:fld>
            <a:endParaRPr lang="en-US" dirty="0"/>
          </a:p>
        </p:txBody>
      </p:sp>
    </p:spTree>
    <p:extLst>
      <p:ext uri="{BB962C8B-B14F-4D97-AF65-F5344CB8AC3E}">
        <p14:creationId xmlns:p14="http://schemas.microsoft.com/office/powerpoint/2010/main" val="222659606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435A2B-5F33-43D7-B00D-CCA58DA96453}" type="slidenum">
              <a:rPr lang="en-US"/>
              <a:pPr>
                <a:defRPr/>
              </a:pPr>
              <a:t>‹#›</a:t>
            </a:fld>
            <a:endParaRPr lang="en-US" dirty="0"/>
          </a:p>
        </p:txBody>
      </p:sp>
    </p:spTree>
    <p:extLst>
      <p:ext uri="{BB962C8B-B14F-4D97-AF65-F5344CB8AC3E}">
        <p14:creationId xmlns:p14="http://schemas.microsoft.com/office/powerpoint/2010/main" val="8829119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B49A4-D708-421A-A3B8-F5AA62F55B7E}"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330238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E10188-80BC-4662-A452-191919D27221}" type="slidenum">
              <a:rPr lang="en-US"/>
              <a:pPr>
                <a:defRPr/>
              </a:pPr>
              <a:t>‹#›</a:t>
            </a:fld>
            <a:endParaRPr lang="en-US" dirty="0"/>
          </a:p>
        </p:txBody>
      </p:sp>
    </p:spTree>
    <p:extLst>
      <p:ext uri="{BB962C8B-B14F-4D97-AF65-F5344CB8AC3E}">
        <p14:creationId xmlns:p14="http://schemas.microsoft.com/office/powerpoint/2010/main" val="114597819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F18A0C-BC90-4547-8257-5C18FDB231F5}" type="slidenum">
              <a:rPr lang="en-US"/>
              <a:pPr>
                <a:defRPr/>
              </a:pPr>
              <a:t>‹#›</a:t>
            </a:fld>
            <a:endParaRPr lang="en-US" dirty="0"/>
          </a:p>
        </p:txBody>
      </p:sp>
    </p:spTree>
    <p:extLst>
      <p:ext uri="{BB962C8B-B14F-4D97-AF65-F5344CB8AC3E}">
        <p14:creationId xmlns:p14="http://schemas.microsoft.com/office/powerpoint/2010/main" val="27949355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2114BE-8630-4FE7-AFD7-181365598C6B}" type="slidenum">
              <a:rPr lang="en-US"/>
              <a:pPr>
                <a:defRPr/>
              </a:pPr>
              <a:t>‹#›</a:t>
            </a:fld>
            <a:endParaRPr lang="en-US" dirty="0"/>
          </a:p>
        </p:txBody>
      </p:sp>
    </p:spTree>
    <p:extLst>
      <p:ext uri="{BB962C8B-B14F-4D97-AF65-F5344CB8AC3E}">
        <p14:creationId xmlns:p14="http://schemas.microsoft.com/office/powerpoint/2010/main" val="239052658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257829-130A-4279-AB15-EE6FA0A9A39B}" type="slidenum">
              <a:rPr lang="en-US"/>
              <a:pPr>
                <a:defRPr/>
              </a:pPr>
              <a:t>‹#›</a:t>
            </a:fld>
            <a:endParaRPr lang="en-US" dirty="0"/>
          </a:p>
        </p:txBody>
      </p:sp>
    </p:spTree>
    <p:extLst>
      <p:ext uri="{BB962C8B-B14F-4D97-AF65-F5344CB8AC3E}">
        <p14:creationId xmlns:p14="http://schemas.microsoft.com/office/powerpoint/2010/main" val="319174733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195"/>
              </a:schemeClr>
            </a:solidFill>
            <a:miter lim="800000"/>
            <a:headEnd/>
            <a:tailEnd/>
          </a:ln>
        </p:spPr>
        <p:txBody>
          <a:bodyPr wrap="none" anchor="ctr"/>
          <a:lstStyle/>
          <a:p>
            <a:pPr algn="ctr">
              <a:defRPr/>
            </a:pPr>
            <a:endParaRPr lang="en-US" dirty="0">
              <a:latin typeface="Calibri" pitchFamily="34" charset="0"/>
              <a:ea typeface="ＭＳ Ｐゴシック" charset="-128"/>
              <a:cs typeface="ＭＳ Ｐゴシック" charset="-128"/>
            </a:endParaRPr>
          </a:p>
        </p:txBody>
      </p:sp>
      <p:sp>
        <p:nvSpPr>
          <p:cNvPr id="5" name="Rectangle 4"/>
          <p:cNvSpPr>
            <a:spLocks noChangeArrowheads="1"/>
          </p:cNvSpPr>
          <p:nvPr/>
        </p:nvSpPr>
        <p:spPr bwMode="auto">
          <a:xfrm>
            <a:off x="1384300" y="1295400"/>
            <a:ext cx="6400800" cy="3810000"/>
          </a:xfrm>
          <a:prstGeom prst="rect">
            <a:avLst/>
          </a:prstGeom>
          <a:noFill/>
          <a:ln w="12700">
            <a:solidFill>
              <a:schemeClr val="tx2"/>
            </a:solidFill>
            <a:miter lim="800000"/>
            <a:headEnd/>
            <a:tailEnd/>
          </a:ln>
        </p:spPr>
        <p:txBody>
          <a:bodyPr wrap="none" anchor="ctr"/>
          <a:lstStyle/>
          <a:p>
            <a:pPr algn="ctr">
              <a:defRPr/>
            </a:pPr>
            <a:endParaRPr lang="en-US" dirty="0">
              <a:latin typeface="Calibri" pitchFamily="34" charset="0"/>
              <a:ea typeface="ＭＳ Ｐゴシック" charset="-128"/>
              <a:cs typeface="ＭＳ Ｐゴシック" charset="-128"/>
            </a:endParaRPr>
          </a:p>
        </p:txBody>
      </p:sp>
      <p:sp>
        <p:nvSpPr>
          <p:cNvPr id="6" name="Freeform 5"/>
          <p:cNvSpPr>
            <a:spLocks/>
          </p:cNvSpPr>
          <p:nvPr/>
        </p:nvSpPr>
        <p:spPr bwMode="auto">
          <a:xfrm rot="5400000">
            <a:off x="1282700" y="1193800"/>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7" name="Freeform 6"/>
          <p:cNvSpPr>
            <a:spLocks/>
          </p:cNvSpPr>
          <p:nvPr/>
        </p:nvSpPr>
        <p:spPr bwMode="auto">
          <a:xfrm rot="5400000">
            <a:off x="1479550" y="1090613"/>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9" name="Freeform 8"/>
          <p:cNvSpPr>
            <a:spLocks/>
          </p:cNvSpPr>
          <p:nvPr/>
        </p:nvSpPr>
        <p:spPr bwMode="auto">
          <a:xfrm rot="16200000" flipH="1">
            <a:off x="7413625" y="1193800"/>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0" name="Freeform 9"/>
          <p:cNvSpPr>
            <a:spLocks/>
          </p:cNvSpPr>
          <p:nvPr/>
        </p:nvSpPr>
        <p:spPr bwMode="auto">
          <a:xfrm rot="10800000">
            <a:off x="7818438" y="1225550"/>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2" name="Freeform 11"/>
          <p:cNvSpPr>
            <a:spLocks/>
          </p:cNvSpPr>
          <p:nvPr/>
        </p:nvSpPr>
        <p:spPr bwMode="auto">
          <a:xfrm flipH="1">
            <a:off x="7434263" y="4752975"/>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3" name="Freeform 12"/>
          <p:cNvSpPr>
            <a:spLocks/>
          </p:cNvSpPr>
          <p:nvPr/>
        </p:nvSpPr>
        <p:spPr bwMode="auto">
          <a:xfrm rot="16200000">
            <a:off x="7705725" y="4989513"/>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5" name="Freeform 14"/>
          <p:cNvSpPr>
            <a:spLocks/>
          </p:cNvSpPr>
          <p:nvPr/>
        </p:nvSpPr>
        <p:spPr bwMode="auto">
          <a:xfrm>
            <a:off x="1282700" y="4746625"/>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6" name="Freeform 15"/>
          <p:cNvSpPr>
            <a:spLocks/>
          </p:cNvSpPr>
          <p:nvPr/>
        </p:nvSpPr>
        <p:spPr bwMode="auto">
          <a:xfrm>
            <a:off x="1346200" y="4846638"/>
            <a:ext cx="1588" cy="331787"/>
          </a:xfrm>
          <a:custGeom>
            <a:avLst/>
            <a:gdLst>
              <a:gd name="T0" fmla="*/ 0 w 1"/>
              <a:gd name="T1" fmla="*/ 0 h 239"/>
              <a:gd name="T2" fmla="*/ 0 w 1"/>
              <a:gd name="T3" fmla="*/ 460596709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3075" name="Rectangle 3"/>
          <p:cNvSpPr>
            <a:spLocks noGrp="1" noChangeArrowheads="1"/>
          </p:cNvSpPr>
          <p:nvPr>
            <p:ph type="ctrTitle"/>
          </p:nvPr>
        </p:nvSpPr>
        <p:spPr>
          <a:xfrm>
            <a:off x="1609725" y="1698625"/>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p>
        </p:txBody>
      </p:sp>
      <p:sp>
        <p:nvSpPr>
          <p:cNvPr id="19" name="Rectangle 6"/>
          <p:cNvSpPr>
            <a:spLocks noGrp="1" noChangeArrowheads="1"/>
          </p:cNvSpPr>
          <p:nvPr>
            <p:ph type="ftr" sz="quarter" idx="11"/>
          </p:nvPr>
        </p:nvSpPr>
        <p:spPr/>
        <p:txBody>
          <a:bodyPr/>
          <a:lstStyle>
            <a:lvl1pPr>
              <a:defRPr/>
            </a:lvl1pPr>
          </a:lstStyle>
          <a:p>
            <a:pPr>
              <a:defRPr/>
            </a:pPr>
            <a:endParaRPr lang="en-US"/>
          </a:p>
        </p:txBody>
      </p:sp>
      <p:sp>
        <p:nvSpPr>
          <p:cNvPr id="20" name="Rectangle 7"/>
          <p:cNvSpPr>
            <a:spLocks noGrp="1" noChangeArrowheads="1"/>
          </p:cNvSpPr>
          <p:nvPr>
            <p:ph type="sldNum" sz="quarter" idx="12"/>
          </p:nvPr>
        </p:nvSpPr>
        <p:spPr/>
        <p:txBody>
          <a:bodyPr/>
          <a:lstStyle>
            <a:lvl1pPr>
              <a:defRPr/>
            </a:lvl1pPr>
          </a:lstStyle>
          <a:p>
            <a:pPr>
              <a:defRPr/>
            </a:pPr>
            <a:fld id="{C9EDA0EB-94BC-4856-9E84-5E5CCAC04F3B}" type="slidenum">
              <a:rPr lang="en-US"/>
              <a:pPr>
                <a:defRPr/>
              </a:pPr>
              <a:t>‹#›</a:t>
            </a:fld>
            <a:endParaRPr lang="en-US"/>
          </a:p>
        </p:txBody>
      </p:sp>
    </p:spTree>
    <p:extLst>
      <p:ext uri="{BB962C8B-B14F-4D97-AF65-F5344CB8AC3E}">
        <p14:creationId xmlns:p14="http://schemas.microsoft.com/office/powerpoint/2010/main" val="112459669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016D26-4941-4B1D-B0AD-B9B9F88DA0C5}" type="slidenum">
              <a:rPr lang="en-US"/>
              <a:pPr>
                <a:defRPr/>
              </a:pPr>
              <a:t>‹#›</a:t>
            </a:fld>
            <a:endParaRPr lang="en-US" dirty="0"/>
          </a:p>
        </p:txBody>
      </p:sp>
    </p:spTree>
    <p:extLst>
      <p:ext uri="{BB962C8B-B14F-4D97-AF65-F5344CB8AC3E}">
        <p14:creationId xmlns:p14="http://schemas.microsoft.com/office/powerpoint/2010/main" val="377547729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BE19A1-267E-4CBC-B945-A4C5B286B9DA}" type="slidenum">
              <a:rPr lang="en-US"/>
              <a:pPr>
                <a:defRPr/>
              </a:pPr>
              <a:t>‹#›</a:t>
            </a:fld>
            <a:endParaRPr lang="en-US" dirty="0"/>
          </a:p>
        </p:txBody>
      </p:sp>
    </p:spTree>
    <p:extLst>
      <p:ext uri="{BB962C8B-B14F-4D97-AF65-F5344CB8AC3E}">
        <p14:creationId xmlns:p14="http://schemas.microsoft.com/office/powerpoint/2010/main" val="20692632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B08E95-845E-43CD-8619-2C0ECC3FD1BD}" type="slidenum">
              <a:rPr lang="en-US"/>
              <a:pPr>
                <a:defRPr/>
              </a:pPr>
              <a:t>‹#›</a:t>
            </a:fld>
            <a:endParaRPr lang="en-US" dirty="0"/>
          </a:p>
        </p:txBody>
      </p:sp>
    </p:spTree>
    <p:extLst>
      <p:ext uri="{BB962C8B-B14F-4D97-AF65-F5344CB8AC3E}">
        <p14:creationId xmlns:p14="http://schemas.microsoft.com/office/powerpoint/2010/main" val="95071941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764340-7ACC-44CB-8CF1-CD3B88997416}" type="slidenum">
              <a:rPr lang="en-US"/>
              <a:pPr>
                <a:defRPr/>
              </a:pPr>
              <a:t>‹#›</a:t>
            </a:fld>
            <a:endParaRPr lang="en-US" dirty="0"/>
          </a:p>
        </p:txBody>
      </p:sp>
    </p:spTree>
    <p:extLst>
      <p:ext uri="{BB962C8B-B14F-4D97-AF65-F5344CB8AC3E}">
        <p14:creationId xmlns:p14="http://schemas.microsoft.com/office/powerpoint/2010/main" val="307858875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FF9734-5C3B-49A1-90B6-86B0655A3EED}" type="slidenum">
              <a:rPr lang="en-US"/>
              <a:pPr>
                <a:defRPr/>
              </a:pPr>
              <a:t>‹#›</a:t>
            </a:fld>
            <a:endParaRPr lang="en-US" dirty="0"/>
          </a:p>
        </p:txBody>
      </p:sp>
    </p:spTree>
    <p:extLst>
      <p:ext uri="{BB962C8B-B14F-4D97-AF65-F5344CB8AC3E}">
        <p14:creationId xmlns:p14="http://schemas.microsoft.com/office/powerpoint/2010/main" val="24884990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B49A4-D708-421A-A3B8-F5AA62F55B7E}"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245490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324C39-36C3-4938-9E69-E238935C8B13}" type="slidenum">
              <a:rPr lang="en-US"/>
              <a:pPr>
                <a:defRPr/>
              </a:pPr>
              <a:t>‹#›</a:t>
            </a:fld>
            <a:endParaRPr lang="en-US" dirty="0"/>
          </a:p>
        </p:txBody>
      </p:sp>
    </p:spTree>
    <p:extLst>
      <p:ext uri="{BB962C8B-B14F-4D97-AF65-F5344CB8AC3E}">
        <p14:creationId xmlns:p14="http://schemas.microsoft.com/office/powerpoint/2010/main" val="401362492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9759D-86E6-4668-8BCD-D60561A8616A}" type="slidenum">
              <a:rPr lang="en-US"/>
              <a:pPr>
                <a:defRPr/>
              </a:pPr>
              <a:t>‹#›</a:t>
            </a:fld>
            <a:endParaRPr lang="en-US" dirty="0"/>
          </a:p>
        </p:txBody>
      </p:sp>
    </p:spTree>
    <p:extLst>
      <p:ext uri="{BB962C8B-B14F-4D97-AF65-F5344CB8AC3E}">
        <p14:creationId xmlns:p14="http://schemas.microsoft.com/office/powerpoint/2010/main" val="136960978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AB4DD9-BB25-4730-8E6F-614721979A61}" type="slidenum">
              <a:rPr lang="en-US"/>
              <a:pPr>
                <a:defRPr/>
              </a:pPr>
              <a:t>‹#›</a:t>
            </a:fld>
            <a:endParaRPr lang="en-US" dirty="0"/>
          </a:p>
        </p:txBody>
      </p:sp>
    </p:spTree>
    <p:extLst>
      <p:ext uri="{BB962C8B-B14F-4D97-AF65-F5344CB8AC3E}">
        <p14:creationId xmlns:p14="http://schemas.microsoft.com/office/powerpoint/2010/main" val="277105436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8213D1-8E3A-4431-99D6-B82707B4E007}" type="slidenum">
              <a:rPr lang="en-US"/>
              <a:pPr>
                <a:defRPr/>
              </a:pPr>
              <a:t>‹#›</a:t>
            </a:fld>
            <a:endParaRPr lang="en-US" dirty="0"/>
          </a:p>
        </p:txBody>
      </p:sp>
    </p:spTree>
    <p:extLst>
      <p:ext uri="{BB962C8B-B14F-4D97-AF65-F5344CB8AC3E}">
        <p14:creationId xmlns:p14="http://schemas.microsoft.com/office/powerpoint/2010/main" val="268444875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C53633-ED2A-4355-B2F0-41CD2DBAFA45}" type="slidenum">
              <a:rPr lang="en-US"/>
              <a:pPr>
                <a:defRPr/>
              </a:pPr>
              <a:t>‹#›</a:t>
            </a:fld>
            <a:endParaRPr lang="en-US" dirty="0"/>
          </a:p>
        </p:txBody>
      </p:sp>
    </p:spTree>
    <p:extLst>
      <p:ext uri="{BB962C8B-B14F-4D97-AF65-F5344CB8AC3E}">
        <p14:creationId xmlns:p14="http://schemas.microsoft.com/office/powerpoint/2010/main" val="13933413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B49A4-D708-421A-A3B8-F5AA62F55B7E}" type="datetimeFigureOut">
              <a:rPr lang="en-US" smtClean="0"/>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91590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B49A4-D708-421A-A3B8-F5AA62F55B7E}" type="datetimeFigureOut">
              <a:rPr lang="en-US" smtClean="0"/>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93490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B49A4-D708-421A-A3B8-F5AA62F55B7E}" type="datetimeFigureOut">
              <a:rPr lang="en-US" smtClean="0"/>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63650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C85B49A4-D708-421A-A3B8-F5AA62F55B7E}"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11364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7/18/2021</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279193577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C85B49A4-D708-421A-A3B8-F5AA62F55B7E}" type="datetimeFigureOut">
              <a:rPr lang="en-US" smtClean="0"/>
              <a:t>7/18/2021</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4024854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8B"/>
            </a:gs>
            <a:gs pos="100000">
              <a:srgbClr val="FFFFBD"/>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0FD238D-B7A8-4B34-9FA7-86B792AE54C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A1FAA72-633D-4AC8-9290-AE1C1A4255E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FE65D92-624D-4FDC-B561-225CC1A4518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F404862D-6501-4CA1-9FA2-DE472DEB3D4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F400DF33-187C-4716-91B1-D846DD75A90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F8DB2E4-FCCD-44BC-A3D5-7D74466FB31D}" type="slidenum">
              <a:rPr lang="en-US" altLang="en-US"/>
              <a:pPr/>
              <a:t>‹#›</a:t>
            </a:fld>
            <a:endParaRPr lang="en-US" altLang="en-US"/>
          </a:p>
        </p:txBody>
      </p:sp>
    </p:spTree>
    <p:extLst>
      <p:ext uri="{BB962C8B-B14F-4D97-AF65-F5344CB8AC3E}">
        <p14:creationId xmlns:p14="http://schemas.microsoft.com/office/powerpoint/2010/main" val="1163597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dirty="0">
                <a:latin typeface="Calibri" pitchFamily="34" charset="0"/>
                <a:cs typeface="+mn-cs"/>
              </a:defRPr>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Calibri" pitchFamily="34" charset="0"/>
                <a:cs typeface="+mn-cs"/>
              </a:defRPr>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Calibri" pitchFamily="34" charset="0"/>
                <a:cs typeface="+mn-cs"/>
              </a:defRPr>
            </a:lvl1pPr>
          </a:lstStyle>
          <a:p>
            <a:pPr>
              <a:defRPr/>
            </a:pPr>
            <a:fld id="{E06F2AFB-1B96-43F8-B270-FD1FAF44BB29}" type="slidenum">
              <a:rPr lang="en-US"/>
              <a:pPr>
                <a:defRPr/>
              </a:pPr>
              <a:t>‹#›</a:t>
            </a:fld>
            <a:endParaRPr lang="en-US" dirty="0"/>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dirty="0">
              <a:latin typeface="Calibri" pitchFamily="34" charset="0"/>
              <a:cs typeface="+mn-cs"/>
            </a:endParaRPr>
          </a:p>
        </p:txBody>
      </p:sp>
    </p:spTree>
    <p:extLst>
      <p:ext uri="{BB962C8B-B14F-4D97-AF65-F5344CB8AC3E}">
        <p14:creationId xmlns:p14="http://schemas.microsoft.com/office/powerpoint/2010/main" val="3915426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dirty="0">
                <a:latin typeface="Calibri" pitchFamily="34" charset="0"/>
                <a:ea typeface="ＭＳ Ｐゴシック" charset="-128"/>
                <a:cs typeface="ＭＳ Ｐゴシック" charset="-128"/>
              </a:defRPr>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Calibri" pitchFamily="34" charset="0"/>
                <a:ea typeface="ＭＳ Ｐゴシック" charset="-128"/>
                <a:cs typeface="ＭＳ Ｐゴシック" charset="-128"/>
              </a:defRPr>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Calibri" pitchFamily="34" charset="0"/>
                <a:ea typeface="ＭＳ Ｐゴシック" charset="-128"/>
                <a:cs typeface="ＭＳ Ｐゴシック" charset="-128"/>
              </a:defRPr>
            </a:lvl1pPr>
          </a:lstStyle>
          <a:p>
            <a:pPr>
              <a:defRPr/>
            </a:pPr>
            <a:fld id="{41DC5621-BCC7-406E-818E-A4F8A15365AC}" type="slidenum">
              <a:rPr lang="en-US"/>
              <a:pPr>
                <a:defRPr/>
              </a:pPr>
              <a:t>‹#›</a:t>
            </a:fld>
            <a:endParaRPr lang="en-US" dirty="0"/>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p:spPr>
        <p:txBody>
          <a:bodyPr wrap="none" anchor="ctr"/>
          <a:lstStyle/>
          <a:p>
            <a:pPr algn="ctr">
              <a:defRPr/>
            </a:pPr>
            <a:endParaRPr lang="en-US" dirty="0">
              <a:latin typeface="Calibri" pitchFamily="34" charset="0"/>
              <a:ea typeface="ＭＳ Ｐゴシック" charset="-128"/>
              <a:cs typeface="ＭＳ Ｐゴシック" charset="-128"/>
            </a:endParaRPr>
          </a:p>
        </p:txBody>
      </p:sp>
    </p:spTree>
    <p:extLst>
      <p:ext uri="{BB962C8B-B14F-4D97-AF65-F5344CB8AC3E}">
        <p14:creationId xmlns:p14="http://schemas.microsoft.com/office/powerpoint/2010/main" val="13049895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hidden="1"/>
          <p:cNvSpPr>
            <a:spLocks noGrp="1" noChangeArrowheads="1"/>
          </p:cNvSpPr>
          <p:nvPr>
            <p:ph type="title"/>
          </p:nvPr>
        </p:nvSpPr>
        <p:spPr/>
        <p:txBody>
          <a:bodyPr/>
          <a:lstStyle/>
          <a:p>
            <a:pPr eaLnBrk="1" hangingPunct="1"/>
            <a:endParaRPr lang="en-US" dirty="0"/>
          </a:p>
        </p:txBody>
      </p:sp>
      <p:pic>
        <p:nvPicPr>
          <p:cNvPr id="71682" name="Picture 3" descr="Jericho aerial from south5"/>
          <p:cNvPicPr preferRelativeResize="0">
            <a:picLocks noChangeAspect="1" noChangeArrowheads="1"/>
          </p:cNvPicPr>
          <p:nvPr>
            <p:custDataLst>
              <p:tags r:id="rId1"/>
            </p:custDataLst>
          </p:nvPr>
        </p:nvPicPr>
        <p:blipFill>
          <a:blip r:embed="rId4"/>
          <a:srcRect/>
          <a:stretch>
            <a:fillRect/>
          </a:stretch>
        </p:blipFill>
        <p:spPr bwMode="auto">
          <a:xfrm>
            <a:off x="0" y="-1588"/>
            <a:ext cx="9144000" cy="6861176"/>
          </a:xfrm>
          <a:prstGeom prst="rect">
            <a:avLst/>
          </a:prstGeom>
          <a:noFill/>
          <a:ln w="9525">
            <a:noFill/>
            <a:miter lim="800000"/>
            <a:headEnd/>
            <a:tailEnd/>
          </a:ln>
        </p:spPr>
      </p:pic>
      <p:sp>
        <p:nvSpPr>
          <p:cNvPr id="125956" name="Text Box 4"/>
          <p:cNvSpPr txBox="1">
            <a:spLocks noChangeArrowheads="1"/>
          </p:cNvSpPr>
          <p:nvPr/>
        </p:nvSpPr>
        <p:spPr bwMode="auto">
          <a:xfrm>
            <a:off x="0" y="6400800"/>
            <a:ext cx="91440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200" b="1" dirty="0">
                <a:solidFill>
                  <a:srgbClr val="FFFFFF"/>
                </a:solidFill>
                <a:effectLst>
                  <a:glow rad="76200">
                    <a:srgbClr val="000000">
                      <a:alpha val="60000"/>
                    </a:srgbClr>
                  </a:glow>
                </a:effectLst>
                <a:latin typeface="Calibri" pitchFamily="34" charset="0"/>
                <a:cs typeface="Calibri" pitchFamily="34" charset="0"/>
              </a:rPr>
              <a:t>WEEK 3:  JERICHO AND CENTRAL CAMPAIGN (Josh. 6:6—8:35)</a:t>
            </a:r>
            <a:endParaRPr kumimoji="0" lang="en-US" sz="2200" b="1"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endParaRPr>
          </a:p>
        </p:txBody>
      </p:sp>
      <p:sp>
        <p:nvSpPr>
          <p:cNvPr id="125962" name="Text Box 10"/>
          <p:cNvSpPr txBox="1">
            <a:spLocks noChangeArrowheads="1"/>
          </p:cNvSpPr>
          <p:nvPr/>
        </p:nvSpPr>
        <p:spPr bwMode="auto">
          <a:xfrm>
            <a:off x="6553200" y="4933890"/>
            <a:ext cx="1553374" cy="4001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Tell </a:t>
            </a:r>
            <a:r>
              <a:rPr kumimoji="0" lang="en-US" sz="2000" b="0" i="0" u="none" strike="noStrike" kern="1200" cap="none" spc="0" normalizeH="0" baseline="0" noProof="0" dirty="0" err="1">
                <a:ln>
                  <a:noFill/>
                </a:ln>
                <a:solidFill>
                  <a:srgbClr val="FFFFFF"/>
                </a:solidFill>
                <a:effectLst>
                  <a:glow rad="76200">
                    <a:srgbClr val="000000">
                      <a:alpha val="60000"/>
                    </a:srgbClr>
                  </a:glow>
                </a:effectLst>
                <a:uLnTx/>
                <a:uFillTx/>
                <a:latin typeface="Calibri" pitchFamily="34" charset="0"/>
                <a:ea typeface="+mn-ea"/>
                <a:cs typeface="Calibri" pitchFamily="34" charset="0"/>
              </a:rPr>
              <a:t>es</a:t>
            </a: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-Sultan</a:t>
            </a:r>
          </a:p>
        </p:txBody>
      </p:sp>
      <p:sp>
        <p:nvSpPr>
          <p:cNvPr id="14" name="Oval 13"/>
          <p:cNvSpPr/>
          <p:nvPr/>
        </p:nvSpPr>
        <p:spPr>
          <a:xfrm rot="19599541">
            <a:off x="5862332" y="5114247"/>
            <a:ext cx="758318" cy="572926"/>
          </a:xfrm>
          <a:prstGeom prst="ellips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124754"/>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QUESTION 3:  What was </a:t>
            </a:r>
            <a:r>
              <a:rPr lang="en-US" sz="2800" b="1" dirty="0" err="1">
                <a:solidFill>
                  <a:schemeClr val="bg1"/>
                </a:solidFill>
                <a:latin typeface="Calibri" panose="020F0502020204030204" pitchFamily="34" charset="0"/>
                <a:cs typeface="Calibri" panose="020F0502020204030204" pitchFamily="34" charset="0"/>
              </a:rPr>
              <a:t>Achan’s</a:t>
            </a:r>
            <a:r>
              <a:rPr lang="en-US" sz="2800" b="1" dirty="0">
                <a:solidFill>
                  <a:schemeClr val="bg1"/>
                </a:solidFill>
                <a:latin typeface="Calibri" panose="020F0502020204030204" pitchFamily="34" charset="0"/>
                <a:cs typeface="Calibri" panose="020F0502020204030204" pitchFamily="34" charset="0"/>
              </a:rPr>
              <a:t> sin?</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He had violated God’s explicit instructions that everything in Jericho was to be “devoted” to God.</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In his own words later:  (Josh. 7:20-21) “20…Truly I have sinned against the LORD God of Israel, and this is what I did;  21  When I saw among the spoil a beautiful cloak from Shinar, and 200 shekels of silver, and a bar of gold weighing 50 shekels, then I covered them and took them.  And see, they are hidden in the earth inside my tent, with the silver underneath.” </a:t>
            </a:r>
          </a:p>
          <a:p>
            <a:pPr marL="914400" lvl="1" indent="-45720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Cloak should have been destroyed.</a:t>
            </a:r>
          </a:p>
          <a:p>
            <a:pPr marL="914400" lvl="1" indent="-45720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Silver and gold should have been added to the LORD’s treasury.</a:t>
            </a:r>
          </a:p>
          <a:p>
            <a:pPr marL="914400" lvl="1" indent="-45720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Instead, </a:t>
            </a:r>
            <a:r>
              <a:rPr lang="en-US" sz="2800" b="1" dirty="0" err="1">
                <a:solidFill>
                  <a:schemeClr val="bg1"/>
                </a:solidFill>
                <a:latin typeface="Calibri" panose="020F0502020204030204" pitchFamily="34" charset="0"/>
                <a:cs typeface="Calibri" panose="020F0502020204030204" pitchFamily="34" charset="0"/>
              </a:rPr>
              <a:t>Achan</a:t>
            </a:r>
            <a:r>
              <a:rPr lang="en-US" sz="2800" b="1" dirty="0">
                <a:solidFill>
                  <a:schemeClr val="bg1"/>
                </a:solidFill>
                <a:latin typeface="Calibri" panose="020F0502020204030204" pitchFamily="34" charset="0"/>
                <a:cs typeface="Calibri" panose="020F0502020204030204" pitchFamily="34" charset="0"/>
              </a:rPr>
              <a:t> stole and hid the items.</a:t>
            </a:r>
          </a:p>
        </p:txBody>
      </p:sp>
    </p:spTree>
    <p:extLst>
      <p:ext uri="{BB962C8B-B14F-4D97-AF65-F5344CB8AC3E}">
        <p14:creationId xmlns:p14="http://schemas.microsoft.com/office/powerpoint/2010/main" val="22248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2" name="Picture 16">
            <a:extLst>
              <a:ext uri="{FF2B5EF4-FFF2-40B4-BE49-F238E27FC236}">
                <a16:creationId xmlns:a16="http://schemas.microsoft.com/office/drawing/2014/main" id="{D208EE0F-C05F-4760-B2E5-154445D6F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EBC7DEFF-0CA8-4153-805B-76E667ABD8F1}"/>
              </a:ext>
            </a:extLst>
          </p:cNvPr>
          <p:cNvSpPr>
            <a:spLocks noGrp="1" noChangeArrowheads="1"/>
          </p:cNvSpPr>
          <p:nvPr>
            <p:ph type="body" idx="1"/>
          </p:nvPr>
        </p:nvSpPr>
        <p:spPr>
          <a:xfrm>
            <a:off x="3276600" y="1524000"/>
            <a:ext cx="5562600" cy="4191000"/>
          </a:xfrm>
        </p:spPr>
        <p:txBody>
          <a:bodyPr/>
          <a:lstStyle/>
          <a:p>
            <a:pPr eaLnBrk="1" hangingPunct="1">
              <a:lnSpc>
                <a:spcPct val="90000"/>
              </a:lnSpc>
            </a:pPr>
            <a:r>
              <a:rPr lang="en-US" altLang="en-US" dirty="0"/>
              <a:t>Joshua sent spies toward </a:t>
            </a:r>
            <a:r>
              <a:rPr lang="en-US" altLang="en-US" b="1" dirty="0"/>
              <a:t>Bethel</a:t>
            </a:r>
            <a:r>
              <a:rPr lang="en-US" altLang="en-US" dirty="0"/>
              <a:t>. Upon return, reported they could take </a:t>
            </a:r>
            <a:r>
              <a:rPr lang="en-US" altLang="en-US" b="1" dirty="0"/>
              <a:t>Ai.</a:t>
            </a:r>
          </a:p>
          <a:p>
            <a:pPr eaLnBrk="1" hangingPunct="1">
              <a:lnSpc>
                <a:spcPct val="90000"/>
              </a:lnSpc>
            </a:pPr>
            <a:r>
              <a:rPr lang="en-US" altLang="en-US" dirty="0"/>
              <a:t>A small company of soldiers went in and to their horror, they were driven back – 36 were killed.</a:t>
            </a:r>
          </a:p>
        </p:txBody>
      </p:sp>
      <p:sp>
        <p:nvSpPr>
          <p:cNvPr id="11268" name="WordArt 4">
            <a:extLst>
              <a:ext uri="{FF2B5EF4-FFF2-40B4-BE49-F238E27FC236}">
                <a16:creationId xmlns:a16="http://schemas.microsoft.com/office/drawing/2014/main" id="{60CF0319-1FC2-4E38-82F0-0698EF1C592D}"/>
              </a:ext>
            </a:extLst>
          </p:cNvPr>
          <p:cNvSpPr>
            <a:spLocks noChangeArrowheads="1" noChangeShapeType="1" noTextEdit="1"/>
          </p:cNvSpPr>
          <p:nvPr/>
        </p:nvSpPr>
        <p:spPr bwMode="auto">
          <a:xfrm>
            <a:off x="457200" y="457200"/>
            <a:ext cx="815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663300"/>
                </a:solidFill>
                <a:effectLst>
                  <a:outerShdw dist="35921" dir="2700000" algn="ctr" rotWithShape="0">
                    <a:srgbClr val="FFFFFF"/>
                  </a:outerShdw>
                </a:effectLst>
                <a:uLnTx/>
                <a:uFillTx/>
                <a:latin typeface="Arial"/>
                <a:ea typeface="+mn-lt"/>
                <a:cs typeface="Arial"/>
              </a:rPr>
              <a:t>The Conquest of Canaan</a:t>
            </a:r>
          </a:p>
        </p:txBody>
      </p:sp>
      <p:sp>
        <p:nvSpPr>
          <p:cNvPr id="11269" name="Rectangle 5">
            <a:extLst>
              <a:ext uri="{FF2B5EF4-FFF2-40B4-BE49-F238E27FC236}">
                <a16:creationId xmlns:a16="http://schemas.microsoft.com/office/drawing/2014/main" id="{DD689FED-44F2-4F16-B9DD-5BB0169B723C}"/>
              </a:ext>
            </a:extLst>
          </p:cNvPr>
          <p:cNvSpPr>
            <a:spLocks noChangeArrowheads="1"/>
          </p:cNvSpPr>
          <p:nvPr/>
        </p:nvSpPr>
        <p:spPr bwMode="auto">
          <a:xfrm>
            <a:off x="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0" name="Rectangle 6">
            <a:extLst>
              <a:ext uri="{FF2B5EF4-FFF2-40B4-BE49-F238E27FC236}">
                <a16:creationId xmlns:a16="http://schemas.microsoft.com/office/drawing/2014/main" id="{F524A4BB-7E6D-4FD1-AFE1-8AF428E590E7}"/>
              </a:ext>
            </a:extLst>
          </p:cNvPr>
          <p:cNvSpPr>
            <a:spLocks noChangeArrowheads="1"/>
          </p:cNvSpPr>
          <p:nvPr/>
        </p:nvSpPr>
        <p:spPr bwMode="auto">
          <a:xfrm>
            <a:off x="883920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1" name="Rectangle 7">
            <a:extLst>
              <a:ext uri="{FF2B5EF4-FFF2-40B4-BE49-F238E27FC236}">
                <a16:creationId xmlns:a16="http://schemas.microsoft.com/office/drawing/2014/main" id="{65C4E8A7-E53F-4E97-8949-D4625FC9F3F7}"/>
              </a:ext>
            </a:extLst>
          </p:cNvPr>
          <p:cNvSpPr>
            <a:spLocks noChangeArrowheads="1"/>
          </p:cNvSpPr>
          <p:nvPr/>
        </p:nvSpPr>
        <p:spPr bwMode="auto">
          <a:xfrm rot="5400000">
            <a:off x="4419600" y="-4419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2" name="Rectangle 8">
            <a:extLst>
              <a:ext uri="{FF2B5EF4-FFF2-40B4-BE49-F238E27FC236}">
                <a16:creationId xmlns:a16="http://schemas.microsoft.com/office/drawing/2014/main" id="{377673FF-964F-4894-B994-CA595B963952}"/>
              </a:ext>
            </a:extLst>
          </p:cNvPr>
          <p:cNvSpPr>
            <a:spLocks noChangeArrowheads="1"/>
          </p:cNvSpPr>
          <p:nvPr/>
        </p:nvSpPr>
        <p:spPr bwMode="auto">
          <a:xfrm rot="5400000">
            <a:off x="4419600" y="2133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5" name="Line 9">
            <a:extLst>
              <a:ext uri="{FF2B5EF4-FFF2-40B4-BE49-F238E27FC236}">
                <a16:creationId xmlns:a16="http://schemas.microsoft.com/office/drawing/2014/main" id="{8CB18432-0116-4DFC-91D1-1BE03E4A343D}"/>
              </a:ext>
            </a:extLst>
          </p:cNvPr>
          <p:cNvSpPr>
            <a:spLocks noChangeShapeType="1"/>
          </p:cNvSpPr>
          <p:nvPr/>
        </p:nvSpPr>
        <p:spPr bwMode="auto">
          <a:xfrm>
            <a:off x="533400" y="1371600"/>
            <a:ext cx="8001000" cy="0"/>
          </a:xfrm>
          <a:prstGeom prst="line">
            <a:avLst/>
          </a:prstGeom>
          <a:noFill/>
          <a:ln w="57150">
            <a:solidFill>
              <a:srgbClr val="663300"/>
            </a:solidFill>
            <a:round/>
            <a:headEnd/>
            <a:tailEnd/>
          </a:ln>
          <a:effectLst>
            <a:outerShdw dist="3592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226" name="Oval 10">
            <a:extLst>
              <a:ext uri="{FF2B5EF4-FFF2-40B4-BE49-F238E27FC236}">
                <a16:creationId xmlns:a16="http://schemas.microsoft.com/office/drawing/2014/main" id="{8C22C2F2-D533-4BCD-AEFE-F0AE9728FB7A}"/>
              </a:ext>
            </a:extLst>
          </p:cNvPr>
          <p:cNvSpPr>
            <a:spLocks noChangeArrowheads="1"/>
          </p:cNvSpPr>
          <p:nvPr/>
        </p:nvSpPr>
        <p:spPr bwMode="auto">
          <a:xfrm>
            <a:off x="1447800" y="2667000"/>
            <a:ext cx="762000" cy="4572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8" name="Rectangle 12">
            <a:extLst>
              <a:ext uri="{FF2B5EF4-FFF2-40B4-BE49-F238E27FC236}">
                <a16:creationId xmlns:a16="http://schemas.microsoft.com/office/drawing/2014/main" id="{81952CEA-EC9C-4FAD-9D70-8E23C520E2FD}"/>
              </a:ext>
            </a:extLst>
          </p:cNvPr>
          <p:cNvSpPr>
            <a:spLocks noChangeArrowheads="1"/>
          </p:cNvSpPr>
          <p:nvPr/>
        </p:nvSpPr>
        <p:spPr bwMode="auto">
          <a:xfrm>
            <a:off x="304800" y="4938713"/>
            <a:ext cx="8610600" cy="547687"/>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9" name="Text Box 13">
            <a:extLst>
              <a:ext uri="{FF2B5EF4-FFF2-40B4-BE49-F238E27FC236}">
                <a16:creationId xmlns:a16="http://schemas.microsoft.com/office/drawing/2014/main" id="{74DCE7E3-1958-45EC-9DAC-5D059A82C5F1}"/>
              </a:ext>
            </a:extLst>
          </p:cNvPr>
          <p:cNvSpPr txBox="1">
            <a:spLocks noChangeArrowheads="1"/>
          </p:cNvSpPr>
          <p:nvPr/>
        </p:nvSpPr>
        <p:spPr bwMode="auto">
          <a:xfrm>
            <a:off x="304800" y="4953000"/>
            <a:ext cx="8610600" cy="47783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500" b="1"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Arial"/>
                <a:ea typeface="+mn-ea"/>
                <a:cs typeface="Arial" charset="0"/>
              </a:rPr>
              <a:t>“I will be with you if you will obey My commandments.”</a:t>
            </a:r>
          </a:p>
        </p:txBody>
      </p:sp>
      <p:sp>
        <p:nvSpPr>
          <p:cNvPr id="9231" name="Oval 15">
            <a:extLst>
              <a:ext uri="{FF2B5EF4-FFF2-40B4-BE49-F238E27FC236}">
                <a16:creationId xmlns:a16="http://schemas.microsoft.com/office/drawing/2014/main" id="{265390BE-F225-44CA-AC64-DB37DE4EA868}"/>
              </a:ext>
            </a:extLst>
          </p:cNvPr>
          <p:cNvSpPr>
            <a:spLocks noChangeArrowheads="1"/>
          </p:cNvSpPr>
          <p:nvPr/>
        </p:nvSpPr>
        <p:spPr bwMode="auto">
          <a:xfrm>
            <a:off x="609600" y="2286000"/>
            <a:ext cx="1066800" cy="6096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9232"/>
                                        </p:tgtEl>
                                        <p:attrNameLst>
                                          <p:attrName>style.visibility</p:attrName>
                                        </p:attrNameLst>
                                      </p:cBhvr>
                                      <p:to>
                                        <p:strVal val="visible"/>
                                      </p:to>
                                    </p:set>
                                    <p:animEffect transition="in" filter="fade">
                                      <p:cBhvr>
                                        <p:cTn id="12" dur="2000"/>
                                        <p:tgtEl>
                                          <p:spTgt spid="9232"/>
                                        </p:tgtEl>
                                      </p:cBhvr>
                                    </p:animEffect>
                                  </p:childTnLst>
                                </p:cTn>
                              </p:par>
                            </p:childTnLst>
                          </p:cTn>
                        </p:par>
                        <p:par>
                          <p:cTn id="13" fill="hold" nodeType="afterGroup">
                            <p:stCondLst>
                              <p:cond delay="2500"/>
                            </p:stCondLst>
                            <p:childTnLst>
                              <p:par>
                                <p:cTn id="14" presetID="23" presetClass="entr" presetSubtype="16" fill="hold" grpId="0" nodeType="afterEffect">
                                  <p:stCondLst>
                                    <p:cond delay="0"/>
                                  </p:stCondLst>
                                  <p:childTnLst>
                                    <p:set>
                                      <p:cBhvr>
                                        <p:cTn id="15" dur="1" fill="hold">
                                          <p:stCondLst>
                                            <p:cond delay="0"/>
                                          </p:stCondLst>
                                        </p:cTn>
                                        <p:tgtEl>
                                          <p:spTgt spid="9231"/>
                                        </p:tgtEl>
                                        <p:attrNameLst>
                                          <p:attrName>style.visibility</p:attrName>
                                        </p:attrNameLst>
                                      </p:cBhvr>
                                      <p:to>
                                        <p:strVal val="visible"/>
                                      </p:to>
                                    </p:set>
                                    <p:anim calcmode="lin" valueType="num">
                                      <p:cBhvr>
                                        <p:cTn id="16" dur="500" fill="hold"/>
                                        <p:tgtEl>
                                          <p:spTgt spid="9231"/>
                                        </p:tgtEl>
                                        <p:attrNameLst>
                                          <p:attrName>ppt_w</p:attrName>
                                        </p:attrNameLst>
                                      </p:cBhvr>
                                      <p:tavLst>
                                        <p:tav tm="0">
                                          <p:val>
                                            <p:fltVal val="0"/>
                                          </p:val>
                                        </p:tav>
                                        <p:tav tm="100000">
                                          <p:val>
                                            <p:strVal val="#ppt_w"/>
                                          </p:val>
                                        </p:tav>
                                      </p:tavLst>
                                    </p:anim>
                                    <p:anim calcmode="lin" valueType="num">
                                      <p:cBhvr>
                                        <p:cTn id="17" dur="500" fill="hold"/>
                                        <p:tgtEl>
                                          <p:spTgt spid="9231"/>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9226"/>
                                        </p:tgtEl>
                                        <p:attrNameLst>
                                          <p:attrName>style.visibility</p:attrName>
                                        </p:attrNameLst>
                                      </p:cBhvr>
                                      <p:to>
                                        <p:strVal val="visible"/>
                                      </p:to>
                                    </p:set>
                                    <p:anim calcmode="lin" valueType="num">
                                      <p:cBhvr>
                                        <p:cTn id="20" dur="500" fill="hold"/>
                                        <p:tgtEl>
                                          <p:spTgt spid="9226"/>
                                        </p:tgtEl>
                                        <p:attrNameLst>
                                          <p:attrName>ppt_w</p:attrName>
                                        </p:attrNameLst>
                                      </p:cBhvr>
                                      <p:tavLst>
                                        <p:tav tm="0">
                                          <p:val>
                                            <p:fltVal val="0"/>
                                          </p:val>
                                        </p:tav>
                                        <p:tav tm="100000">
                                          <p:val>
                                            <p:strVal val="#ppt_w"/>
                                          </p:val>
                                        </p:tav>
                                      </p:tavLst>
                                    </p:anim>
                                    <p:anim calcmode="lin" valueType="num">
                                      <p:cBhvr>
                                        <p:cTn id="21" dur="500" fill="hold"/>
                                        <p:tgtEl>
                                          <p:spTgt spid="9226"/>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9219">
                                            <p:txEl>
                                              <p:pRg st="1" end="1"/>
                                            </p:txEl>
                                          </p:spTgt>
                                        </p:tgtEl>
                                        <p:attrNameLst>
                                          <p:attrName>style.visibility</p:attrName>
                                        </p:attrNameLst>
                                      </p:cBhvr>
                                      <p:to>
                                        <p:strVal val="visible"/>
                                      </p:to>
                                    </p:set>
                                    <p:anim calcmode="lin" valueType="num">
                                      <p:cBhvr>
                                        <p:cTn id="26"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92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28"/>
                                        </p:tgtEl>
                                        <p:attrNameLst>
                                          <p:attrName>style.visibility</p:attrName>
                                        </p:attrNameLst>
                                      </p:cBhvr>
                                      <p:to>
                                        <p:strVal val="visible"/>
                                      </p:to>
                                    </p:set>
                                    <p:animEffect transition="in" filter="blinds(horizontal)">
                                      <p:cBhvr>
                                        <p:cTn id="32" dur="500"/>
                                        <p:tgtEl>
                                          <p:spTgt spid="922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9229"/>
                                        </p:tgtEl>
                                        <p:attrNameLst>
                                          <p:attrName>style.visibility</p:attrName>
                                        </p:attrNameLst>
                                      </p:cBhvr>
                                      <p:to>
                                        <p:strVal val="visible"/>
                                      </p:to>
                                    </p:set>
                                    <p:animEffect transition="in" filter="blinds(horizontal)">
                                      <p:cBhvr>
                                        <p:cTn id="35"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P spid="9228" grpId="0" animBg="1"/>
      <p:bldP spid="9229" grpId="0"/>
      <p:bldP spid="92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4832092"/>
          </a:xfrm>
          <a:prstGeom prst="rect">
            <a:avLst/>
          </a:prstGeom>
          <a:noFill/>
        </p:spPr>
        <p:txBody>
          <a:bodyPr wrap="square" rtlCol="0">
            <a:spAutoFit/>
          </a:bodyPr>
          <a:lstStyle/>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Josh. 7:7-9—”7  And Joshua said, ‘Alas, O Lord GOD, why have you brought this people over the Jordan at all, to give us into the hands of the Amorites, to destroy us?  Would that we had been content to dwell beyond the Jordan!  8  O Lord, what can I say, when Israel has turned their backs before their enemies!  9  For the Canaanites and the inhabitants of the land will hear of it and will surround us and cut off our name from the earth.  And what will you do for your great name?”  (ESV)</a:t>
            </a:r>
          </a:p>
          <a:p>
            <a:pPr marL="457200" indent="-457200">
              <a:buFont typeface="Wingdings" panose="05000000000000000000" pitchFamily="2" charset="2"/>
              <a:buChar char="§"/>
            </a:pP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461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5693866"/>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QUESTION 4:  Why do you think that the defeat at Ai was so devastating to Joshua?</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The utter shock, coming right after the miraculous river crossing and the collapsing of Jericho walls</a:t>
            </a:r>
          </a:p>
          <a:p>
            <a:pPr marL="914400" lvl="1" indent="-45720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So soon after God’s numerous assurances to Joshua</a:t>
            </a:r>
          </a:p>
          <a:p>
            <a:pPr marL="514350" indent="-51435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The cowardice shown—had </a:t>
            </a:r>
            <a:r>
              <a:rPr lang="en-US" sz="2800" b="1" i="1" dirty="0">
                <a:solidFill>
                  <a:schemeClr val="bg1"/>
                </a:solidFill>
                <a:latin typeface="Calibri" panose="020F0502020204030204" pitchFamily="34" charset="0"/>
                <a:cs typeface="Calibri" panose="020F0502020204030204" pitchFamily="34" charset="0"/>
              </a:rPr>
              <a:t>run away</a:t>
            </a:r>
            <a:r>
              <a:rPr lang="en-US" sz="2800" b="1" dirty="0">
                <a:solidFill>
                  <a:schemeClr val="bg1"/>
                </a:solidFill>
                <a:latin typeface="Calibri" panose="020F0502020204030204" pitchFamily="34" charset="0"/>
                <a:cs typeface="Calibri" panose="020F0502020204030204" pitchFamily="34" charset="0"/>
              </a:rPr>
              <a:t> from relatively weak opponent</a:t>
            </a:r>
          </a:p>
          <a:p>
            <a:pPr marL="514350" indent="-51435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Joshua sensed three things:</a:t>
            </a:r>
          </a:p>
          <a:p>
            <a:pPr marL="971550" lvl="1" indent="-51435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People were demoralized.  (Josh. 7:5)</a:t>
            </a:r>
          </a:p>
          <a:p>
            <a:pPr marL="971550" lvl="1" indent="-51435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Disaster might put his leadership in jeopardy.</a:t>
            </a:r>
          </a:p>
          <a:p>
            <a:pPr marL="971550" lvl="1" indent="-51435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It might mark the beginning of total defeat at the hands of the Canaanites.</a:t>
            </a:r>
          </a:p>
        </p:txBody>
      </p:sp>
    </p:spTree>
    <p:extLst>
      <p:ext uri="{BB962C8B-B14F-4D97-AF65-F5344CB8AC3E}">
        <p14:creationId xmlns:p14="http://schemas.microsoft.com/office/powerpoint/2010/main" val="110531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2" name="Picture 16">
            <a:extLst>
              <a:ext uri="{FF2B5EF4-FFF2-40B4-BE49-F238E27FC236}">
                <a16:creationId xmlns:a16="http://schemas.microsoft.com/office/drawing/2014/main" id="{D208EE0F-C05F-4760-B2E5-154445D6F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EBC7DEFF-0CA8-4153-805B-76E667ABD8F1}"/>
              </a:ext>
            </a:extLst>
          </p:cNvPr>
          <p:cNvSpPr>
            <a:spLocks noGrp="1" noChangeArrowheads="1"/>
          </p:cNvSpPr>
          <p:nvPr>
            <p:ph type="body" idx="1"/>
          </p:nvPr>
        </p:nvSpPr>
        <p:spPr>
          <a:xfrm>
            <a:off x="3276600" y="1524000"/>
            <a:ext cx="5562600" cy="4191000"/>
          </a:xfrm>
        </p:spPr>
        <p:txBody>
          <a:bodyPr/>
          <a:lstStyle/>
          <a:p>
            <a:pPr eaLnBrk="1" hangingPunct="1">
              <a:lnSpc>
                <a:spcPct val="90000"/>
              </a:lnSpc>
            </a:pPr>
            <a:r>
              <a:rPr lang="en-US" altLang="en-US" dirty="0"/>
              <a:t>Joshua sent an ambush force west of Ai</a:t>
            </a:r>
            <a:r>
              <a:rPr lang="en-US" altLang="en-US" b="1" dirty="0"/>
              <a:t>.</a:t>
            </a:r>
          </a:p>
          <a:p>
            <a:pPr eaLnBrk="1" hangingPunct="1">
              <a:lnSpc>
                <a:spcPct val="90000"/>
              </a:lnSpc>
            </a:pPr>
            <a:r>
              <a:rPr lang="en-US" altLang="en-US" dirty="0"/>
              <a:t>Main Israelite force attacked from the north and lured men of Ai (and Bethel) out of the city.</a:t>
            </a:r>
          </a:p>
        </p:txBody>
      </p:sp>
      <p:sp>
        <p:nvSpPr>
          <p:cNvPr id="11268" name="WordArt 4">
            <a:extLst>
              <a:ext uri="{FF2B5EF4-FFF2-40B4-BE49-F238E27FC236}">
                <a16:creationId xmlns:a16="http://schemas.microsoft.com/office/drawing/2014/main" id="{60CF0319-1FC2-4E38-82F0-0698EF1C592D}"/>
              </a:ext>
            </a:extLst>
          </p:cNvPr>
          <p:cNvSpPr>
            <a:spLocks noChangeArrowheads="1" noChangeShapeType="1" noTextEdit="1"/>
          </p:cNvSpPr>
          <p:nvPr/>
        </p:nvSpPr>
        <p:spPr bwMode="auto">
          <a:xfrm>
            <a:off x="457200" y="457200"/>
            <a:ext cx="815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663300"/>
                </a:solidFill>
                <a:effectLst>
                  <a:outerShdw dist="35921" dir="2700000" algn="ctr" rotWithShape="0">
                    <a:srgbClr val="FFFFFF"/>
                  </a:outerShdw>
                </a:effectLst>
                <a:uLnTx/>
                <a:uFillTx/>
                <a:latin typeface="Arial"/>
                <a:ea typeface="+mn-lt"/>
                <a:cs typeface="Arial"/>
              </a:rPr>
              <a:t>The Conquest of Canaan</a:t>
            </a:r>
          </a:p>
        </p:txBody>
      </p:sp>
      <p:sp>
        <p:nvSpPr>
          <p:cNvPr id="11269" name="Rectangle 5">
            <a:extLst>
              <a:ext uri="{FF2B5EF4-FFF2-40B4-BE49-F238E27FC236}">
                <a16:creationId xmlns:a16="http://schemas.microsoft.com/office/drawing/2014/main" id="{DD689FED-44F2-4F16-B9DD-5BB0169B723C}"/>
              </a:ext>
            </a:extLst>
          </p:cNvPr>
          <p:cNvSpPr>
            <a:spLocks noChangeArrowheads="1"/>
          </p:cNvSpPr>
          <p:nvPr/>
        </p:nvSpPr>
        <p:spPr bwMode="auto">
          <a:xfrm>
            <a:off x="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0" name="Rectangle 6">
            <a:extLst>
              <a:ext uri="{FF2B5EF4-FFF2-40B4-BE49-F238E27FC236}">
                <a16:creationId xmlns:a16="http://schemas.microsoft.com/office/drawing/2014/main" id="{F524A4BB-7E6D-4FD1-AFE1-8AF428E590E7}"/>
              </a:ext>
            </a:extLst>
          </p:cNvPr>
          <p:cNvSpPr>
            <a:spLocks noChangeArrowheads="1"/>
          </p:cNvSpPr>
          <p:nvPr/>
        </p:nvSpPr>
        <p:spPr bwMode="auto">
          <a:xfrm>
            <a:off x="883920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1" name="Rectangle 7">
            <a:extLst>
              <a:ext uri="{FF2B5EF4-FFF2-40B4-BE49-F238E27FC236}">
                <a16:creationId xmlns:a16="http://schemas.microsoft.com/office/drawing/2014/main" id="{65C4E8A7-E53F-4E97-8949-D4625FC9F3F7}"/>
              </a:ext>
            </a:extLst>
          </p:cNvPr>
          <p:cNvSpPr>
            <a:spLocks noChangeArrowheads="1"/>
          </p:cNvSpPr>
          <p:nvPr/>
        </p:nvSpPr>
        <p:spPr bwMode="auto">
          <a:xfrm rot="5400000">
            <a:off x="4419600" y="-4419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2" name="Rectangle 8">
            <a:extLst>
              <a:ext uri="{FF2B5EF4-FFF2-40B4-BE49-F238E27FC236}">
                <a16:creationId xmlns:a16="http://schemas.microsoft.com/office/drawing/2014/main" id="{377673FF-964F-4894-B994-CA595B963952}"/>
              </a:ext>
            </a:extLst>
          </p:cNvPr>
          <p:cNvSpPr>
            <a:spLocks noChangeArrowheads="1"/>
          </p:cNvSpPr>
          <p:nvPr/>
        </p:nvSpPr>
        <p:spPr bwMode="auto">
          <a:xfrm rot="5400000">
            <a:off x="4419600" y="2133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5" name="Line 9">
            <a:extLst>
              <a:ext uri="{FF2B5EF4-FFF2-40B4-BE49-F238E27FC236}">
                <a16:creationId xmlns:a16="http://schemas.microsoft.com/office/drawing/2014/main" id="{8CB18432-0116-4DFC-91D1-1BE03E4A343D}"/>
              </a:ext>
            </a:extLst>
          </p:cNvPr>
          <p:cNvSpPr>
            <a:spLocks noChangeShapeType="1"/>
          </p:cNvSpPr>
          <p:nvPr/>
        </p:nvSpPr>
        <p:spPr bwMode="auto">
          <a:xfrm>
            <a:off x="533400" y="1371600"/>
            <a:ext cx="8001000" cy="0"/>
          </a:xfrm>
          <a:prstGeom prst="line">
            <a:avLst/>
          </a:prstGeom>
          <a:noFill/>
          <a:ln w="57150">
            <a:solidFill>
              <a:srgbClr val="663300"/>
            </a:solidFill>
            <a:round/>
            <a:headEnd/>
            <a:tailEnd/>
          </a:ln>
          <a:effectLst>
            <a:outerShdw dist="3592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226" name="Oval 10">
            <a:extLst>
              <a:ext uri="{FF2B5EF4-FFF2-40B4-BE49-F238E27FC236}">
                <a16:creationId xmlns:a16="http://schemas.microsoft.com/office/drawing/2014/main" id="{8C22C2F2-D533-4BCD-AEFE-F0AE9728FB7A}"/>
              </a:ext>
            </a:extLst>
          </p:cNvPr>
          <p:cNvSpPr>
            <a:spLocks noChangeArrowheads="1"/>
          </p:cNvSpPr>
          <p:nvPr/>
        </p:nvSpPr>
        <p:spPr bwMode="auto">
          <a:xfrm>
            <a:off x="1447800" y="2667000"/>
            <a:ext cx="762000" cy="4572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8" name="Rectangle 12">
            <a:extLst>
              <a:ext uri="{FF2B5EF4-FFF2-40B4-BE49-F238E27FC236}">
                <a16:creationId xmlns:a16="http://schemas.microsoft.com/office/drawing/2014/main" id="{81952CEA-EC9C-4FAD-9D70-8E23C520E2FD}"/>
              </a:ext>
            </a:extLst>
          </p:cNvPr>
          <p:cNvSpPr>
            <a:spLocks noChangeArrowheads="1"/>
          </p:cNvSpPr>
          <p:nvPr/>
        </p:nvSpPr>
        <p:spPr bwMode="auto">
          <a:xfrm>
            <a:off x="304800" y="4938713"/>
            <a:ext cx="8610600" cy="547687"/>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31" name="Oval 15">
            <a:extLst>
              <a:ext uri="{FF2B5EF4-FFF2-40B4-BE49-F238E27FC236}">
                <a16:creationId xmlns:a16="http://schemas.microsoft.com/office/drawing/2014/main" id="{265390BE-F225-44CA-AC64-DB37DE4EA868}"/>
              </a:ext>
            </a:extLst>
          </p:cNvPr>
          <p:cNvSpPr>
            <a:spLocks noChangeArrowheads="1"/>
          </p:cNvSpPr>
          <p:nvPr/>
        </p:nvSpPr>
        <p:spPr bwMode="auto">
          <a:xfrm>
            <a:off x="609600" y="2286000"/>
            <a:ext cx="1066800" cy="6096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46530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9232"/>
                                        </p:tgtEl>
                                        <p:attrNameLst>
                                          <p:attrName>style.visibility</p:attrName>
                                        </p:attrNameLst>
                                      </p:cBhvr>
                                      <p:to>
                                        <p:strVal val="visible"/>
                                      </p:to>
                                    </p:set>
                                    <p:animEffect transition="in" filter="fade">
                                      <p:cBhvr>
                                        <p:cTn id="12" dur="2000"/>
                                        <p:tgtEl>
                                          <p:spTgt spid="9232"/>
                                        </p:tgtEl>
                                      </p:cBhvr>
                                    </p:animEffect>
                                  </p:childTnLst>
                                </p:cTn>
                              </p:par>
                            </p:childTnLst>
                          </p:cTn>
                        </p:par>
                        <p:par>
                          <p:cTn id="13" fill="hold" nodeType="afterGroup">
                            <p:stCondLst>
                              <p:cond delay="2500"/>
                            </p:stCondLst>
                            <p:childTnLst>
                              <p:par>
                                <p:cTn id="14" presetID="23" presetClass="entr" presetSubtype="16" fill="hold" grpId="0" nodeType="afterEffect">
                                  <p:stCondLst>
                                    <p:cond delay="0"/>
                                  </p:stCondLst>
                                  <p:childTnLst>
                                    <p:set>
                                      <p:cBhvr>
                                        <p:cTn id="15" dur="1" fill="hold">
                                          <p:stCondLst>
                                            <p:cond delay="0"/>
                                          </p:stCondLst>
                                        </p:cTn>
                                        <p:tgtEl>
                                          <p:spTgt spid="9231"/>
                                        </p:tgtEl>
                                        <p:attrNameLst>
                                          <p:attrName>style.visibility</p:attrName>
                                        </p:attrNameLst>
                                      </p:cBhvr>
                                      <p:to>
                                        <p:strVal val="visible"/>
                                      </p:to>
                                    </p:set>
                                    <p:anim calcmode="lin" valueType="num">
                                      <p:cBhvr>
                                        <p:cTn id="16" dur="500" fill="hold"/>
                                        <p:tgtEl>
                                          <p:spTgt spid="9231"/>
                                        </p:tgtEl>
                                        <p:attrNameLst>
                                          <p:attrName>ppt_w</p:attrName>
                                        </p:attrNameLst>
                                      </p:cBhvr>
                                      <p:tavLst>
                                        <p:tav tm="0">
                                          <p:val>
                                            <p:fltVal val="0"/>
                                          </p:val>
                                        </p:tav>
                                        <p:tav tm="100000">
                                          <p:val>
                                            <p:strVal val="#ppt_w"/>
                                          </p:val>
                                        </p:tav>
                                      </p:tavLst>
                                    </p:anim>
                                    <p:anim calcmode="lin" valueType="num">
                                      <p:cBhvr>
                                        <p:cTn id="17" dur="500" fill="hold"/>
                                        <p:tgtEl>
                                          <p:spTgt spid="9231"/>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9226"/>
                                        </p:tgtEl>
                                        <p:attrNameLst>
                                          <p:attrName>style.visibility</p:attrName>
                                        </p:attrNameLst>
                                      </p:cBhvr>
                                      <p:to>
                                        <p:strVal val="visible"/>
                                      </p:to>
                                    </p:set>
                                    <p:anim calcmode="lin" valueType="num">
                                      <p:cBhvr>
                                        <p:cTn id="20" dur="500" fill="hold"/>
                                        <p:tgtEl>
                                          <p:spTgt spid="9226"/>
                                        </p:tgtEl>
                                        <p:attrNameLst>
                                          <p:attrName>ppt_w</p:attrName>
                                        </p:attrNameLst>
                                      </p:cBhvr>
                                      <p:tavLst>
                                        <p:tav tm="0">
                                          <p:val>
                                            <p:fltVal val="0"/>
                                          </p:val>
                                        </p:tav>
                                        <p:tav tm="100000">
                                          <p:val>
                                            <p:strVal val="#ppt_w"/>
                                          </p:val>
                                        </p:tav>
                                      </p:tavLst>
                                    </p:anim>
                                    <p:anim calcmode="lin" valueType="num">
                                      <p:cBhvr>
                                        <p:cTn id="21" dur="500" fill="hold"/>
                                        <p:tgtEl>
                                          <p:spTgt spid="9226"/>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9219">
                                            <p:txEl>
                                              <p:pRg st="1" end="1"/>
                                            </p:txEl>
                                          </p:spTgt>
                                        </p:tgtEl>
                                        <p:attrNameLst>
                                          <p:attrName>style.visibility</p:attrName>
                                        </p:attrNameLst>
                                      </p:cBhvr>
                                      <p:to>
                                        <p:strVal val="visible"/>
                                      </p:to>
                                    </p:set>
                                    <p:anim calcmode="lin" valueType="num">
                                      <p:cBhvr>
                                        <p:cTn id="26"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92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28"/>
                                        </p:tgtEl>
                                        <p:attrNameLst>
                                          <p:attrName>style.visibility</p:attrName>
                                        </p:attrNameLst>
                                      </p:cBhvr>
                                      <p:to>
                                        <p:strVal val="visible"/>
                                      </p:to>
                                    </p:set>
                                    <p:animEffect transition="in" filter="blinds(horizontal)">
                                      <p:cBhvr>
                                        <p:cTn id="32"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P spid="9228" grpId="0" animBg="1"/>
      <p:bldP spid="92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9" name="Picture 19">
            <a:extLst>
              <a:ext uri="{FF2B5EF4-FFF2-40B4-BE49-F238E27FC236}">
                <a16:creationId xmlns:a16="http://schemas.microsoft.com/office/drawing/2014/main" id="{50AE3087-FFD7-4DC0-BC1A-8B6C7ABC3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24003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1D03E4BF-FA31-40F1-9727-ECE55B165C83}"/>
              </a:ext>
            </a:extLst>
          </p:cNvPr>
          <p:cNvSpPr>
            <a:spLocks noGrp="1" noChangeArrowheads="1"/>
          </p:cNvSpPr>
          <p:nvPr>
            <p:ph type="body" idx="1"/>
          </p:nvPr>
        </p:nvSpPr>
        <p:spPr>
          <a:xfrm>
            <a:off x="3048000" y="1524000"/>
            <a:ext cx="5638800" cy="4876800"/>
          </a:xfrm>
        </p:spPr>
        <p:txBody>
          <a:bodyPr/>
          <a:lstStyle/>
          <a:p>
            <a:pPr eaLnBrk="1" hangingPunct="1"/>
            <a:r>
              <a:rPr lang="en-US" altLang="en-US" dirty="0"/>
              <a:t>Since Jericho, Ai, and Bethel were destroyed, the Israelites were able to move freely into the central hill country.</a:t>
            </a:r>
          </a:p>
          <a:p>
            <a:pPr eaLnBrk="1" hangingPunct="1"/>
            <a:r>
              <a:rPr lang="en-US" altLang="en-US" dirty="0"/>
              <a:t>Went to Shechem and the twin peaks of </a:t>
            </a:r>
            <a:r>
              <a:rPr lang="en-US" altLang="en-US" b="1" dirty="0"/>
              <a:t>Gerizim</a:t>
            </a:r>
            <a:r>
              <a:rPr lang="en-US" altLang="en-US" dirty="0"/>
              <a:t> and </a:t>
            </a:r>
            <a:r>
              <a:rPr lang="en-US" altLang="en-US" b="1" dirty="0" err="1"/>
              <a:t>Ebal</a:t>
            </a:r>
            <a:r>
              <a:rPr lang="en-US" altLang="en-US" b="1"/>
              <a:t>.</a:t>
            </a:r>
            <a:endParaRPr lang="en-US" altLang="en-US" b="1" dirty="0"/>
          </a:p>
        </p:txBody>
      </p:sp>
      <p:sp>
        <p:nvSpPr>
          <p:cNvPr id="13316" name="WordArt 4">
            <a:extLst>
              <a:ext uri="{FF2B5EF4-FFF2-40B4-BE49-F238E27FC236}">
                <a16:creationId xmlns:a16="http://schemas.microsoft.com/office/drawing/2014/main" id="{4E6306C0-22CB-4DB4-AC60-F58310358E30}"/>
              </a:ext>
            </a:extLst>
          </p:cNvPr>
          <p:cNvSpPr>
            <a:spLocks noChangeArrowheads="1" noChangeShapeType="1" noTextEdit="1"/>
          </p:cNvSpPr>
          <p:nvPr/>
        </p:nvSpPr>
        <p:spPr bwMode="auto">
          <a:xfrm>
            <a:off x="457200" y="457200"/>
            <a:ext cx="815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663300"/>
                </a:solidFill>
                <a:effectLst>
                  <a:outerShdw dist="35921" dir="2700000" algn="ctr" rotWithShape="0">
                    <a:srgbClr val="FFFFFF"/>
                  </a:outerShdw>
                </a:effectLst>
                <a:uLnTx/>
                <a:uFillTx/>
                <a:latin typeface="Arial"/>
                <a:ea typeface="+mn-lt"/>
                <a:cs typeface="Arial"/>
              </a:rPr>
              <a:t>The Conquest of Canaan</a:t>
            </a:r>
          </a:p>
        </p:txBody>
      </p:sp>
      <p:sp>
        <p:nvSpPr>
          <p:cNvPr id="13317" name="Rectangle 5">
            <a:extLst>
              <a:ext uri="{FF2B5EF4-FFF2-40B4-BE49-F238E27FC236}">
                <a16:creationId xmlns:a16="http://schemas.microsoft.com/office/drawing/2014/main" id="{0836888C-85D7-405A-A07C-F85356535835}"/>
              </a:ext>
            </a:extLst>
          </p:cNvPr>
          <p:cNvSpPr>
            <a:spLocks noChangeArrowheads="1"/>
          </p:cNvSpPr>
          <p:nvPr/>
        </p:nvSpPr>
        <p:spPr bwMode="auto">
          <a:xfrm>
            <a:off x="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8" name="Rectangle 6">
            <a:extLst>
              <a:ext uri="{FF2B5EF4-FFF2-40B4-BE49-F238E27FC236}">
                <a16:creationId xmlns:a16="http://schemas.microsoft.com/office/drawing/2014/main" id="{76C8B64B-604D-4711-BEBF-80511608E27A}"/>
              </a:ext>
            </a:extLst>
          </p:cNvPr>
          <p:cNvSpPr>
            <a:spLocks noChangeArrowheads="1"/>
          </p:cNvSpPr>
          <p:nvPr/>
        </p:nvSpPr>
        <p:spPr bwMode="auto">
          <a:xfrm>
            <a:off x="883920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9" name="Rectangle 7">
            <a:extLst>
              <a:ext uri="{FF2B5EF4-FFF2-40B4-BE49-F238E27FC236}">
                <a16:creationId xmlns:a16="http://schemas.microsoft.com/office/drawing/2014/main" id="{9EFAED58-F04D-4AB4-8E48-C3D193BFE756}"/>
              </a:ext>
            </a:extLst>
          </p:cNvPr>
          <p:cNvSpPr>
            <a:spLocks noChangeArrowheads="1"/>
          </p:cNvSpPr>
          <p:nvPr/>
        </p:nvSpPr>
        <p:spPr bwMode="auto">
          <a:xfrm rot="5400000">
            <a:off x="4419600" y="-4419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0" name="Rectangle 8">
            <a:extLst>
              <a:ext uri="{FF2B5EF4-FFF2-40B4-BE49-F238E27FC236}">
                <a16:creationId xmlns:a16="http://schemas.microsoft.com/office/drawing/2014/main" id="{453776D6-FADD-46C5-AAF7-3C3D5D4FFBF9}"/>
              </a:ext>
            </a:extLst>
          </p:cNvPr>
          <p:cNvSpPr>
            <a:spLocks noChangeArrowheads="1"/>
          </p:cNvSpPr>
          <p:nvPr/>
        </p:nvSpPr>
        <p:spPr bwMode="auto">
          <a:xfrm rot="5400000">
            <a:off x="4419600" y="2133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9" name="Line 9">
            <a:extLst>
              <a:ext uri="{FF2B5EF4-FFF2-40B4-BE49-F238E27FC236}">
                <a16:creationId xmlns:a16="http://schemas.microsoft.com/office/drawing/2014/main" id="{19DFEEE7-0C43-4695-BF80-8FEF8AFC5455}"/>
              </a:ext>
            </a:extLst>
          </p:cNvPr>
          <p:cNvSpPr>
            <a:spLocks noChangeShapeType="1"/>
          </p:cNvSpPr>
          <p:nvPr/>
        </p:nvSpPr>
        <p:spPr bwMode="auto">
          <a:xfrm>
            <a:off x="533400" y="1371600"/>
            <a:ext cx="8001000" cy="0"/>
          </a:xfrm>
          <a:prstGeom prst="line">
            <a:avLst/>
          </a:prstGeom>
          <a:noFill/>
          <a:ln w="57150">
            <a:solidFill>
              <a:srgbClr val="663300"/>
            </a:solidFill>
            <a:round/>
            <a:headEnd/>
            <a:tailEnd/>
          </a:ln>
          <a:effectLst>
            <a:outerShdw dist="3592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50" name="Oval 10">
            <a:extLst>
              <a:ext uri="{FF2B5EF4-FFF2-40B4-BE49-F238E27FC236}">
                <a16:creationId xmlns:a16="http://schemas.microsoft.com/office/drawing/2014/main" id="{317F1209-E8BA-4C62-AC78-0073C20E6488}"/>
              </a:ext>
            </a:extLst>
          </p:cNvPr>
          <p:cNvSpPr>
            <a:spLocks noChangeArrowheads="1"/>
          </p:cNvSpPr>
          <p:nvPr/>
        </p:nvSpPr>
        <p:spPr bwMode="auto">
          <a:xfrm>
            <a:off x="1295400" y="2133600"/>
            <a:ext cx="1066800" cy="4572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43">
                                            <p:txEl>
                                              <p:pRg st="1" end="1"/>
                                            </p:txEl>
                                          </p:spTgt>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10259"/>
                                        </p:tgtEl>
                                        <p:attrNameLst>
                                          <p:attrName>style.visibility</p:attrName>
                                        </p:attrNameLst>
                                      </p:cBhvr>
                                      <p:to>
                                        <p:strVal val="visible"/>
                                      </p:to>
                                    </p:set>
                                    <p:animEffect transition="in" filter="fade">
                                      <p:cBhvr>
                                        <p:cTn id="18" dur="2000"/>
                                        <p:tgtEl>
                                          <p:spTgt spid="10259"/>
                                        </p:tgtEl>
                                      </p:cBhvr>
                                    </p:animEffect>
                                  </p:childTnLst>
                                </p:cTn>
                              </p:par>
                            </p:childTnLst>
                          </p:cTn>
                        </p:par>
                        <p:par>
                          <p:cTn id="19" fill="hold" nodeType="afterGroup">
                            <p:stCondLst>
                              <p:cond delay="2500"/>
                            </p:stCondLst>
                            <p:childTnLst>
                              <p:par>
                                <p:cTn id="20" presetID="23" presetClass="entr" presetSubtype="16" fill="hold" grpId="0" nodeType="afterEffect">
                                  <p:stCondLst>
                                    <p:cond delay="0"/>
                                  </p:stCondLst>
                                  <p:childTnLst>
                                    <p:set>
                                      <p:cBhvr>
                                        <p:cTn id="21" dur="1" fill="hold">
                                          <p:stCondLst>
                                            <p:cond delay="0"/>
                                          </p:stCondLst>
                                        </p:cTn>
                                        <p:tgtEl>
                                          <p:spTgt spid="10250"/>
                                        </p:tgtEl>
                                        <p:attrNameLst>
                                          <p:attrName>style.visibility</p:attrName>
                                        </p:attrNameLst>
                                      </p:cBhvr>
                                      <p:to>
                                        <p:strVal val="visible"/>
                                      </p:to>
                                    </p:set>
                                    <p:anim calcmode="lin" valueType="num">
                                      <p:cBhvr>
                                        <p:cTn id="22" dur="500" fill="hold"/>
                                        <p:tgtEl>
                                          <p:spTgt spid="10250"/>
                                        </p:tgtEl>
                                        <p:attrNameLst>
                                          <p:attrName>ppt_w</p:attrName>
                                        </p:attrNameLst>
                                      </p:cBhvr>
                                      <p:tavLst>
                                        <p:tav tm="0">
                                          <p:val>
                                            <p:fltVal val="0"/>
                                          </p:val>
                                        </p:tav>
                                        <p:tav tm="100000">
                                          <p:val>
                                            <p:strVal val="#ppt_w"/>
                                          </p:val>
                                        </p:tav>
                                      </p:tavLst>
                                    </p:anim>
                                    <p:anim calcmode="lin" valueType="num">
                                      <p:cBhvr>
                                        <p:cTn id="23" dur="500" fill="hold"/>
                                        <p:tgtEl>
                                          <p:spTgt spid="102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3"/>
          <p:cNvGrpSpPr>
            <a:grpSpLocks noGrp="1" noUngrp="1" noChangeAspect="1"/>
          </p:cNvGrpSpPr>
          <p:nvPr/>
        </p:nvGrpSpPr>
        <p:grpSpPr bwMode="auto">
          <a:xfrm>
            <a:off x="0" y="0"/>
            <a:ext cx="9144000" cy="6529388"/>
            <a:chOff x="685800" y="844550"/>
            <a:chExt cx="7772400" cy="5549900"/>
          </a:xfrm>
        </p:grpSpPr>
        <p:pic>
          <p:nvPicPr>
            <p:cNvPr id="20482" name="Picture 1" descr="Mt Gerizim, Shechem, and Mt Ebal from east, tb050106458"/>
            <p:cNvPicPr>
              <a:picLocks noRot="1" noChangeAspect="1" noMove="1" noResize="1"/>
            </p:cNvPicPr>
            <p:nvPr isPhoto="1"/>
          </p:nvPicPr>
          <p:blipFill>
            <a:blip r:embed="rId3" cstate="print"/>
            <a:srcRect/>
            <a:stretch>
              <a:fillRect/>
            </a:stretch>
          </p:blipFill>
          <p:spPr bwMode="auto">
            <a:xfrm>
              <a:off x="685800" y="844550"/>
              <a:ext cx="7772400" cy="5168900"/>
            </a:xfrm>
            <a:prstGeom prst="rect">
              <a:avLst/>
            </a:prstGeom>
            <a:noFill/>
            <a:ln w="9525">
              <a:noFill/>
              <a:miter lim="800000"/>
              <a:headEnd/>
              <a:tailEnd/>
            </a:ln>
          </p:spPr>
        </p:pic>
        <p:sp>
          <p:nvSpPr>
            <p:cNvPr id="20483" name="Rectangle 2"/>
            <p:cNvSpPr>
              <a:spLocks noChangeArrowheads="1"/>
            </p:cNvSpPr>
            <p:nvPr/>
          </p:nvSpPr>
          <p:spPr bwMode="auto">
            <a:xfrm>
              <a:off x="685800" y="6051714"/>
              <a:ext cx="7772400" cy="34273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Mount Gerizim, Shechem, and Mount Ebal from east</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0" y="0"/>
            <a:ext cx="9144000" cy="6422839"/>
            <a:chOff x="685800" y="889000"/>
            <a:chExt cx="7772400" cy="5459413"/>
          </a:xfrm>
        </p:grpSpPr>
        <p:pic>
          <p:nvPicPr>
            <p:cNvPr id="2" name="Picture 1" descr="Shechem and Mounts Gerizim and Ebal aerial from east, bb00120041"/>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685800" y="889000"/>
              <a:ext cx="7772400" cy="5078413"/>
            </a:xfrm>
            <a:prstGeom prst="rect">
              <a:avLst/>
            </a:prstGeom>
            <a:noFill/>
            <a:ln>
              <a:noFill/>
            </a:ln>
          </p:spPr>
        </p:pic>
        <p:sp>
          <p:nvSpPr>
            <p:cNvPr id="3" name="Rectangle 2"/>
            <p:cNvSpPr/>
            <p:nvPr/>
          </p:nvSpPr>
          <p:spPr>
            <a:xfrm>
              <a:off x="685800" y="6005513"/>
              <a:ext cx="7772400" cy="342900"/>
            </a:xfrm>
            <a:prstGeom prst="rect">
              <a:avLst/>
            </a:prstGeom>
            <a:noFill/>
            <a:ln>
              <a:noFill/>
            </a:ln>
          </p:spPr>
          <p:txBody>
            <a:bodyPr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Shechem and Mounts Gerizim and Ebal aerial from east</a:t>
              </a:r>
            </a:p>
          </p:txBody>
        </p:sp>
      </p:grpSp>
      <p:sp>
        <p:nvSpPr>
          <p:cNvPr id="5" name="Text Box 16"/>
          <p:cNvSpPr txBox="1">
            <a:spLocks noChangeArrowheads="1"/>
          </p:cNvSpPr>
          <p:nvPr/>
        </p:nvSpPr>
        <p:spPr bwMode="auto">
          <a:xfrm>
            <a:off x="6160786" y="1657290"/>
            <a:ext cx="1054295" cy="400110"/>
          </a:xfrm>
          <a:prstGeom prst="rect">
            <a:avLst/>
          </a:prstGeom>
          <a:noFill/>
          <a:ln w="9525">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Mt. </a:t>
            </a:r>
            <a:r>
              <a:rPr kumimoji="0" lang="en-US" sz="2000" b="0" i="0" u="none" strike="noStrike" kern="1200" cap="none" spc="0" normalizeH="0" baseline="0" noProof="0" dirty="0" err="1">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Ebal</a:t>
            </a:r>
            <a:endPar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endParaRPr>
          </a:p>
        </p:txBody>
      </p:sp>
      <p:sp>
        <p:nvSpPr>
          <p:cNvPr id="6" name="Text Box 16"/>
          <p:cNvSpPr txBox="1">
            <a:spLocks noChangeArrowheads="1"/>
          </p:cNvSpPr>
          <p:nvPr/>
        </p:nvSpPr>
        <p:spPr bwMode="auto">
          <a:xfrm>
            <a:off x="707673" y="2209800"/>
            <a:ext cx="1415346" cy="400110"/>
          </a:xfrm>
          <a:prstGeom prst="rect">
            <a:avLst/>
          </a:prstGeom>
          <a:noFill/>
          <a:ln w="9525">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Mt. </a:t>
            </a:r>
            <a:r>
              <a:rPr kumimoji="0" lang="en-US" sz="2000" b="0" i="0" u="none" strike="noStrike" kern="1200" cap="none" spc="0" normalizeH="0" baseline="0" noProof="0" dirty="0" err="1">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Gerizim</a:t>
            </a:r>
            <a:endPar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endParaRPr>
          </a:p>
        </p:txBody>
      </p:sp>
      <p:sp>
        <p:nvSpPr>
          <p:cNvPr id="7" name="Line 9"/>
          <p:cNvSpPr>
            <a:spLocks noChangeShapeType="1"/>
          </p:cNvSpPr>
          <p:nvPr/>
        </p:nvSpPr>
        <p:spPr bwMode="auto">
          <a:xfrm>
            <a:off x="8153400" y="3329073"/>
            <a:ext cx="411481" cy="6096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Text Box 16"/>
          <p:cNvSpPr txBox="1">
            <a:spLocks noChangeArrowheads="1"/>
          </p:cNvSpPr>
          <p:nvPr/>
        </p:nvSpPr>
        <p:spPr bwMode="auto">
          <a:xfrm>
            <a:off x="4550545" y="2949714"/>
            <a:ext cx="1393055" cy="707886"/>
          </a:xfrm>
          <a:prstGeom prst="rect">
            <a:avLst/>
          </a:prstGeom>
          <a:noFill/>
          <a:ln w="9525">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Shechem</a:t>
            </a:r>
            <a:endPar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(Tell Balata)</a:t>
            </a:r>
          </a:p>
        </p:txBody>
      </p:sp>
      <p:sp>
        <p:nvSpPr>
          <p:cNvPr id="9" name="Oval 8"/>
          <p:cNvSpPr/>
          <p:nvPr/>
        </p:nvSpPr>
        <p:spPr>
          <a:xfrm>
            <a:off x="3809999" y="3364992"/>
            <a:ext cx="749359" cy="457200"/>
          </a:xfrm>
          <a:prstGeom prst="ellips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 Box 16"/>
          <p:cNvSpPr txBox="1">
            <a:spLocks noChangeArrowheads="1"/>
          </p:cNvSpPr>
          <p:nvPr/>
        </p:nvSpPr>
        <p:spPr bwMode="auto">
          <a:xfrm>
            <a:off x="3657600" y="2667000"/>
            <a:ext cx="901759" cy="400110"/>
          </a:xfrm>
          <a:prstGeom prst="rect">
            <a:avLst/>
          </a:prstGeom>
          <a:noFill/>
          <a:ln w="9525">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Nablus</a:t>
            </a:r>
          </a:p>
        </p:txBody>
      </p:sp>
      <p:sp>
        <p:nvSpPr>
          <p:cNvPr id="11" name="Rectangle 10"/>
          <p:cNvSpPr/>
          <p:nvPr/>
        </p:nvSpPr>
        <p:spPr>
          <a:xfrm>
            <a:off x="3665591" y="5314890"/>
            <a:ext cx="24237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ＭＳ Ｐゴシック" pitchFamily="34" charset="-128"/>
                <a:cs typeface="Calibri" pitchFamily="34" charset="0"/>
              </a:rPr>
              <a:t> </a:t>
            </a:r>
          </a:p>
        </p:txBody>
      </p:sp>
    </p:spTree>
    <p:extLst>
      <p:ext uri="{BB962C8B-B14F-4D97-AF65-F5344CB8AC3E}">
        <p14:creationId xmlns:p14="http://schemas.microsoft.com/office/powerpoint/2010/main" val="231921502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77" name="Group 3"/>
          <p:cNvGrpSpPr>
            <a:grpSpLocks noGrp="1" noUngrp="1" noChangeAspect="1"/>
          </p:cNvGrpSpPr>
          <p:nvPr/>
        </p:nvGrpSpPr>
        <p:grpSpPr bwMode="auto">
          <a:xfrm>
            <a:off x="0" y="0"/>
            <a:ext cx="9144000" cy="6564313"/>
            <a:chOff x="685800" y="828675"/>
            <a:chExt cx="7772400" cy="5580063"/>
          </a:xfrm>
        </p:grpSpPr>
        <p:pic>
          <p:nvPicPr>
            <p:cNvPr id="126984" name="Picture 1" descr="Shechem, Mt Ebal, Sychar from Mt Gerizim, tb070507675psp"/>
            <p:cNvPicPr>
              <a:picLocks noRot="1" noChangeAspect="1" noMove="1" noResize="1"/>
            </p:cNvPicPr>
            <p:nvPr isPhoto="1"/>
          </p:nvPicPr>
          <p:blipFill>
            <a:blip r:embed="rId3" cstate="print"/>
            <a:srcRect/>
            <a:stretch>
              <a:fillRect/>
            </a:stretch>
          </p:blipFill>
          <p:spPr bwMode="auto">
            <a:xfrm>
              <a:off x="685800" y="828675"/>
              <a:ext cx="7772400" cy="5199063"/>
            </a:xfrm>
            <a:prstGeom prst="rect">
              <a:avLst/>
            </a:prstGeom>
            <a:noFill/>
            <a:ln w="9525">
              <a:noFill/>
              <a:miter lim="800000"/>
              <a:headEnd/>
              <a:tailEnd/>
            </a:ln>
          </p:spPr>
        </p:pic>
        <p:sp>
          <p:nvSpPr>
            <p:cNvPr id="126985"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rPr>
                <a:t>Shechem, Mount Ebal, Sychar from Mount Gerizim</a:t>
              </a:r>
            </a:p>
          </p:txBody>
        </p:sp>
      </p:grpSp>
      <p:sp>
        <p:nvSpPr>
          <p:cNvPr id="7" name="Text Box 16"/>
          <p:cNvSpPr txBox="1">
            <a:spLocks noChangeArrowheads="1"/>
          </p:cNvSpPr>
          <p:nvPr/>
        </p:nvSpPr>
        <p:spPr bwMode="auto">
          <a:xfrm>
            <a:off x="-400" y="1219200"/>
            <a:ext cx="1055096" cy="40011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ＭＳ Ｐゴシック" charset="-128"/>
                <a:cs typeface="Calibri" pitchFamily="34" charset="0"/>
              </a:rPr>
              <a:t>Mt. </a:t>
            </a:r>
            <a:r>
              <a:rPr kumimoji="0" lang="en-US" sz="2000" b="0" i="0" u="none" strike="noStrike" kern="1200" cap="none" spc="0" normalizeH="0" baseline="0" noProof="0" dirty="0" err="1">
                <a:ln>
                  <a:noFill/>
                </a:ln>
                <a:solidFill>
                  <a:srgbClr val="FFFFFF"/>
                </a:solidFill>
                <a:effectLst>
                  <a:glow rad="76200">
                    <a:srgbClr val="000000">
                      <a:alpha val="60000"/>
                    </a:srgbClr>
                  </a:glow>
                </a:effectLst>
                <a:uLnTx/>
                <a:uFillTx/>
                <a:latin typeface="Calibri" pitchFamily="34" charset="0"/>
                <a:ea typeface="ＭＳ Ｐゴシック" charset="-128"/>
                <a:cs typeface="Calibri" pitchFamily="34" charset="0"/>
              </a:rPr>
              <a:t>Ebal</a:t>
            </a:r>
            <a:endPar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ＭＳ Ｐゴシック" charset="-128"/>
              <a:cs typeface="Calibri" pitchFamily="34" charset="0"/>
            </a:endParaRPr>
          </a:p>
        </p:txBody>
      </p:sp>
      <p:sp>
        <p:nvSpPr>
          <p:cNvPr id="8" name="Oval 7"/>
          <p:cNvSpPr/>
          <p:nvPr/>
        </p:nvSpPr>
        <p:spPr>
          <a:xfrm>
            <a:off x="4114800" y="3733800"/>
            <a:ext cx="1828800" cy="914400"/>
          </a:xfrm>
          <a:prstGeom prst="ellips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0" name="Text Box 16"/>
          <p:cNvSpPr txBox="1">
            <a:spLocks noChangeArrowheads="1"/>
          </p:cNvSpPr>
          <p:nvPr/>
        </p:nvSpPr>
        <p:spPr bwMode="auto">
          <a:xfrm>
            <a:off x="5864569" y="3864114"/>
            <a:ext cx="1398716" cy="707886"/>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FFFFFF"/>
                </a:solidFill>
                <a:effectLst>
                  <a:glow rad="76200">
                    <a:srgbClr val="000000">
                      <a:alpha val="60000"/>
                    </a:srgbClr>
                  </a:glow>
                </a:effectLst>
                <a:uLnTx/>
                <a:uFillTx/>
                <a:latin typeface="Calibri" pitchFamily="34" charset="0"/>
                <a:ea typeface="ＭＳ Ｐゴシック" charset="-128"/>
                <a:cs typeface="Calibri" pitchFamily="34" charset="0"/>
              </a:rPr>
              <a:t>Shechem</a:t>
            </a:r>
            <a:endPar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ＭＳ Ｐゴシック"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ＭＳ Ｐゴシック" charset="-128"/>
                <a:cs typeface="Calibri" pitchFamily="34" charset="0"/>
              </a:rPr>
              <a:t>(Tell Balata)</a:t>
            </a:r>
          </a:p>
        </p:txBody>
      </p:sp>
      <p:sp>
        <p:nvSpPr>
          <p:cNvPr id="11" name="Text Box 16"/>
          <p:cNvSpPr txBox="1">
            <a:spLocks noChangeArrowheads="1"/>
          </p:cNvSpPr>
          <p:nvPr/>
        </p:nvSpPr>
        <p:spPr bwMode="auto">
          <a:xfrm>
            <a:off x="168017" y="5334000"/>
            <a:ext cx="1417376" cy="40011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ＭＳ Ｐゴシック" charset="-128"/>
                <a:cs typeface="Calibri" pitchFamily="34" charset="0"/>
              </a:rPr>
              <a:t>Mt. Gerizim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124754"/>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QUESTION 5:  Why was the ceremony at which Joshua read the entire law, including the blessings and the curses, so important?</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Reaffirmed that they were in the land that </a:t>
            </a:r>
            <a:r>
              <a:rPr lang="en-US" sz="2800" b="1" i="1" u="sng" dirty="0">
                <a:solidFill>
                  <a:schemeClr val="bg1"/>
                </a:solidFill>
                <a:latin typeface="Calibri" panose="020F0502020204030204" pitchFamily="34" charset="0"/>
                <a:cs typeface="Calibri" panose="020F0502020204030204" pitchFamily="34" charset="0"/>
              </a:rPr>
              <a:t>God had promised</a:t>
            </a:r>
            <a:r>
              <a:rPr lang="en-US" sz="2800" b="1" dirty="0">
                <a:solidFill>
                  <a:schemeClr val="bg1"/>
                </a:solidFill>
                <a:latin typeface="Calibri" panose="020F0502020204030204" pitchFamily="34" charset="0"/>
                <a:cs typeface="Calibri" panose="020F0502020204030204" pitchFamily="34" charset="0"/>
              </a:rPr>
              <a:t>.</a:t>
            </a:r>
          </a:p>
          <a:p>
            <a:pPr marL="914400" lvl="1" indent="-45720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Solemn reminder of responsibilities</a:t>
            </a:r>
          </a:p>
          <a:p>
            <a:pPr marL="914400" lvl="1" indent="-457200">
              <a:buFont typeface="Wingdings" panose="05000000000000000000" pitchFamily="2" charset="2"/>
              <a:buChar char="Ø"/>
            </a:pPr>
            <a:r>
              <a:rPr lang="en-US" sz="2800" b="1" i="1" dirty="0">
                <a:solidFill>
                  <a:schemeClr val="bg1"/>
                </a:solidFill>
                <a:latin typeface="Calibri" panose="020F0502020204030204" pitchFamily="34" charset="0"/>
                <a:cs typeface="Calibri" panose="020F0502020204030204" pitchFamily="34" charset="0"/>
              </a:rPr>
              <a:t>They had better obey God</a:t>
            </a:r>
            <a:r>
              <a:rPr lang="en-US" sz="2800" b="1" dirty="0">
                <a:solidFill>
                  <a:schemeClr val="bg1"/>
                </a:solidFill>
                <a:latin typeface="Calibri" panose="020F0502020204030204" pitchFamily="34" charset="0"/>
                <a:cs typeface="Calibri" panose="020F0502020204030204" pitchFamily="34" charset="0"/>
              </a:rPr>
              <a:t>—blessings would depend upon obedience; curses would result from disobedience.</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Bob Waldron characterization:  “By this ceremony, Israel was staking her claim to the land.  There were many, many cities to be conquered, but the people were declaring that with God’s help, it would all be theirs.”</a:t>
            </a:r>
          </a:p>
        </p:txBody>
      </p:sp>
    </p:spTree>
    <p:extLst>
      <p:ext uri="{BB962C8B-B14F-4D97-AF65-F5344CB8AC3E}">
        <p14:creationId xmlns:p14="http://schemas.microsoft.com/office/powerpoint/2010/main" val="27617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0" y="0"/>
            <a:ext cx="9144000" cy="6529294"/>
            <a:chOff x="685800" y="844550"/>
            <a:chExt cx="7772400" cy="5549900"/>
          </a:xfrm>
        </p:grpSpPr>
        <p:pic>
          <p:nvPicPr>
            <p:cNvPr id="2" name="Picture 1" descr="Jericho, Tell es-Sultan from hotel, adr080711688"/>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685800" y="844550"/>
              <a:ext cx="7772400" cy="5168900"/>
            </a:xfrm>
            <a:prstGeom prst="rect">
              <a:avLst/>
            </a:prstGeom>
            <a:noFill/>
            <a:ln>
              <a:noFill/>
            </a:ln>
          </p:spPr>
        </p:pic>
        <p:sp>
          <p:nvSpPr>
            <p:cNvPr id="3" name="Rectangle 2"/>
            <p:cNvSpPr/>
            <p:nvPr/>
          </p:nvSpPr>
          <p:spPr>
            <a:xfrm>
              <a:off x="685800" y="6051550"/>
              <a:ext cx="7772400" cy="342900"/>
            </a:xfrm>
            <a:prstGeom prst="rect">
              <a:avLst/>
            </a:prstGeom>
            <a:noFill/>
            <a:ln>
              <a:noFill/>
            </a:ln>
          </p:spPr>
          <p:txBody>
            <a:bodyPr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Jericho, Tell es-Sultan</a:t>
              </a:r>
            </a:p>
          </p:txBody>
        </p:sp>
      </p:grpSp>
    </p:spTree>
    <p:extLst>
      <p:ext uri="{BB962C8B-B14F-4D97-AF65-F5344CB8AC3E}">
        <p14:creationId xmlns:p14="http://schemas.microsoft.com/office/powerpoint/2010/main" val="38891000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801862"/>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MATT. 1:3-6—”3  Judah was the father of Perez and Zerah by </a:t>
            </a:r>
            <a:r>
              <a:rPr lang="en-US" sz="3200" b="1" dirty="0">
                <a:solidFill>
                  <a:srgbClr val="FFFF00"/>
                </a:solidFill>
                <a:latin typeface="Calibri" panose="020F0502020204030204" pitchFamily="34" charset="0"/>
                <a:cs typeface="Calibri" panose="020F0502020204030204" pitchFamily="34" charset="0"/>
              </a:rPr>
              <a:t>Tamar</a:t>
            </a:r>
            <a:r>
              <a:rPr lang="en-US" sz="3200" b="1" dirty="0">
                <a:solidFill>
                  <a:schemeClr val="bg1"/>
                </a:solidFill>
                <a:latin typeface="Calibri" panose="020F0502020204030204" pitchFamily="34" charset="0"/>
                <a:cs typeface="Calibri" panose="020F0502020204030204" pitchFamily="34" charset="0"/>
              </a:rPr>
              <a:t>, Perez was the father of </a:t>
            </a:r>
            <a:r>
              <a:rPr lang="en-US" sz="3200" b="1" dirty="0" err="1">
                <a:solidFill>
                  <a:schemeClr val="bg1"/>
                </a:solidFill>
                <a:latin typeface="Calibri" panose="020F0502020204030204" pitchFamily="34" charset="0"/>
                <a:cs typeface="Calibri" panose="020F0502020204030204" pitchFamily="34" charset="0"/>
              </a:rPr>
              <a:t>Hezron</a:t>
            </a:r>
            <a:r>
              <a:rPr lang="en-US" sz="3200" b="1" dirty="0">
                <a:solidFill>
                  <a:schemeClr val="bg1"/>
                </a:solidFill>
                <a:latin typeface="Calibri" panose="020F0502020204030204" pitchFamily="34" charset="0"/>
                <a:cs typeface="Calibri" panose="020F0502020204030204" pitchFamily="34" charset="0"/>
              </a:rPr>
              <a:t>, and </a:t>
            </a:r>
            <a:r>
              <a:rPr lang="en-US" sz="3200" b="1" dirty="0" err="1">
                <a:solidFill>
                  <a:schemeClr val="bg1"/>
                </a:solidFill>
                <a:latin typeface="Calibri" panose="020F0502020204030204" pitchFamily="34" charset="0"/>
                <a:cs typeface="Calibri" panose="020F0502020204030204" pitchFamily="34" charset="0"/>
              </a:rPr>
              <a:t>Hezron</a:t>
            </a:r>
            <a:r>
              <a:rPr lang="en-US" sz="3200" b="1" dirty="0">
                <a:solidFill>
                  <a:schemeClr val="bg1"/>
                </a:solidFill>
                <a:latin typeface="Calibri" panose="020F0502020204030204" pitchFamily="34" charset="0"/>
                <a:cs typeface="Calibri" panose="020F0502020204030204" pitchFamily="34" charset="0"/>
              </a:rPr>
              <a:t> the father of Ram.  4  Ram was the father of </a:t>
            </a:r>
            <a:r>
              <a:rPr lang="en-US" sz="3200" b="1" dirty="0" err="1">
                <a:solidFill>
                  <a:schemeClr val="bg1"/>
                </a:solidFill>
                <a:latin typeface="Calibri" panose="020F0502020204030204" pitchFamily="34" charset="0"/>
                <a:cs typeface="Calibri" panose="020F0502020204030204" pitchFamily="34" charset="0"/>
              </a:rPr>
              <a:t>Amminadab</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Amminadab</a:t>
            </a:r>
            <a:r>
              <a:rPr lang="en-US" sz="3200" b="1" dirty="0">
                <a:solidFill>
                  <a:schemeClr val="bg1"/>
                </a:solidFill>
                <a:latin typeface="Calibri" panose="020F0502020204030204" pitchFamily="34" charset="0"/>
                <a:cs typeface="Calibri" panose="020F0502020204030204" pitchFamily="34" charset="0"/>
              </a:rPr>
              <a:t> the father Nahshon, and Nahshon the father of Salmon.  5  Salmon was the father of Boaz by </a:t>
            </a:r>
            <a:r>
              <a:rPr lang="en-US" sz="3200" b="1" dirty="0">
                <a:solidFill>
                  <a:srgbClr val="FFFF00"/>
                </a:solidFill>
                <a:latin typeface="Calibri" panose="020F0502020204030204" pitchFamily="34" charset="0"/>
                <a:cs typeface="Calibri" panose="020F0502020204030204" pitchFamily="34" charset="0"/>
              </a:rPr>
              <a:t>RAHAB</a:t>
            </a:r>
            <a:r>
              <a:rPr lang="en-US" sz="3200" b="1" dirty="0">
                <a:solidFill>
                  <a:schemeClr val="bg1"/>
                </a:solidFill>
                <a:latin typeface="Calibri" panose="020F0502020204030204" pitchFamily="34" charset="0"/>
                <a:cs typeface="Calibri" panose="020F0502020204030204" pitchFamily="34" charset="0"/>
              </a:rPr>
              <a:t>, Boaz was the father of Obed by </a:t>
            </a:r>
            <a:r>
              <a:rPr lang="en-US" sz="3200" b="1" dirty="0">
                <a:solidFill>
                  <a:srgbClr val="FFFF00"/>
                </a:solidFill>
                <a:latin typeface="Calibri" panose="020F0502020204030204" pitchFamily="34" charset="0"/>
                <a:cs typeface="Calibri" panose="020F0502020204030204" pitchFamily="34" charset="0"/>
              </a:rPr>
              <a:t>Ruth</a:t>
            </a:r>
            <a:r>
              <a:rPr lang="en-US" sz="3200" b="1" dirty="0">
                <a:solidFill>
                  <a:schemeClr val="bg1"/>
                </a:solidFill>
                <a:latin typeface="Calibri" panose="020F0502020204030204" pitchFamily="34" charset="0"/>
                <a:cs typeface="Calibri" panose="020F0502020204030204" pitchFamily="34" charset="0"/>
              </a:rPr>
              <a:t>, and Obed the father of Jesse.  6  Jesse was the father of David the king.  David was the father of Solomon by </a:t>
            </a:r>
            <a:r>
              <a:rPr lang="en-US" sz="3200" b="1" dirty="0">
                <a:solidFill>
                  <a:srgbClr val="FFFF00"/>
                </a:solidFill>
                <a:latin typeface="Calibri" panose="020F0502020204030204" pitchFamily="34" charset="0"/>
                <a:cs typeface="Calibri" panose="020F0502020204030204" pitchFamily="34" charset="0"/>
              </a:rPr>
              <a:t>Bathsheba</a:t>
            </a:r>
            <a:r>
              <a:rPr lang="en-US" sz="3200" b="1" dirty="0">
                <a:solidFill>
                  <a:schemeClr val="bg1"/>
                </a:solidFill>
                <a:latin typeface="Calibri" panose="020F0502020204030204" pitchFamily="34" charset="0"/>
                <a:cs typeface="Calibri" panose="020F0502020204030204" pitchFamily="34" charset="0"/>
              </a:rPr>
              <a:t> who had been the wife of Uriah.”  (NASB)</a:t>
            </a:r>
          </a:p>
          <a:p>
            <a:endParaRPr lang="en-US" sz="2800" b="1" dirty="0">
              <a:solidFill>
                <a:schemeClr val="bg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endParaRPr lang="en-US" sz="2800" b="1" dirty="0">
              <a:solidFill>
                <a:schemeClr val="bg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436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124754"/>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QUESTION 1:  What instructions had God given the Israelites concerning how they should interact with the people they would encounter in the promised land—both as to the “inhabitants of the land” and the cities? (See Exod. 23:31-33; 34:12-16; Deut. 20:16-18)</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Exod. 23:31-33—”31  And I will set your border from the Red Sea to the Sea of the Philistines, and from the wilderness to the Euphrates, for I will give the inhabitants of the land into your hand, and </a:t>
            </a:r>
            <a:r>
              <a:rPr lang="en-US" sz="2800" b="1" dirty="0">
                <a:solidFill>
                  <a:srgbClr val="FF0000"/>
                </a:solidFill>
                <a:latin typeface="Calibri" panose="020F0502020204030204" pitchFamily="34" charset="0"/>
                <a:cs typeface="Calibri" panose="020F0502020204030204" pitchFamily="34" charset="0"/>
              </a:rPr>
              <a:t>YOU SHALL DRIVE THEM OUT BEFORE YOU</a:t>
            </a:r>
            <a:r>
              <a:rPr lang="en-US" sz="2800" b="1" dirty="0">
                <a:solidFill>
                  <a:schemeClr val="bg1"/>
                </a:solidFill>
                <a:latin typeface="Calibri" panose="020F0502020204030204" pitchFamily="34" charset="0"/>
                <a:cs typeface="Calibri" panose="020F0502020204030204" pitchFamily="34" charset="0"/>
              </a:rPr>
              <a:t>.  32  </a:t>
            </a:r>
            <a:r>
              <a:rPr lang="en-US" sz="2800" b="1" dirty="0">
                <a:solidFill>
                  <a:srgbClr val="FF0000"/>
                </a:solidFill>
                <a:latin typeface="Calibri" panose="020F0502020204030204" pitchFamily="34" charset="0"/>
                <a:cs typeface="Calibri" panose="020F0502020204030204" pitchFamily="34" charset="0"/>
              </a:rPr>
              <a:t>YOU SHALL MAKE NO COVENANT WITH THEM AND THEIR GODS.  33  THEY SHALL NOT DWELL IN YOUR LAND</a:t>
            </a:r>
            <a:r>
              <a:rPr lang="en-US" sz="2800" b="1" dirty="0">
                <a:solidFill>
                  <a:schemeClr val="bg1"/>
                </a:solidFill>
                <a:latin typeface="Calibri" panose="020F0502020204030204" pitchFamily="34" charset="0"/>
                <a:cs typeface="Calibri" panose="020F0502020204030204" pitchFamily="34" charset="0"/>
              </a:rPr>
              <a:t>, lest they make you sin against me; for if you serve their gods, it will surely be a snare to you.”  (ESV)</a:t>
            </a:r>
          </a:p>
        </p:txBody>
      </p:sp>
    </p:spTree>
    <p:extLst>
      <p:ext uri="{BB962C8B-B14F-4D97-AF65-F5344CB8AC3E}">
        <p14:creationId xmlns:p14="http://schemas.microsoft.com/office/powerpoint/2010/main" val="403955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124754"/>
          </a:xfrm>
          <a:prstGeom prst="rect">
            <a:avLst/>
          </a:prstGeom>
          <a:noFill/>
        </p:spPr>
        <p:txBody>
          <a:bodyPr wrap="square" rtlCol="0">
            <a:spAutoFit/>
          </a:bodyPr>
          <a:lstStyle/>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Exod. 34:12-16—(similar)</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SUMMARY OF THESE TWO EXODUS PASSAGES:</a:t>
            </a:r>
          </a:p>
          <a:p>
            <a:pPr marL="914400" lvl="1" indent="-45720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Drive them out of your land.</a:t>
            </a:r>
          </a:p>
          <a:p>
            <a:pPr marL="914400" lvl="1" indent="-45720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Make no covenant with them.</a:t>
            </a:r>
          </a:p>
          <a:p>
            <a:pPr marL="914400" lvl="1" indent="-45720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Avoid their bad influence.</a:t>
            </a:r>
          </a:p>
          <a:p>
            <a:pPr marL="914400" lvl="1" indent="-457200">
              <a:buFont typeface="Wingdings" panose="05000000000000000000" pitchFamily="2" charset="2"/>
              <a:buChar char="Ø"/>
            </a:pPr>
            <a:endParaRPr lang="en-US" sz="2800" b="1" dirty="0">
              <a:solidFill>
                <a:schemeClr val="bg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Deut. 20:16-18 (specifically addressing cities)—”16  But in the cities of these peoples that the LORD your God is giving you for an inheritance, </a:t>
            </a:r>
            <a:r>
              <a:rPr lang="en-US" sz="2800" b="1" dirty="0">
                <a:solidFill>
                  <a:srgbClr val="FF0000"/>
                </a:solidFill>
                <a:latin typeface="Calibri" panose="020F0502020204030204" pitchFamily="34" charset="0"/>
                <a:cs typeface="Calibri" panose="020F0502020204030204" pitchFamily="34" charset="0"/>
              </a:rPr>
              <a:t>YOU SHALL SAVE ALIVE NOTHING THAT BREATHES, </a:t>
            </a:r>
            <a:r>
              <a:rPr lang="en-US" sz="2800" b="1" dirty="0">
                <a:solidFill>
                  <a:schemeClr val="bg1"/>
                </a:solidFill>
                <a:latin typeface="Calibri" panose="020F0502020204030204" pitchFamily="34" charset="0"/>
                <a:cs typeface="Calibri" panose="020F0502020204030204" pitchFamily="34" charset="0"/>
              </a:rPr>
              <a:t>17  but you shall devote them to complete destruction….that they may not teach you to do according to all their abominable practices that they have done for their gods, and so you sin against the LORD your God.”  (ESV)</a:t>
            </a:r>
          </a:p>
        </p:txBody>
      </p:sp>
    </p:spTree>
    <p:extLst>
      <p:ext uri="{BB962C8B-B14F-4D97-AF65-F5344CB8AC3E}">
        <p14:creationId xmlns:p14="http://schemas.microsoft.com/office/powerpoint/2010/main" val="306610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3477875"/>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QUESTION 2:  What was the point of all the marching around Jericho?</a:t>
            </a:r>
          </a:p>
          <a:p>
            <a:endParaRPr lang="en-US" sz="3600" b="1" dirty="0">
              <a:solidFill>
                <a:schemeClr val="bg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It was </a:t>
            </a:r>
            <a:r>
              <a:rPr lang="en-US" sz="2800" b="1" i="1" dirty="0">
                <a:solidFill>
                  <a:schemeClr val="bg1"/>
                </a:solidFill>
                <a:latin typeface="Calibri" panose="020F0502020204030204" pitchFamily="34" charset="0"/>
                <a:cs typeface="Calibri" panose="020F0502020204030204" pitchFamily="34" charset="0"/>
              </a:rPr>
              <a:t>what God had told them to do.</a:t>
            </a:r>
            <a:endParaRPr lang="en-US" sz="2800" b="1" dirty="0">
              <a:solidFill>
                <a:schemeClr val="bg1"/>
              </a:solidFill>
              <a:latin typeface="Calibri" panose="020F0502020204030204" pitchFamily="34" charset="0"/>
              <a:cs typeface="Calibri" panose="020F0502020204030204" pitchFamily="34" charset="0"/>
            </a:endParaRPr>
          </a:p>
          <a:p>
            <a:pPr marL="914400" lvl="1" indent="-45720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That being true, it demonstrated obedience.</a:t>
            </a:r>
          </a:p>
          <a:p>
            <a:pPr marL="914400" lvl="1" indent="-45720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It also demonstrated </a:t>
            </a:r>
            <a:r>
              <a:rPr lang="en-US" sz="2800" b="1" i="1" u="sng" dirty="0">
                <a:solidFill>
                  <a:schemeClr val="bg1"/>
                </a:solidFill>
                <a:latin typeface="Calibri" panose="020F0502020204030204" pitchFamily="34" charset="0"/>
                <a:cs typeface="Calibri" panose="020F0502020204030204" pitchFamily="34" charset="0"/>
              </a:rPr>
              <a:t>faith</a:t>
            </a:r>
            <a:r>
              <a:rPr lang="en-US" sz="2800" dirty="0">
                <a:solidFill>
                  <a:schemeClr val="bg1"/>
                </a:solidFill>
                <a:latin typeface="Calibri" panose="020F0502020204030204" pitchFamily="34" charset="0"/>
                <a:cs typeface="Calibri" panose="020F0502020204030204" pitchFamily="34" charset="0"/>
              </a:rPr>
              <a:t> </a:t>
            </a:r>
            <a:r>
              <a:rPr lang="en-US" sz="2800" b="1" dirty="0">
                <a:solidFill>
                  <a:schemeClr val="bg1"/>
                </a:solidFill>
                <a:latin typeface="Calibri" panose="020F0502020204030204" pitchFamily="34" charset="0"/>
                <a:cs typeface="Calibri" panose="020F0502020204030204" pitchFamily="34" charset="0"/>
              </a:rPr>
              <a:t>that God would give them victory.</a:t>
            </a:r>
          </a:p>
        </p:txBody>
      </p:sp>
    </p:spTree>
    <p:extLst>
      <p:ext uri="{BB962C8B-B14F-4D97-AF65-F5344CB8AC3E}">
        <p14:creationId xmlns:p14="http://schemas.microsoft.com/office/powerpoint/2010/main" val="26749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5262979"/>
          </a:xfrm>
          <a:prstGeom prst="rect">
            <a:avLst/>
          </a:prstGeom>
          <a:noFill/>
        </p:spPr>
        <p:txBody>
          <a:bodyPr wrap="square" rtlCol="0">
            <a:spAutoFit/>
          </a:bodyPr>
          <a:lstStyle/>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Josh. 6:17-19—”And the city and </a:t>
            </a:r>
            <a:r>
              <a:rPr lang="en-US" sz="2800" b="1" i="1" u="sng" dirty="0">
                <a:solidFill>
                  <a:schemeClr val="bg1"/>
                </a:solidFill>
                <a:latin typeface="Calibri" panose="020F0502020204030204" pitchFamily="34" charset="0"/>
                <a:cs typeface="Calibri" panose="020F0502020204030204" pitchFamily="34" charset="0"/>
              </a:rPr>
              <a:t>all</a:t>
            </a:r>
            <a:r>
              <a:rPr lang="en-US" sz="2800" dirty="0">
                <a:solidFill>
                  <a:schemeClr val="bg1"/>
                </a:solidFill>
                <a:latin typeface="Calibri" panose="020F0502020204030204" pitchFamily="34" charset="0"/>
                <a:cs typeface="Calibri" panose="020F0502020204030204" pitchFamily="34" charset="0"/>
              </a:rPr>
              <a:t> </a:t>
            </a:r>
            <a:r>
              <a:rPr lang="en-US" sz="2800" b="1" dirty="0">
                <a:solidFill>
                  <a:schemeClr val="bg1"/>
                </a:solidFill>
                <a:latin typeface="Calibri" panose="020F0502020204030204" pitchFamily="34" charset="0"/>
                <a:cs typeface="Calibri" panose="020F0502020204030204" pitchFamily="34" charset="0"/>
              </a:rPr>
              <a:t>that is within it shall be devoted to the LORD for destruction.  Only Rahab the prostitute and all who are with her in her house shall live, because she hid the messengers whom we sent.  18  But you keep yourselves from the things devoted to destruction, lest when you have devoted them you take any of the devoted things and make the camp of Israel a thing for destruction and bring trouble upon it.  19  But all silver and gold, and every vessel of bronze and iron, are holy to the LORD; they shall go into the treasury of the LORD.”  (ESV)</a:t>
            </a:r>
          </a:p>
          <a:p>
            <a:pPr marL="457200" indent="-457200">
              <a:buFont typeface="Wingdings" panose="05000000000000000000" pitchFamily="2" charset="2"/>
              <a:buChar char="§"/>
            </a:pP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519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29" name="Group 3"/>
          <p:cNvGrpSpPr>
            <a:grpSpLocks noGrp="1" noUngrp="1" noChangeAspect="1"/>
          </p:cNvGrpSpPr>
          <p:nvPr/>
        </p:nvGrpSpPr>
        <p:grpSpPr bwMode="auto">
          <a:xfrm>
            <a:off x="0" y="0"/>
            <a:ext cx="9144000" cy="6529388"/>
            <a:chOff x="685800" y="844550"/>
            <a:chExt cx="7772400" cy="5549900"/>
          </a:xfrm>
        </p:grpSpPr>
        <p:pic>
          <p:nvPicPr>
            <p:cNvPr id="176130" name="Picture 1" descr="Jericho grain storejars in balk, tb052006445"/>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3" name="Rectangle 2"/>
            <p:cNvSpPr/>
            <p:nvPr/>
          </p:nvSpPr>
          <p:spPr>
            <a:xfrm>
              <a:off x="685800" y="6051714"/>
              <a:ext cx="7772400" cy="342736"/>
            </a:xfrm>
            <a:prstGeom prst="rect">
              <a:avLst/>
            </a:prstGeom>
            <a:noFill/>
            <a:ln>
              <a:noFill/>
            </a:ln>
          </p:spPr>
          <p:txBody>
            <a:bodyPr anchor="ctr">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Jericho, Tell es-Sultan,</a:t>
              </a:r>
              <a:r>
                <a:rPr kumimoji="0" lang="en-US" sz="2400" b="0" i="0" u="none" strike="noStrike" kern="1200" cap="none" spc="0" normalizeH="0" baseline="0" noProof="0" dirty="0">
                  <a:ln>
                    <a:noFill/>
                  </a:ln>
                  <a:solidFill>
                    <a:srgbClr val="000000"/>
                  </a:solidFill>
                  <a:effectLst/>
                  <a:uLnTx/>
                  <a:uFillTx/>
                  <a:latin typeface="Calibri" pitchFamily="34" charset="0"/>
                  <a:ea typeface="Times New Roman" charset="0"/>
                  <a:cs typeface="Times New Roman" charset="0"/>
                </a:rPr>
                <a:t> </a:t>
              </a: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grain storage jars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5693866"/>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MATT. 1:5-6—”5  Salmon was the father of Boaz by </a:t>
            </a:r>
            <a:r>
              <a:rPr lang="en-US" sz="2800" b="1" dirty="0">
                <a:solidFill>
                  <a:srgbClr val="FFFF00"/>
                </a:solidFill>
                <a:latin typeface="Calibri" panose="020F0502020204030204" pitchFamily="34" charset="0"/>
                <a:cs typeface="Calibri" panose="020F0502020204030204" pitchFamily="34" charset="0"/>
              </a:rPr>
              <a:t>RAHAB</a:t>
            </a:r>
            <a:r>
              <a:rPr lang="en-US" sz="2800" b="1" dirty="0">
                <a:solidFill>
                  <a:schemeClr val="bg1"/>
                </a:solidFill>
                <a:latin typeface="Calibri" panose="020F0502020204030204" pitchFamily="34" charset="0"/>
                <a:cs typeface="Calibri" panose="020F0502020204030204" pitchFamily="34" charset="0"/>
              </a:rPr>
              <a:t>, Boaz was the father of Obed by Ruth, and Obed the father of Jesse.  6  Jesse was the father of David the king.  David was the father of Solomon by Bathsheba who had been the wife of Uriah.”  (NASB)</a:t>
            </a:r>
          </a:p>
          <a:p>
            <a:endParaRPr lang="en-US" sz="2800" b="1" dirty="0">
              <a:solidFill>
                <a:schemeClr val="bg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Rahab was a Gentile and a prostitute.</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Married Salmon, a prince of Judah.</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Rahab was the mother of Boaz, who married Ruth (also a Gentile).</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Was great-great-grandmother of King David</a:t>
            </a:r>
          </a:p>
          <a:p>
            <a:pPr marL="914400" lvl="1" indent="-457200">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….and thus an ancestor of Jesus</a:t>
            </a:r>
          </a:p>
          <a:p>
            <a:pPr marL="457200" indent="-457200">
              <a:buFont typeface="Wingdings" panose="05000000000000000000" pitchFamily="2" charset="2"/>
              <a:buChar char="§"/>
            </a:pP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75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5262979"/>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STATEMENTS ON FAITH TO NT CHRISTIANS:</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Eph. 2:8-9—Paul wrote that ”…by grace you have been saved through faith.  And this is not your own doing; it is the gift of God, 9  not a result of works, so that no one may boast.” (ESV)</a:t>
            </a:r>
          </a:p>
          <a:p>
            <a:pPr marL="457200" indent="-457200">
              <a:buFont typeface="Wingdings" panose="05000000000000000000" pitchFamily="2" charset="2"/>
              <a:buChar char="§"/>
            </a:pPr>
            <a:r>
              <a:rPr lang="en-US" sz="2800" b="1" dirty="0">
                <a:solidFill>
                  <a:schemeClr val="bg1"/>
                </a:solidFill>
                <a:latin typeface="Calibri" panose="020F0502020204030204" pitchFamily="34" charset="0"/>
                <a:cs typeface="Calibri" panose="020F0502020204030204" pitchFamily="34" charset="0"/>
              </a:rPr>
              <a:t>Heb. 11:30-31 (seizing upon Jericho narrative)—”30  By faith the walls of Jericho fell down after they had been encircled for seven days.  31  By faith Rahab the prostitute did not perish with those who were disobedient, because she had given a friendly welcome to the spies.” (ESV)</a:t>
            </a:r>
          </a:p>
          <a:p>
            <a:pPr marL="457200" indent="-457200">
              <a:buFont typeface="Wingdings" panose="05000000000000000000" pitchFamily="2" charset="2"/>
              <a:buChar char="§"/>
            </a:pP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4710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LENAME" val="E:\0Adds 2002\04 Judah\010703 Beersheba flight\Jericho area\sr\Jericho aerial from south5.jpg"/>
  <p:tag name="PHOTO" val="TRUE"/>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TotalTime>
  <Words>1507</Words>
  <Application>Microsoft Office PowerPoint</Application>
  <PresentationFormat>On-screen Show (4:3)</PresentationFormat>
  <Paragraphs>93</Paragraphs>
  <Slides>20</Slides>
  <Notes>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Arial</vt:lpstr>
      <vt:lpstr>Calibri</vt:lpstr>
      <vt:lpstr>Calibri Light</vt:lpstr>
      <vt:lpstr>Times New Roman</vt:lpstr>
      <vt:lpstr>Wingdings</vt:lpstr>
      <vt:lpstr>Metropolitan</vt:lpstr>
      <vt:lpstr>Default Design</vt: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AND IVY</dc:creator>
  <cp:lastModifiedBy>ASHLEY AND IVY</cp:lastModifiedBy>
  <cp:revision>51</cp:revision>
  <dcterms:created xsi:type="dcterms:W3CDTF">2021-07-13T17:37:57Z</dcterms:created>
  <dcterms:modified xsi:type="dcterms:W3CDTF">2021-07-18T13:27:26Z</dcterms:modified>
</cp:coreProperties>
</file>