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1" r:id="rId3"/>
    <p:sldId id="286" r:id="rId4"/>
    <p:sldId id="278" r:id="rId5"/>
    <p:sldId id="294" r:id="rId6"/>
    <p:sldId id="298" r:id="rId7"/>
    <p:sldId id="319" r:id="rId8"/>
    <p:sldId id="320" r:id="rId9"/>
    <p:sldId id="321" r:id="rId10"/>
    <p:sldId id="312" r:id="rId11"/>
    <p:sldId id="322" r:id="rId12"/>
    <p:sldId id="323" r:id="rId13"/>
    <p:sldId id="324" r:id="rId14"/>
    <p:sldId id="325" r:id="rId1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16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1E71D0F4-75BD-46EA-9BB1-5FAF2358DD81}" type="datetimeFigureOut">
              <a:rPr lang="en-US" smtClean="0"/>
              <a:t>7/18/2021</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668A6A4-42CA-479E-8DED-E229270502E1}" type="slidenum">
              <a:rPr lang="en-US" smtClean="0"/>
              <a:t>‹#›</a:t>
            </a:fld>
            <a:endParaRPr lang="en-US"/>
          </a:p>
        </p:txBody>
      </p:sp>
    </p:spTree>
    <p:extLst>
      <p:ext uri="{BB962C8B-B14F-4D97-AF65-F5344CB8AC3E}">
        <p14:creationId xmlns:p14="http://schemas.microsoft.com/office/powerpoint/2010/main" val="118391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1568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1942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4763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3176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1530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063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8A6A4-42CA-479E-8DED-E229270502E1}" type="slidenum">
              <a:rPr lang="en-US" smtClean="0"/>
              <a:t>4</a:t>
            </a:fld>
            <a:endParaRPr lang="en-US"/>
          </a:p>
        </p:txBody>
      </p:sp>
    </p:spTree>
    <p:extLst>
      <p:ext uri="{BB962C8B-B14F-4D97-AF65-F5344CB8AC3E}">
        <p14:creationId xmlns:p14="http://schemas.microsoft.com/office/powerpoint/2010/main" val="2146156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3851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8149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5342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4632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3635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974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7/18/2021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7/18/2021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7/18/2021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7/18/2021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510762"/>
            <a:ext cx="7772400" cy="1836476"/>
          </a:xfrm>
        </p:spPr>
        <p:txBody>
          <a:bodyPr>
            <a:normAutofit/>
          </a:bodyPr>
          <a:lstStyle/>
          <a:p>
            <a:r>
              <a:rPr lang="en-US" b="1" dirty="0">
                <a:solidFill>
                  <a:schemeClr val="bg1"/>
                </a:solidFill>
              </a:rPr>
              <a:t>PHARISEES:</a:t>
            </a:r>
            <a:br>
              <a:rPr lang="en-US" b="1" dirty="0">
                <a:solidFill>
                  <a:schemeClr val="bg1"/>
                </a:solidFill>
              </a:rPr>
            </a:br>
            <a:r>
              <a:rPr lang="en-US" sz="5300" b="1" dirty="0">
                <a:solidFill>
                  <a:schemeClr val="bg1"/>
                </a:solidFill>
              </a:rPr>
              <a:t>When Religion Goes Wrong</a:t>
            </a:r>
            <a:endParaRPr lang="en-US" b="1" dirty="0">
              <a:solidFill>
                <a:schemeClr val="bg1"/>
              </a:solidFill>
            </a:endParaRP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WHEN DOES RELIGION GO WRONG?</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0" indent="0" algn="ctr">
              <a:buNone/>
            </a:pPr>
            <a:endParaRPr lang="en-US" dirty="0">
              <a:solidFill>
                <a:schemeClr val="bg1"/>
              </a:solidFill>
            </a:endParaRPr>
          </a:p>
          <a:p>
            <a:pPr marL="0" indent="0" algn="ctr">
              <a:buNone/>
            </a:pPr>
            <a:r>
              <a:rPr lang="en-US" sz="4000" dirty="0">
                <a:solidFill>
                  <a:schemeClr val="bg1"/>
                </a:solidFill>
              </a:rPr>
              <a:t>When the religion is wrong </a:t>
            </a:r>
          </a:p>
          <a:p>
            <a:pPr marL="0" indent="0" algn="ctr">
              <a:buNone/>
            </a:pPr>
            <a:r>
              <a:rPr lang="en-US" sz="4000" dirty="0">
                <a:solidFill>
                  <a:schemeClr val="bg1"/>
                </a:solidFill>
              </a:rPr>
              <a:t>and the religious followers don’t know it</a:t>
            </a:r>
          </a:p>
        </p:txBody>
      </p:sp>
    </p:spTree>
    <p:extLst>
      <p:ext uri="{BB962C8B-B14F-4D97-AF65-F5344CB8AC3E}">
        <p14:creationId xmlns:p14="http://schemas.microsoft.com/office/powerpoint/2010/main" val="206855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BLINDNESS: A Modern Concern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Satan blinds the world (II Cor. 4:4)</a:t>
            </a:r>
          </a:p>
          <a:p>
            <a:r>
              <a:rPr lang="en-US" sz="3200" dirty="0">
                <a:solidFill>
                  <a:schemeClr val="bg1"/>
                </a:solidFill>
              </a:rPr>
              <a:t>Christians can be blind (II Pet. 1:9)</a:t>
            </a:r>
          </a:p>
          <a:p>
            <a:r>
              <a:rPr lang="en-US" sz="3200" dirty="0">
                <a:solidFill>
                  <a:schemeClr val="bg1"/>
                </a:solidFill>
              </a:rPr>
              <a:t>Churches can be blind (Rev. 3:17)</a:t>
            </a:r>
            <a:endParaRPr lang="en-US" sz="2800" dirty="0">
              <a:solidFill>
                <a:schemeClr val="bg1"/>
              </a:solidFill>
            </a:endParaRPr>
          </a:p>
        </p:txBody>
      </p:sp>
    </p:spTree>
    <p:extLst>
      <p:ext uri="{BB962C8B-B14F-4D97-AF65-F5344CB8AC3E}">
        <p14:creationId xmlns:p14="http://schemas.microsoft.com/office/powerpoint/2010/main" val="33106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CURING BLINDNESS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Love your brother (I John 2:11)</a:t>
            </a:r>
          </a:p>
          <a:p>
            <a:r>
              <a:rPr lang="en-US" sz="3200" dirty="0">
                <a:solidFill>
                  <a:schemeClr val="bg1"/>
                </a:solidFill>
              </a:rPr>
              <a:t>Grow in the virtues (II Pet. 1:9…5-7)</a:t>
            </a:r>
          </a:p>
          <a:p>
            <a:r>
              <a:rPr lang="en-US" sz="3200" dirty="0">
                <a:solidFill>
                  <a:schemeClr val="bg1"/>
                </a:solidFill>
              </a:rPr>
              <a:t>Don’t become self-sufficient (Rev. 3:17-18)</a:t>
            </a:r>
          </a:p>
          <a:p>
            <a:r>
              <a:rPr lang="en-US" sz="3200" dirty="0">
                <a:solidFill>
                  <a:schemeClr val="bg1"/>
                </a:solidFill>
              </a:rPr>
              <a:t>Seek Jesus like you are blind </a:t>
            </a:r>
            <a:r>
              <a:rPr lang="en-US" sz="3200" b="1" dirty="0">
                <a:solidFill>
                  <a:schemeClr val="bg1"/>
                </a:solidFill>
              </a:rPr>
              <a:t>(Mt. 20:29-34; John 9:29-34)</a:t>
            </a:r>
            <a:endParaRPr lang="en-US" sz="2800" b="1" dirty="0">
              <a:solidFill>
                <a:schemeClr val="bg1"/>
              </a:solidFill>
            </a:endParaRPr>
          </a:p>
        </p:txBody>
      </p:sp>
    </p:spTree>
    <p:extLst>
      <p:ext uri="{BB962C8B-B14F-4D97-AF65-F5344CB8AC3E}">
        <p14:creationId xmlns:p14="http://schemas.microsoft.com/office/powerpoint/2010/main" val="84769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APPROACHING GOD’S WORD</a:t>
            </a:r>
            <a:br>
              <a:rPr lang="en-US" b="1" dirty="0">
                <a:solidFill>
                  <a:schemeClr val="bg1"/>
                </a:solidFill>
              </a:rPr>
            </a:br>
            <a:r>
              <a:rPr lang="en-US" b="1" dirty="0">
                <a:solidFill>
                  <a:schemeClr val="bg1"/>
                </a:solidFill>
              </a:rPr>
              <a:t>LIKE YOU ARE BLIND</a:t>
            </a:r>
            <a:br>
              <a:rPr lang="en-US" b="1" dirty="0">
                <a:solidFill>
                  <a:schemeClr val="bg1"/>
                </a:solidFill>
              </a:rPr>
            </a:br>
            <a:r>
              <a:rPr lang="en-US" sz="4000" b="1" dirty="0">
                <a:solidFill>
                  <a:schemeClr val="bg1"/>
                </a:solidFill>
              </a:rPr>
              <a:t>James 1:21</a:t>
            </a:r>
            <a:endParaRPr lang="en-US" b="1" dirty="0">
              <a:solidFill>
                <a:schemeClr val="bg1"/>
              </a:solidFill>
            </a:endParaRP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663422"/>
            <a:ext cx="7886700" cy="4829452"/>
          </a:xfrm>
        </p:spPr>
        <p:txBody>
          <a:bodyPr>
            <a:normAutofit/>
          </a:bodyPr>
          <a:lstStyle/>
          <a:p>
            <a:pPr marL="514350" indent="-514350">
              <a:buFont typeface="+mj-lt"/>
              <a:buAutoNum type="arabicPeriod"/>
            </a:pPr>
            <a:r>
              <a:rPr lang="en-US" sz="3200" dirty="0">
                <a:solidFill>
                  <a:schemeClr val="bg1"/>
                </a:solidFill>
              </a:rPr>
              <a:t>Humility to seek greater understanding</a:t>
            </a:r>
          </a:p>
          <a:p>
            <a:pPr marL="514350" indent="-514350">
              <a:buFont typeface="+mj-lt"/>
              <a:buAutoNum type="arabicPeriod"/>
            </a:pPr>
            <a:r>
              <a:rPr lang="en-US" sz="3200" dirty="0">
                <a:solidFill>
                  <a:schemeClr val="bg1"/>
                </a:solidFill>
              </a:rPr>
              <a:t>Humility to accept what the Bible teaches</a:t>
            </a:r>
          </a:p>
          <a:p>
            <a:pPr lvl="1"/>
            <a:r>
              <a:rPr lang="en-US" dirty="0">
                <a:solidFill>
                  <a:schemeClr val="bg1"/>
                </a:solidFill>
              </a:rPr>
              <a:t>So many approach the Bible and religion as though they see.  They know what God wants.  They know what is morally right and wrong.  These will remain blind.</a:t>
            </a:r>
          </a:p>
          <a:p>
            <a:pPr lvl="1"/>
            <a:r>
              <a:rPr lang="en-US" dirty="0">
                <a:solidFill>
                  <a:schemeClr val="bg1"/>
                </a:solidFill>
              </a:rPr>
              <a:t>So many approach the Bible to prove what they already believe.  They see.  And if they are actually blind, they will remain blind, dismissing every passage that does not fit what they already know.</a:t>
            </a:r>
          </a:p>
          <a:p>
            <a:pPr lvl="1"/>
            <a:r>
              <a:rPr lang="en-US" dirty="0">
                <a:solidFill>
                  <a:schemeClr val="bg1"/>
                </a:solidFill>
              </a:rPr>
              <a:t>Approach the Bible fearlessly.  Don’t be afraid to be proven wrong. </a:t>
            </a:r>
          </a:p>
          <a:p>
            <a:pPr marL="514350" indent="-514350">
              <a:buFont typeface="+mj-lt"/>
              <a:buAutoNum type="arabicPeriod"/>
            </a:pPr>
            <a:r>
              <a:rPr lang="en-US" sz="3200" dirty="0">
                <a:solidFill>
                  <a:schemeClr val="bg1"/>
                </a:solidFill>
              </a:rPr>
              <a:t>Humility to act on God’s word</a:t>
            </a:r>
          </a:p>
        </p:txBody>
      </p:sp>
    </p:spTree>
    <p:extLst>
      <p:ext uri="{BB962C8B-B14F-4D97-AF65-F5344CB8AC3E}">
        <p14:creationId xmlns:p14="http://schemas.microsoft.com/office/powerpoint/2010/main" val="335618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Conclusion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The Pharisees started with a good premise but they and their religion went horribly wrong.</a:t>
            </a:r>
          </a:p>
          <a:p>
            <a:r>
              <a:rPr lang="en-US" sz="3200" dirty="0">
                <a:solidFill>
                  <a:schemeClr val="bg1"/>
                </a:solidFill>
              </a:rPr>
              <a:t>The churches of Christ in America started with a good premise.  What will become of us as a group and individually?</a:t>
            </a:r>
            <a:endParaRPr lang="en-US" sz="2800" dirty="0">
              <a:solidFill>
                <a:schemeClr val="bg1"/>
              </a:solidFill>
            </a:endParaRPr>
          </a:p>
        </p:txBody>
      </p:sp>
    </p:spTree>
    <p:extLst>
      <p:ext uri="{BB962C8B-B14F-4D97-AF65-F5344CB8AC3E}">
        <p14:creationId xmlns:p14="http://schemas.microsoft.com/office/powerpoint/2010/main" val="36290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0"/>
            <a:ext cx="7886700" cy="910001"/>
          </a:xfrm>
        </p:spPr>
        <p:txBody>
          <a:bodyPr>
            <a:noAutofit/>
          </a:bodyPr>
          <a:lstStyle/>
          <a:p>
            <a:pPr algn="ctr"/>
            <a:r>
              <a:rPr lang="en-US" sz="3200" b="1" dirty="0">
                <a:solidFill>
                  <a:schemeClr val="bg1"/>
                </a:solidFill>
              </a:rPr>
              <a:t>THE PHARISEE RELIGION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973123"/>
            <a:ext cx="7886700" cy="5587067"/>
          </a:xfrm>
        </p:spPr>
        <p:txBody>
          <a:bodyPr>
            <a:normAutofit fontScale="92500" lnSpcReduction="20000"/>
          </a:bodyPr>
          <a:lstStyle/>
          <a:p>
            <a:pPr marL="514350" indent="-514350">
              <a:buFont typeface="+mj-lt"/>
              <a:buAutoNum type="arabicPeriod"/>
            </a:pPr>
            <a:r>
              <a:rPr lang="en-US" sz="3200" dirty="0">
                <a:solidFill>
                  <a:schemeClr val="bg1"/>
                </a:solidFill>
              </a:rPr>
              <a:t>God will help us if we please Him through righteous living rather than anger Him through disobedience</a:t>
            </a:r>
          </a:p>
          <a:p>
            <a:pPr marL="514350" indent="-514350">
              <a:buFont typeface="+mj-lt"/>
              <a:buAutoNum type="arabicPeriod"/>
            </a:pPr>
            <a:r>
              <a:rPr lang="en-US" sz="3200" dirty="0">
                <a:solidFill>
                  <a:schemeClr val="bg1"/>
                </a:solidFill>
              </a:rPr>
              <a:t>Everyone in Israel should be righteous</a:t>
            </a:r>
          </a:p>
          <a:p>
            <a:pPr marL="514350" indent="-514350">
              <a:buFont typeface="+mj-lt"/>
              <a:buAutoNum type="arabicPeriod"/>
            </a:pPr>
            <a:r>
              <a:rPr lang="en-US" sz="3200" dirty="0">
                <a:solidFill>
                  <a:schemeClr val="bg1"/>
                </a:solidFill>
              </a:rPr>
              <a:t>Therefore, they were very careful to be obedient in all things</a:t>
            </a:r>
          </a:p>
          <a:p>
            <a:pPr marL="514350" indent="-514350">
              <a:buFont typeface="+mj-lt"/>
              <a:buAutoNum type="arabicPeriod"/>
            </a:pPr>
            <a:r>
              <a:rPr lang="en-US" sz="3200" dirty="0">
                <a:solidFill>
                  <a:schemeClr val="bg1"/>
                </a:solidFill>
              </a:rPr>
              <a:t>They put emphasis on fasting, praying, and keeping the Sabbath</a:t>
            </a:r>
          </a:p>
          <a:p>
            <a:pPr marL="514350" indent="-514350">
              <a:buFont typeface="+mj-lt"/>
              <a:buAutoNum type="arabicPeriod"/>
            </a:pPr>
            <a:r>
              <a:rPr lang="en-US" sz="3200" dirty="0">
                <a:solidFill>
                  <a:schemeClr val="bg1"/>
                </a:solidFill>
              </a:rPr>
              <a:t>They were looking for the promised kingdom of God and the Messiah</a:t>
            </a:r>
          </a:p>
          <a:p>
            <a:pPr marL="514350" indent="-514350">
              <a:buFont typeface="+mj-lt"/>
              <a:buAutoNum type="arabicPeriod"/>
            </a:pPr>
            <a:r>
              <a:rPr lang="en-US" sz="3200" dirty="0">
                <a:solidFill>
                  <a:schemeClr val="bg1"/>
                </a:solidFill>
              </a:rPr>
              <a:t>They abhorred idolatry</a:t>
            </a:r>
          </a:p>
          <a:p>
            <a:pPr marL="514350" indent="-514350">
              <a:buFont typeface="+mj-lt"/>
              <a:buAutoNum type="arabicPeriod"/>
            </a:pPr>
            <a:r>
              <a:rPr lang="en-US" sz="3200" dirty="0">
                <a:solidFill>
                  <a:schemeClr val="bg1"/>
                </a:solidFill>
              </a:rPr>
              <a:t>They “separated themselves” from sinful living and sinful people</a:t>
            </a:r>
          </a:p>
        </p:txBody>
      </p:sp>
    </p:spTree>
    <p:extLst>
      <p:ext uri="{BB962C8B-B14F-4D97-AF65-F5344CB8AC3E}">
        <p14:creationId xmlns:p14="http://schemas.microsoft.com/office/powerpoint/2010/main" val="17980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RELIGION GONE WRONG</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787507"/>
          </a:xfrm>
        </p:spPr>
        <p:txBody>
          <a:bodyPr>
            <a:normAutofit/>
          </a:bodyPr>
          <a:lstStyle/>
          <a:p>
            <a:r>
              <a:rPr lang="en-US" dirty="0">
                <a:solidFill>
                  <a:schemeClr val="bg1"/>
                </a:solidFill>
              </a:rPr>
              <a:t>Brood of vipers (Mt. 3:7; 23:33)</a:t>
            </a:r>
          </a:p>
          <a:p>
            <a:r>
              <a:rPr lang="en-US" dirty="0">
                <a:solidFill>
                  <a:schemeClr val="bg1"/>
                </a:solidFill>
              </a:rPr>
              <a:t>An evil and adulterous generation (Mt. 12:38-39)</a:t>
            </a:r>
          </a:p>
          <a:p>
            <a:r>
              <a:rPr lang="en-US" dirty="0">
                <a:solidFill>
                  <a:schemeClr val="bg1"/>
                </a:solidFill>
              </a:rPr>
              <a:t>Not from the Father and will be uprooted (Mt. 15:13)</a:t>
            </a:r>
          </a:p>
          <a:p>
            <a:r>
              <a:rPr lang="en-US" dirty="0">
                <a:solidFill>
                  <a:schemeClr val="bg1"/>
                </a:solidFill>
              </a:rPr>
              <a:t>Blind guides (Mt. 15:14; 23:16,24)</a:t>
            </a:r>
          </a:p>
          <a:p>
            <a:r>
              <a:rPr lang="en-US" dirty="0">
                <a:solidFill>
                  <a:schemeClr val="bg1"/>
                </a:solidFill>
              </a:rPr>
              <a:t>Beware of the leaven (teaching) of the Pharisees (Mt. 16:6,11-12)</a:t>
            </a:r>
          </a:p>
          <a:p>
            <a:r>
              <a:rPr lang="en-US" dirty="0">
                <a:solidFill>
                  <a:schemeClr val="bg1"/>
                </a:solidFill>
              </a:rPr>
              <a:t>Sons of hell (Mt. 23:15)</a:t>
            </a:r>
          </a:p>
          <a:p>
            <a:r>
              <a:rPr lang="en-US" dirty="0">
                <a:solidFill>
                  <a:schemeClr val="bg1"/>
                </a:solidFill>
              </a:rPr>
              <a:t>“You serpents, you brood of vipers, how will you escape the sentence of hell?” (33)</a:t>
            </a:r>
          </a:p>
          <a:p>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409608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WHEN RELIGION GOES WRONG</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pPr marL="514350" indent="-514350">
              <a:buFont typeface="+mj-lt"/>
              <a:buAutoNum type="arabicPeriod"/>
            </a:pPr>
            <a:r>
              <a:rPr lang="en-US" sz="3200">
                <a:solidFill>
                  <a:schemeClr val="bg1"/>
                </a:solidFill>
              </a:rPr>
              <a:t>It turns </a:t>
            </a:r>
            <a:r>
              <a:rPr lang="en-US" sz="3200" dirty="0">
                <a:solidFill>
                  <a:schemeClr val="bg1"/>
                </a:solidFill>
              </a:rPr>
              <a:t>God against the religious</a:t>
            </a:r>
          </a:p>
          <a:p>
            <a:pPr marL="514350" indent="-514350">
              <a:buFont typeface="+mj-lt"/>
              <a:buAutoNum type="arabicPeriod"/>
            </a:pPr>
            <a:r>
              <a:rPr lang="en-US" sz="3200" dirty="0">
                <a:solidFill>
                  <a:schemeClr val="bg1"/>
                </a:solidFill>
              </a:rPr>
              <a:t>It turns the religious against God</a:t>
            </a:r>
          </a:p>
          <a:p>
            <a:pPr marL="514350" indent="-514350">
              <a:buFont typeface="+mj-lt"/>
              <a:buAutoNum type="arabicPeriod"/>
            </a:pPr>
            <a:r>
              <a:rPr lang="en-US" sz="3200" dirty="0">
                <a:solidFill>
                  <a:schemeClr val="bg1"/>
                </a:solidFill>
              </a:rPr>
              <a:t>It keeps the religious from going to heaven</a:t>
            </a:r>
          </a:p>
          <a:p>
            <a:pPr marL="514350" indent="-514350">
              <a:buFont typeface="+mj-lt"/>
              <a:buAutoNum type="arabicPeriod"/>
            </a:pPr>
            <a:r>
              <a:rPr lang="en-US" sz="3200" dirty="0">
                <a:solidFill>
                  <a:schemeClr val="bg1"/>
                </a:solidFill>
              </a:rPr>
              <a:t>It sometimes turns the world against religion and God</a:t>
            </a:r>
          </a:p>
          <a:p>
            <a:pPr marL="0" indent="0">
              <a:buNone/>
            </a:pPr>
            <a:endParaRPr lang="en-US" dirty="0">
              <a:solidFill>
                <a:schemeClr val="bg1"/>
              </a:solidFill>
            </a:endParaRPr>
          </a:p>
        </p:txBody>
      </p:sp>
    </p:spTree>
    <p:extLst>
      <p:ext uri="{BB962C8B-B14F-4D97-AF65-F5344CB8AC3E}">
        <p14:creationId xmlns:p14="http://schemas.microsoft.com/office/powerpoint/2010/main" val="1246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WHAT RUINED THE PHARISEES?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787507"/>
          </a:xfrm>
        </p:spPr>
        <p:txBody>
          <a:bodyPr>
            <a:normAutofit/>
          </a:bodyPr>
          <a:lstStyle/>
          <a:p>
            <a:pPr marL="514350" indent="-514350">
              <a:buFont typeface="+mj-lt"/>
              <a:buAutoNum type="arabicPeriod"/>
            </a:pPr>
            <a:r>
              <a:rPr lang="en-US" sz="3200" dirty="0">
                <a:solidFill>
                  <a:schemeClr val="bg1"/>
                </a:solidFill>
              </a:rPr>
              <a:t>The Pharisee Lie – what didn’t ruin them? Too much obedience</a:t>
            </a:r>
          </a:p>
          <a:p>
            <a:pPr marL="514350" indent="-514350">
              <a:buFont typeface="+mj-lt"/>
              <a:buAutoNum type="arabicPeriod"/>
            </a:pPr>
            <a:r>
              <a:rPr lang="en-US" sz="3200" dirty="0">
                <a:solidFill>
                  <a:schemeClr val="bg1"/>
                </a:solidFill>
              </a:rPr>
              <a:t>Hypocrisy</a:t>
            </a:r>
          </a:p>
          <a:p>
            <a:pPr marL="514350" indent="-514350">
              <a:buFont typeface="+mj-lt"/>
              <a:buAutoNum type="arabicPeriod"/>
            </a:pPr>
            <a:r>
              <a:rPr lang="en-US" sz="3200" dirty="0">
                <a:solidFill>
                  <a:schemeClr val="bg1"/>
                </a:solidFill>
              </a:rPr>
              <a:t>Love of money (Idolatry)</a:t>
            </a:r>
          </a:p>
          <a:p>
            <a:pPr marL="514350" indent="-514350">
              <a:buFont typeface="+mj-lt"/>
              <a:buAutoNum type="arabicPeriod"/>
            </a:pPr>
            <a:r>
              <a:rPr lang="en-US" sz="3200" dirty="0">
                <a:solidFill>
                  <a:schemeClr val="bg1"/>
                </a:solidFill>
              </a:rPr>
              <a:t>A sinner problem</a:t>
            </a:r>
          </a:p>
          <a:p>
            <a:pPr marL="514350" indent="-514350">
              <a:buFont typeface="+mj-lt"/>
              <a:buAutoNum type="arabicPeriod"/>
            </a:pPr>
            <a:r>
              <a:rPr lang="en-US" sz="3200" dirty="0">
                <a:solidFill>
                  <a:schemeClr val="bg1"/>
                </a:solidFill>
              </a:rPr>
              <a:t>A self problem</a:t>
            </a:r>
          </a:p>
          <a:p>
            <a:pPr marL="514350" indent="-514350">
              <a:buFont typeface="+mj-lt"/>
              <a:buAutoNum type="arabicPeriod"/>
            </a:pPr>
            <a:r>
              <a:rPr lang="en-US" sz="3200" dirty="0">
                <a:solidFill>
                  <a:schemeClr val="bg1"/>
                </a:solidFill>
              </a:rPr>
              <a:t>A tradition problem</a:t>
            </a:r>
          </a:p>
          <a:p>
            <a:pPr marL="514350" indent="-514350">
              <a:buFont typeface="+mj-lt"/>
              <a:buAutoNum type="arabicPeriod"/>
            </a:pPr>
            <a:r>
              <a:rPr lang="en-US" sz="3200" dirty="0">
                <a:solidFill>
                  <a:schemeClr val="bg1"/>
                </a:solidFill>
              </a:rPr>
              <a:t>A blindness problem</a:t>
            </a:r>
          </a:p>
        </p:txBody>
      </p:sp>
    </p:spTree>
    <p:extLst>
      <p:ext uri="{BB962C8B-B14F-4D97-AF65-F5344CB8AC3E}">
        <p14:creationId xmlns:p14="http://schemas.microsoft.com/office/powerpoint/2010/main" val="368128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THE PHARISEES WERE BLIND</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Blind men (Mt. 23:17,19)</a:t>
            </a:r>
          </a:p>
          <a:p>
            <a:r>
              <a:rPr lang="en-US" sz="3200" dirty="0">
                <a:solidFill>
                  <a:schemeClr val="bg1"/>
                </a:solidFill>
              </a:rPr>
              <a:t>Blind guides (Mt. 23:16,24)</a:t>
            </a:r>
          </a:p>
          <a:p>
            <a:r>
              <a:rPr lang="en-US" sz="3200" dirty="0">
                <a:solidFill>
                  <a:schemeClr val="bg1"/>
                </a:solidFill>
              </a:rPr>
              <a:t>Blind guides of the blind (Mt. 15:14)</a:t>
            </a:r>
            <a:endParaRPr lang="en-US" sz="2800" dirty="0">
              <a:solidFill>
                <a:schemeClr val="bg1"/>
              </a:solidFill>
            </a:endParaRPr>
          </a:p>
        </p:txBody>
      </p:sp>
    </p:spTree>
    <p:extLst>
      <p:ext uri="{BB962C8B-B14F-4D97-AF65-F5344CB8AC3E}">
        <p14:creationId xmlns:p14="http://schemas.microsoft.com/office/powerpoint/2010/main" val="300391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fontScale="90000"/>
          </a:bodyPr>
          <a:lstStyle/>
          <a:p>
            <a:pPr algn="ctr"/>
            <a:r>
              <a:rPr lang="en-US" b="1" dirty="0">
                <a:solidFill>
                  <a:schemeClr val="bg1"/>
                </a:solidFill>
              </a:rPr>
              <a:t>THEIR BLINDNESS WAS A PROBLEM</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They would fall into a pit (Mt. 15:14)</a:t>
            </a:r>
          </a:p>
          <a:p>
            <a:r>
              <a:rPr lang="en-US" sz="3200" dirty="0">
                <a:solidFill>
                  <a:schemeClr val="bg1"/>
                </a:solidFill>
              </a:rPr>
              <a:t>Those following them would fall into the same pit (Mt. 15:14)</a:t>
            </a:r>
          </a:p>
          <a:p>
            <a:r>
              <a:rPr lang="en-US" sz="3200" dirty="0">
                <a:solidFill>
                  <a:schemeClr val="bg1"/>
                </a:solidFill>
              </a:rPr>
              <a:t>They were still in their sins (John 9:39-41)</a:t>
            </a:r>
            <a:endParaRPr lang="en-US" sz="2800" dirty="0">
              <a:solidFill>
                <a:schemeClr val="bg1"/>
              </a:solidFill>
            </a:endParaRPr>
          </a:p>
        </p:txBody>
      </p:sp>
    </p:spTree>
    <p:extLst>
      <p:ext uri="{BB962C8B-B14F-4D97-AF65-F5344CB8AC3E}">
        <p14:creationId xmlns:p14="http://schemas.microsoft.com/office/powerpoint/2010/main" val="327175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THE BLINDED PHARISEES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Matthew 15:14 – did not see what really defiles a man (1-20)</a:t>
            </a:r>
          </a:p>
          <a:p>
            <a:r>
              <a:rPr lang="en-US" sz="3200" dirty="0">
                <a:solidFill>
                  <a:schemeClr val="bg1"/>
                </a:solidFill>
              </a:rPr>
              <a:t>Matthew 23:16-22 – did not see how much they offended God</a:t>
            </a:r>
          </a:p>
          <a:p>
            <a:r>
              <a:rPr lang="en-US" sz="3200" dirty="0">
                <a:solidFill>
                  <a:schemeClr val="bg1"/>
                </a:solidFill>
              </a:rPr>
              <a:t>Matthew 23:23-26 – did not see what really mattered to God</a:t>
            </a:r>
          </a:p>
          <a:p>
            <a:r>
              <a:rPr lang="en-US" sz="3200" dirty="0">
                <a:solidFill>
                  <a:schemeClr val="bg1"/>
                </a:solidFill>
              </a:rPr>
              <a:t>John 9 – did not see their own hypocrisy</a:t>
            </a:r>
            <a:endParaRPr lang="en-US" sz="2800" dirty="0">
              <a:solidFill>
                <a:schemeClr val="bg1"/>
              </a:solidFill>
            </a:endParaRPr>
          </a:p>
        </p:txBody>
      </p:sp>
    </p:spTree>
    <p:extLst>
      <p:ext uri="{BB962C8B-B14F-4D97-AF65-F5344CB8AC3E}">
        <p14:creationId xmlns:p14="http://schemas.microsoft.com/office/powerpoint/2010/main" val="401132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THE BLINDED PHARISEES</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sz="3200" dirty="0">
                <a:solidFill>
                  <a:schemeClr val="bg1"/>
                </a:solidFill>
              </a:rPr>
              <a:t>Blind to Jesus (Mt. 12:6; John 9:16,24,29; etc.)</a:t>
            </a:r>
          </a:p>
          <a:p>
            <a:r>
              <a:rPr lang="en-US" sz="3200" dirty="0">
                <a:solidFill>
                  <a:schemeClr val="bg1"/>
                </a:solidFill>
              </a:rPr>
              <a:t>Blind to others (John 9:34; Mt. 12:11-12)</a:t>
            </a:r>
          </a:p>
          <a:p>
            <a:r>
              <a:rPr lang="en-US" sz="3200" dirty="0">
                <a:solidFill>
                  <a:schemeClr val="bg1"/>
                </a:solidFill>
              </a:rPr>
              <a:t>Blind to what God really wants (Mt. 23:23; 15:1-20; Lk. 16:14-15; etc.)</a:t>
            </a:r>
          </a:p>
          <a:p>
            <a:r>
              <a:rPr lang="en-US" sz="3200" dirty="0">
                <a:solidFill>
                  <a:schemeClr val="bg1"/>
                </a:solidFill>
              </a:rPr>
              <a:t>Blind to themselves (John 7:47-49; Lk. 18:9-14)</a:t>
            </a:r>
            <a:endParaRPr lang="en-US" sz="2800" dirty="0">
              <a:solidFill>
                <a:schemeClr val="bg1"/>
              </a:solidFill>
            </a:endParaRPr>
          </a:p>
        </p:txBody>
      </p:sp>
    </p:spTree>
    <p:extLst>
      <p:ext uri="{BB962C8B-B14F-4D97-AF65-F5344CB8AC3E}">
        <p14:creationId xmlns:p14="http://schemas.microsoft.com/office/powerpoint/2010/main" val="112728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2230</TotalTime>
  <Words>674</Words>
  <Application>Microsoft Office PowerPoint</Application>
  <PresentationFormat>On-screen Show (4:3)</PresentationFormat>
  <Paragraphs>84</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PHARISEES: When Religion Goes Wrong</vt:lpstr>
      <vt:lpstr>THE PHARISEE RELIGION</vt:lpstr>
      <vt:lpstr>RELIGION GONE WRONG</vt:lpstr>
      <vt:lpstr>WHEN RELIGION GOES WRONG</vt:lpstr>
      <vt:lpstr>WHAT RUINED THE PHARISEES?</vt:lpstr>
      <vt:lpstr>THE PHARISEES WERE BLIND</vt:lpstr>
      <vt:lpstr>THEIR BLINDNESS WAS A PROBLEM</vt:lpstr>
      <vt:lpstr>THE BLINDED PHARISEES</vt:lpstr>
      <vt:lpstr>THE BLINDED PHARISEES</vt:lpstr>
      <vt:lpstr>WHEN DOES RELIGION GO WRONG?</vt:lpstr>
      <vt:lpstr>BLINDNESS: A Modern Concern</vt:lpstr>
      <vt:lpstr>CURING BLINDNESS</vt:lpstr>
      <vt:lpstr>APPROACHING GOD’S WORD LIKE YOU ARE BLIND James 1:21</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Jared Hagan</cp:lastModifiedBy>
  <cp:revision>117</cp:revision>
  <cp:lastPrinted>2021-07-11T06:05:48Z</cp:lastPrinted>
  <dcterms:created xsi:type="dcterms:W3CDTF">2020-06-28T07:20:46Z</dcterms:created>
  <dcterms:modified xsi:type="dcterms:W3CDTF">2021-07-18T08:05:27Z</dcterms:modified>
</cp:coreProperties>
</file>