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37" r:id="rId3"/>
    <p:sldId id="324" r:id="rId4"/>
    <p:sldId id="325" r:id="rId5"/>
    <p:sldId id="331" r:id="rId6"/>
    <p:sldId id="328" r:id="rId7"/>
    <p:sldId id="340" r:id="rId8"/>
    <p:sldId id="330" r:id="rId9"/>
    <p:sldId id="341" r:id="rId10"/>
    <p:sldId id="342" r:id="rId11"/>
    <p:sldId id="343" r:id="rId12"/>
    <p:sldId id="329" r:id="rId13"/>
    <p:sldId id="344" r:id="rId14"/>
    <p:sldId id="327" r:id="rId15"/>
    <p:sldId id="345" r:id="rId16"/>
    <p:sldId id="326" r:id="rId17"/>
    <p:sldId id="333" r:id="rId18"/>
    <p:sldId id="346" r:id="rId19"/>
    <p:sldId id="332" r:id="rId20"/>
    <p:sldId id="347" r:id="rId21"/>
    <p:sldId id="348" r:id="rId22"/>
    <p:sldId id="349" r:id="rId23"/>
    <p:sldId id="350" r:id="rId24"/>
    <p:sldId id="335" r:id="rId25"/>
    <p:sldId id="338" r:id="rId26"/>
    <p:sldId id="339" r:id="rId27"/>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568958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690545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925151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4140431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6F6F04-A72E-46D0-8254-54B317577A22}"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294801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6F6F04-A72E-46D0-8254-54B317577A22}" type="datetimeFigureOut">
              <a:rPr lang="en-US" smtClean="0"/>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71348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6F6F04-A72E-46D0-8254-54B317577A22}" type="datetimeFigureOut">
              <a:rPr lang="en-US" smtClean="0"/>
              <a:t>5/26/2021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697010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6F6F04-A72E-46D0-8254-54B317577A22}" type="datetimeFigureOut">
              <a:rPr lang="en-US" smtClean="0"/>
              <a:t>5/26/2021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06275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F6F04-A72E-46D0-8254-54B317577A22}" type="datetimeFigureOut">
              <a:rPr lang="en-US" smtClean="0"/>
              <a:t>5/26/2021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557127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6F6F04-A72E-46D0-8254-54B317577A22}" type="datetimeFigureOut">
              <a:rPr lang="en-US" smtClean="0"/>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171467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6F6F04-A72E-46D0-8254-54B317577A22}" type="datetimeFigureOut">
              <a:rPr lang="en-US" smtClean="0"/>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186904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rgbClr val="001030"/>
            </a:gs>
            <a:gs pos="38000">
              <a:srgbClr val="002060"/>
            </a:gs>
            <a:gs pos="65000">
              <a:srgbClr val="002060"/>
            </a:gs>
            <a:gs pos="87000">
              <a:srgbClr val="001030"/>
            </a:gs>
            <a:gs pos="100000">
              <a:schemeClr val="bg1">
                <a:lumMod val="95000"/>
              </a:schemeClr>
            </a:gs>
          </a:gsLst>
          <a:lin ang="36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6F6F04-A72E-46D0-8254-54B317577A22}" type="datetimeFigureOut">
              <a:rPr lang="en-US" smtClean="0"/>
              <a:t>5/26/2021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EF858B-E769-42A3-9F88-52BF9688F73A}" type="slidenum">
              <a:rPr lang="en-US" smtClean="0"/>
              <a:t>‹#›</a:t>
            </a:fld>
            <a:endParaRPr lang="en-US"/>
          </a:p>
        </p:txBody>
      </p:sp>
    </p:spTree>
    <p:extLst>
      <p:ext uri="{BB962C8B-B14F-4D97-AF65-F5344CB8AC3E}">
        <p14:creationId xmlns:p14="http://schemas.microsoft.com/office/powerpoint/2010/main" val="3499441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8203-B55E-442C-B7D1-7A3001BB6304}"/>
              </a:ext>
            </a:extLst>
          </p:cNvPr>
          <p:cNvSpPr>
            <a:spLocks noGrp="1"/>
          </p:cNvSpPr>
          <p:nvPr>
            <p:ph type="ctrTitle"/>
          </p:nvPr>
        </p:nvSpPr>
        <p:spPr>
          <a:xfrm>
            <a:off x="685800" y="2052287"/>
            <a:ext cx="7772400" cy="2753425"/>
          </a:xfrm>
        </p:spPr>
        <p:txBody>
          <a:bodyPr>
            <a:normAutofit fontScale="90000"/>
          </a:bodyPr>
          <a:lstStyle/>
          <a:p>
            <a:r>
              <a:rPr lang="en-US" b="1" dirty="0">
                <a:solidFill>
                  <a:schemeClr val="bg1"/>
                </a:solidFill>
              </a:rPr>
              <a:t>THE APOSTLES</a:t>
            </a:r>
            <a:br>
              <a:rPr lang="en-US" b="1" dirty="0">
                <a:solidFill>
                  <a:schemeClr val="bg1"/>
                </a:solidFill>
              </a:rPr>
            </a:br>
            <a:r>
              <a:rPr lang="en-US" b="1" dirty="0">
                <a:solidFill>
                  <a:schemeClr val="bg1"/>
                </a:solidFill>
              </a:rPr>
              <a:t>Lesson 8</a:t>
            </a:r>
            <a:br>
              <a:rPr lang="en-US" b="1" dirty="0">
                <a:solidFill>
                  <a:schemeClr val="bg1"/>
                </a:solidFill>
              </a:rPr>
            </a:br>
            <a:r>
              <a:rPr lang="en-US" sz="4000" b="1" dirty="0">
                <a:solidFill>
                  <a:schemeClr val="bg1"/>
                </a:solidFill>
              </a:rPr>
              <a:t>PETER</a:t>
            </a:r>
            <a:br>
              <a:rPr lang="en-US" sz="4000" b="1" dirty="0">
                <a:solidFill>
                  <a:schemeClr val="bg1"/>
                </a:solidFill>
              </a:rPr>
            </a:br>
            <a:r>
              <a:rPr lang="en-US" sz="4000" b="1" dirty="0">
                <a:solidFill>
                  <a:schemeClr val="bg1"/>
                </a:solidFill>
              </a:rPr>
              <a:t>Acts and the Epistles</a:t>
            </a:r>
            <a:endParaRPr lang="en-US" b="1" dirty="0">
              <a:solidFill>
                <a:schemeClr val="bg1"/>
              </a:solidFill>
            </a:endParaRPr>
          </a:p>
        </p:txBody>
      </p:sp>
    </p:spTree>
    <p:extLst>
      <p:ext uri="{BB962C8B-B14F-4D97-AF65-F5344CB8AC3E}">
        <p14:creationId xmlns:p14="http://schemas.microsoft.com/office/powerpoint/2010/main" val="2431198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201336"/>
            <a:ext cx="7886700" cy="2306973"/>
          </a:xfrm>
        </p:spPr>
        <p:txBody>
          <a:bodyPr>
            <a:noAutofit/>
          </a:bodyPr>
          <a:lstStyle/>
          <a:p>
            <a:pPr algn="ctr"/>
            <a:r>
              <a:rPr lang="en-US" sz="2800" b="1" dirty="0">
                <a:solidFill>
                  <a:srgbClr val="FFFF00"/>
                </a:solidFill>
              </a:rPr>
              <a:t>5.  What happens to Peter as a result of his preaching (Acts 4:1-22)?  How does Peter respond?  What does the court observe about Peter?  What does Peter do after these things (Acts </a:t>
            </a:r>
            <a:r>
              <a:rPr lang="en-US" sz="2800" b="1" dirty="0">
                <a:solidFill>
                  <a:schemeClr val="bg1"/>
                </a:solidFill>
              </a:rPr>
              <a:t>4:23-31; </a:t>
            </a:r>
            <a:r>
              <a:rPr lang="en-US" sz="2800" b="1" dirty="0">
                <a:solidFill>
                  <a:srgbClr val="FFFF00"/>
                </a:solidFill>
              </a:rPr>
              <a:t>5:17-32,40-42)</a:t>
            </a:r>
            <a:endParaRPr lang="en-US" sz="2800" b="1" dirty="0">
              <a:solidFill>
                <a:schemeClr val="bg1"/>
              </a:solidFill>
            </a:endParaRP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189527"/>
            <a:ext cx="7886700" cy="4339772"/>
          </a:xfrm>
        </p:spPr>
        <p:txBody>
          <a:bodyPr>
            <a:normAutofit/>
          </a:bodyPr>
          <a:lstStyle/>
          <a:p>
            <a:r>
              <a:rPr lang="en-US" dirty="0">
                <a:solidFill>
                  <a:schemeClr val="bg1"/>
                </a:solidFill>
              </a:rPr>
              <a:t>The officials commanded Peter and John to stop teaching “at all in the name of Jesus” (Acts 4:18)</a:t>
            </a:r>
          </a:p>
          <a:p>
            <a:r>
              <a:rPr lang="en-US" dirty="0">
                <a:solidFill>
                  <a:schemeClr val="bg1"/>
                </a:solidFill>
              </a:rPr>
              <a:t>Peter asks whether we should obey men or God (Acts 4:19-20)</a:t>
            </a:r>
          </a:p>
          <a:p>
            <a:r>
              <a:rPr lang="en-US" dirty="0">
                <a:solidFill>
                  <a:schemeClr val="bg1"/>
                </a:solidFill>
              </a:rPr>
              <a:t>After being threatened further (Acts 4:21), Peter and John are released and go to their companions (Acts 4:23)</a:t>
            </a:r>
          </a:p>
          <a:p>
            <a:r>
              <a:rPr lang="en-US" dirty="0">
                <a:solidFill>
                  <a:schemeClr val="bg1"/>
                </a:solidFill>
              </a:rPr>
              <a:t>In their prayer, the acknowledge enemies and God’s plan then ask for opportunity, courage, and God’s miraculous testimony (Acts 4:24-30)</a:t>
            </a:r>
          </a:p>
        </p:txBody>
      </p:sp>
    </p:spTree>
    <p:extLst>
      <p:ext uri="{BB962C8B-B14F-4D97-AF65-F5344CB8AC3E}">
        <p14:creationId xmlns:p14="http://schemas.microsoft.com/office/powerpoint/2010/main" val="2347849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201336"/>
            <a:ext cx="7886700" cy="2306973"/>
          </a:xfrm>
        </p:spPr>
        <p:txBody>
          <a:bodyPr>
            <a:noAutofit/>
          </a:bodyPr>
          <a:lstStyle/>
          <a:p>
            <a:pPr algn="ctr"/>
            <a:r>
              <a:rPr lang="en-US" sz="2800" b="1" dirty="0">
                <a:solidFill>
                  <a:srgbClr val="FFFF00"/>
                </a:solidFill>
              </a:rPr>
              <a:t>5.  What happens to Peter as a result of his preaching (Acts 4:1-22)?  How does Peter respond?  What does the court observe about Peter?  What does Peter do after these things (Acts </a:t>
            </a:r>
            <a:r>
              <a:rPr lang="en-US" sz="2800" b="1" dirty="0">
                <a:solidFill>
                  <a:schemeClr val="bg1"/>
                </a:solidFill>
              </a:rPr>
              <a:t>4:23-31; </a:t>
            </a:r>
            <a:r>
              <a:rPr lang="en-US" sz="2800" b="1" dirty="0">
                <a:solidFill>
                  <a:srgbClr val="FFFF00"/>
                </a:solidFill>
              </a:rPr>
              <a:t>5:17-32,40-42)</a:t>
            </a:r>
            <a:endParaRPr lang="en-US" sz="2800" b="1" dirty="0">
              <a:solidFill>
                <a:schemeClr val="bg1"/>
              </a:solidFill>
            </a:endParaRP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189527"/>
            <a:ext cx="7886700" cy="4339772"/>
          </a:xfrm>
        </p:spPr>
        <p:txBody>
          <a:bodyPr>
            <a:normAutofit lnSpcReduction="10000"/>
          </a:bodyPr>
          <a:lstStyle/>
          <a:p>
            <a:r>
              <a:rPr lang="en-US" dirty="0">
                <a:solidFill>
                  <a:schemeClr val="bg1"/>
                </a:solidFill>
              </a:rPr>
              <a:t>With great power, the apostles give “testimony to the resurrection of the Lord Jesus” (Acts 5:33)</a:t>
            </a:r>
          </a:p>
          <a:p>
            <a:r>
              <a:rPr lang="en-US" dirty="0">
                <a:solidFill>
                  <a:schemeClr val="bg1"/>
                </a:solidFill>
              </a:rPr>
              <a:t>The apostles are arrested again (Acts 5:17-18)</a:t>
            </a:r>
          </a:p>
          <a:p>
            <a:r>
              <a:rPr lang="en-US" dirty="0">
                <a:solidFill>
                  <a:schemeClr val="bg1"/>
                </a:solidFill>
              </a:rPr>
              <a:t>The apostles are broken out of jail by an angel and told to go preach in the temple (Acts 5:19-21)</a:t>
            </a:r>
          </a:p>
          <a:p>
            <a:r>
              <a:rPr lang="en-US" dirty="0">
                <a:solidFill>
                  <a:schemeClr val="bg1"/>
                </a:solidFill>
              </a:rPr>
              <a:t>The apostles are arrested again (Acts 5:22-27)</a:t>
            </a:r>
          </a:p>
          <a:p>
            <a:r>
              <a:rPr lang="en-US" dirty="0">
                <a:solidFill>
                  <a:schemeClr val="bg1"/>
                </a:solidFill>
              </a:rPr>
              <a:t>Peter takes the lead and answers the charges against them (Acts 5:28-32)</a:t>
            </a:r>
          </a:p>
          <a:p>
            <a:r>
              <a:rPr lang="en-US" dirty="0">
                <a:solidFill>
                  <a:schemeClr val="bg1"/>
                </a:solidFill>
              </a:rPr>
              <a:t>After being flogged, the apostles rejoice and keep on preaching (Acts 5:40-42)</a:t>
            </a:r>
          </a:p>
        </p:txBody>
      </p:sp>
    </p:spTree>
    <p:extLst>
      <p:ext uri="{BB962C8B-B14F-4D97-AF65-F5344CB8AC3E}">
        <p14:creationId xmlns:p14="http://schemas.microsoft.com/office/powerpoint/2010/main" val="3662087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0"/>
            <a:ext cx="7886700" cy="1526796"/>
          </a:xfrm>
        </p:spPr>
        <p:txBody>
          <a:bodyPr>
            <a:noAutofit/>
          </a:bodyPr>
          <a:lstStyle/>
          <a:p>
            <a:pPr algn="ctr"/>
            <a:r>
              <a:rPr lang="en-US" sz="2800" b="1" dirty="0">
                <a:solidFill>
                  <a:srgbClr val="FFFF00"/>
                </a:solidFill>
              </a:rPr>
              <a:t>6.  Peter was a messenger of good news (the Gospel), but it wasn’t all good news (Acts 5:1-11; 8:14-24).  What did Simon the Sorcerer offer Peter?</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803633"/>
            <a:ext cx="7886700" cy="4725667"/>
          </a:xfrm>
        </p:spPr>
        <p:txBody>
          <a:bodyPr>
            <a:normAutofit/>
          </a:bodyPr>
          <a:lstStyle/>
          <a:p>
            <a:r>
              <a:rPr lang="en-US" dirty="0">
                <a:solidFill>
                  <a:schemeClr val="bg1"/>
                </a:solidFill>
              </a:rPr>
              <a:t>Peter spoke up when Ananias tried to deceive the Holy Spirit.</a:t>
            </a:r>
          </a:p>
          <a:p>
            <a:r>
              <a:rPr lang="en-US" dirty="0">
                <a:solidFill>
                  <a:schemeClr val="bg1"/>
                </a:solidFill>
              </a:rPr>
              <a:t>Peter rebuked Simon for wickedness and the intention of his heart</a:t>
            </a:r>
          </a:p>
          <a:p>
            <a:r>
              <a:rPr lang="en-US" dirty="0">
                <a:solidFill>
                  <a:schemeClr val="bg1"/>
                </a:solidFill>
              </a:rPr>
              <a:t>Peter is opposing Christians.  Some things are more important than numbers.</a:t>
            </a:r>
          </a:p>
          <a:p>
            <a:r>
              <a:rPr lang="en-US" dirty="0">
                <a:solidFill>
                  <a:schemeClr val="bg1"/>
                </a:solidFill>
              </a:rPr>
              <a:t>Peter has a flawed past but is not letting that keep him from opposing Christians in error.</a:t>
            </a:r>
          </a:p>
        </p:txBody>
      </p:sp>
    </p:spTree>
    <p:extLst>
      <p:ext uri="{BB962C8B-B14F-4D97-AF65-F5344CB8AC3E}">
        <p14:creationId xmlns:p14="http://schemas.microsoft.com/office/powerpoint/2010/main" val="2474107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0"/>
            <a:ext cx="7886700" cy="1526796"/>
          </a:xfrm>
        </p:spPr>
        <p:txBody>
          <a:bodyPr>
            <a:noAutofit/>
          </a:bodyPr>
          <a:lstStyle/>
          <a:p>
            <a:pPr algn="ctr"/>
            <a:r>
              <a:rPr lang="en-US" sz="2800" b="1" dirty="0">
                <a:solidFill>
                  <a:srgbClr val="FFFF00"/>
                </a:solidFill>
              </a:rPr>
              <a:t>6.  Peter was a messenger of good news (the Gospel), but it wasn’t all good news (Acts 5:1-11; 8:14-24).  What did Simon the Sorcerer offer Peter?</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803633"/>
            <a:ext cx="7886700" cy="4725667"/>
          </a:xfrm>
        </p:spPr>
        <p:txBody>
          <a:bodyPr>
            <a:normAutofit/>
          </a:bodyPr>
          <a:lstStyle/>
          <a:p>
            <a:r>
              <a:rPr lang="en-US" dirty="0">
                <a:solidFill>
                  <a:schemeClr val="bg1"/>
                </a:solidFill>
              </a:rPr>
              <a:t>Simon the Sorcerer offered Peter money for the gift.</a:t>
            </a:r>
          </a:p>
          <a:p>
            <a:r>
              <a:rPr lang="en-US" dirty="0">
                <a:solidFill>
                  <a:schemeClr val="bg1"/>
                </a:solidFill>
              </a:rPr>
              <a:t>It may seem obvious to us that Peter would turn that down, but how often has money been the downfall of spiritual leaders?  Couldn’t Peter have found a way to justify taking the money?</a:t>
            </a:r>
          </a:p>
        </p:txBody>
      </p:sp>
    </p:spTree>
    <p:extLst>
      <p:ext uri="{BB962C8B-B14F-4D97-AF65-F5344CB8AC3E}">
        <p14:creationId xmlns:p14="http://schemas.microsoft.com/office/powerpoint/2010/main" val="1880074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1"/>
            <a:ext cx="7886700" cy="2567031"/>
          </a:xfrm>
        </p:spPr>
        <p:txBody>
          <a:bodyPr>
            <a:noAutofit/>
          </a:bodyPr>
          <a:lstStyle/>
          <a:p>
            <a:pPr algn="ctr"/>
            <a:r>
              <a:rPr lang="en-US" sz="2800" b="1" dirty="0">
                <a:solidFill>
                  <a:srgbClr val="FFFF00"/>
                </a:solidFill>
              </a:rPr>
              <a:t>7.  Peter is a central figure in the conversion of Cornelius and the first Gentiles (Acts 10:1-11:18).  Do you think Peter already understood that Gentiles could be saved?  What leads you to this conclusion?  How do Peter’s actions and decisions compare to his actions in Matthew 16:21-23? </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567030"/>
            <a:ext cx="7886700" cy="3962269"/>
          </a:xfrm>
        </p:spPr>
        <p:txBody>
          <a:bodyPr>
            <a:normAutofit fontScale="92500" lnSpcReduction="10000"/>
          </a:bodyPr>
          <a:lstStyle/>
          <a:p>
            <a:r>
              <a:rPr lang="en-US" dirty="0">
                <a:solidFill>
                  <a:schemeClr val="bg1"/>
                </a:solidFill>
              </a:rPr>
              <a:t>I don’t think Peter already understood that Gentiles were welcome to become Christians without circumcision.</a:t>
            </a:r>
          </a:p>
          <a:p>
            <a:pPr lvl="1">
              <a:buFont typeface="Wingdings" panose="05000000000000000000" pitchFamily="2" charset="2"/>
              <a:buChar char="ü"/>
            </a:pPr>
            <a:r>
              <a:rPr lang="en-US" dirty="0">
                <a:solidFill>
                  <a:schemeClr val="bg1"/>
                </a:solidFill>
              </a:rPr>
              <a:t>He needed three visions (Acts 10:9-16)</a:t>
            </a:r>
          </a:p>
          <a:p>
            <a:pPr lvl="1">
              <a:buFont typeface="Wingdings" panose="05000000000000000000" pitchFamily="2" charset="2"/>
              <a:buChar char="ü"/>
            </a:pPr>
            <a:r>
              <a:rPr lang="en-US" dirty="0">
                <a:solidFill>
                  <a:schemeClr val="bg1"/>
                </a:solidFill>
              </a:rPr>
              <a:t>Peter pondered the meaning of the visions (Acts 10:17,19)</a:t>
            </a:r>
          </a:p>
          <a:p>
            <a:pPr lvl="1">
              <a:buFont typeface="Wingdings" panose="05000000000000000000" pitchFamily="2" charset="2"/>
              <a:buChar char="ü"/>
            </a:pPr>
            <a:r>
              <a:rPr lang="en-US" dirty="0">
                <a:solidFill>
                  <a:schemeClr val="bg1"/>
                </a:solidFill>
              </a:rPr>
              <a:t>The Holy Spirit told Peter to go with the men at the door “without misgivings” (Acts 10:20)</a:t>
            </a:r>
          </a:p>
          <a:p>
            <a:pPr lvl="1">
              <a:buFont typeface="Wingdings" panose="05000000000000000000" pitchFamily="2" charset="2"/>
              <a:buChar char="ü"/>
            </a:pPr>
            <a:r>
              <a:rPr lang="en-US" dirty="0">
                <a:solidFill>
                  <a:schemeClr val="bg1"/>
                </a:solidFill>
              </a:rPr>
              <a:t>Peter’s comment about how unlawful it was to be at Cornelius’ house (Acts 10:28)</a:t>
            </a:r>
          </a:p>
          <a:p>
            <a:pPr lvl="1">
              <a:buFont typeface="Wingdings" panose="05000000000000000000" pitchFamily="2" charset="2"/>
              <a:buChar char="ü"/>
            </a:pPr>
            <a:r>
              <a:rPr lang="en-US" dirty="0">
                <a:solidFill>
                  <a:schemeClr val="bg1"/>
                </a:solidFill>
              </a:rPr>
              <a:t>Peter asked why he’d been sent for (Acts 10:29)</a:t>
            </a:r>
          </a:p>
          <a:p>
            <a:pPr lvl="1">
              <a:buFont typeface="Wingdings" panose="05000000000000000000" pitchFamily="2" charset="2"/>
              <a:buChar char="ü"/>
            </a:pPr>
            <a:r>
              <a:rPr lang="en-US" dirty="0">
                <a:solidFill>
                  <a:schemeClr val="bg1"/>
                </a:solidFill>
              </a:rPr>
              <a:t>Peter finally seems to get it in Acts 10:34, “I most certainly understand now”</a:t>
            </a:r>
          </a:p>
        </p:txBody>
      </p:sp>
    </p:spTree>
    <p:extLst>
      <p:ext uri="{BB962C8B-B14F-4D97-AF65-F5344CB8AC3E}">
        <p14:creationId xmlns:p14="http://schemas.microsoft.com/office/powerpoint/2010/main" val="1721765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1"/>
            <a:ext cx="7886700" cy="2567031"/>
          </a:xfrm>
        </p:spPr>
        <p:txBody>
          <a:bodyPr>
            <a:noAutofit/>
          </a:bodyPr>
          <a:lstStyle/>
          <a:p>
            <a:pPr algn="ctr"/>
            <a:r>
              <a:rPr lang="en-US" sz="2800" b="1" dirty="0">
                <a:solidFill>
                  <a:srgbClr val="FFFF00"/>
                </a:solidFill>
              </a:rPr>
              <a:t>7.  Peter is a central figure in the conversion of Cornelius and the first Gentiles (Acts 10:1-11:18).  Do you think Peter already understood that Gentiles could be saved?  What leads you to this conclusion?  How do Peter’s actions and decisions compare to his actions in Matthew 16:21-23? </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567030"/>
            <a:ext cx="7886700" cy="3962269"/>
          </a:xfrm>
        </p:spPr>
        <p:txBody>
          <a:bodyPr>
            <a:normAutofit/>
          </a:bodyPr>
          <a:lstStyle/>
          <a:p>
            <a:r>
              <a:rPr lang="en-US" dirty="0">
                <a:solidFill>
                  <a:schemeClr val="bg1"/>
                </a:solidFill>
              </a:rPr>
              <a:t>In Matthew 16:21-23, Peter did not agree with God’s plan so he pulled Jesus to the side and rebuked him.</a:t>
            </a:r>
          </a:p>
          <a:p>
            <a:r>
              <a:rPr lang="en-US" dirty="0">
                <a:solidFill>
                  <a:schemeClr val="bg1"/>
                </a:solidFill>
              </a:rPr>
              <a:t>In Acts 10, Peter seems to not understand (and potentially not agree) with God’s plan but he ponders and listens and learns, never getting in the way of God’s plan.</a:t>
            </a:r>
          </a:p>
        </p:txBody>
      </p:sp>
    </p:spTree>
    <p:extLst>
      <p:ext uri="{BB962C8B-B14F-4D97-AF65-F5344CB8AC3E}">
        <p14:creationId xmlns:p14="http://schemas.microsoft.com/office/powerpoint/2010/main" val="1286566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0"/>
            <a:ext cx="7886700" cy="2172749"/>
          </a:xfrm>
        </p:spPr>
        <p:txBody>
          <a:bodyPr>
            <a:noAutofit/>
          </a:bodyPr>
          <a:lstStyle/>
          <a:p>
            <a:pPr algn="ctr"/>
            <a:r>
              <a:rPr lang="en-US" sz="2800" b="1" dirty="0">
                <a:solidFill>
                  <a:srgbClr val="FFFF00"/>
                </a:solidFill>
              </a:rPr>
              <a:t>8.  What do we learn about Peter in Acts 10:24-26?  What had Peter been doing (Acts 5:12-16; 9:32-42) that might have caused him to react differently?  What had the apostles been arguing about before, when Jesus was still on earth (Lk. 9:46; 22:24)?</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382473"/>
            <a:ext cx="7886700" cy="4146826"/>
          </a:xfrm>
        </p:spPr>
        <p:txBody>
          <a:bodyPr>
            <a:normAutofit/>
          </a:bodyPr>
          <a:lstStyle/>
          <a:p>
            <a:r>
              <a:rPr lang="en-US" dirty="0">
                <a:solidFill>
                  <a:schemeClr val="bg1"/>
                </a:solidFill>
              </a:rPr>
              <a:t>We see Peter’s humility, not allowing a Gentile to bow down and worship him (Acts 10:25-26)</a:t>
            </a:r>
          </a:p>
          <a:p>
            <a:r>
              <a:rPr lang="en-US" dirty="0">
                <a:solidFill>
                  <a:schemeClr val="bg1"/>
                </a:solidFill>
              </a:rPr>
              <a:t>Peter had been the source of amazing miracles and had been involved in numerous conversions.  Surely that could have go to someone’s head.</a:t>
            </a:r>
          </a:p>
          <a:p>
            <a:r>
              <a:rPr lang="en-US" dirty="0">
                <a:solidFill>
                  <a:schemeClr val="bg1"/>
                </a:solidFill>
              </a:rPr>
              <a:t>Peter and the apostles had been arguing about who was greatest.  Now someone is elevating Peter, and he rejects the action.</a:t>
            </a:r>
          </a:p>
        </p:txBody>
      </p:sp>
    </p:spTree>
    <p:extLst>
      <p:ext uri="{BB962C8B-B14F-4D97-AF65-F5344CB8AC3E}">
        <p14:creationId xmlns:p14="http://schemas.microsoft.com/office/powerpoint/2010/main" val="3044272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0"/>
            <a:ext cx="7886700" cy="2155971"/>
          </a:xfrm>
        </p:spPr>
        <p:txBody>
          <a:bodyPr>
            <a:noAutofit/>
          </a:bodyPr>
          <a:lstStyle/>
          <a:p>
            <a:pPr algn="ctr"/>
            <a:r>
              <a:rPr lang="en-US" sz="2800" b="1" dirty="0">
                <a:solidFill>
                  <a:srgbClr val="FFFF00"/>
                </a:solidFill>
              </a:rPr>
              <a:t>9.  After these things, Peter is arrested again.  This time, it was right after the apostle James had been killed and there was no scheduled trial, just a death sentence over Peter.  But God rescued Peter again (Acts 12:1-17).</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223084"/>
            <a:ext cx="7886700" cy="4306216"/>
          </a:xfrm>
        </p:spPr>
        <p:txBody>
          <a:bodyPr>
            <a:normAutofit/>
          </a:bodyPr>
          <a:lstStyle/>
          <a:p>
            <a:r>
              <a:rPr lang="en-US" dirty="0">
                <a:solidFill>
                  <a:schemeClr val="bg1"/>
                </a:solidFill>
              </a:rPr>
              <a:t>Peter knew what sort of death he would face (John 21:18-19).  It makes sense that Peter would think this was just a vision instead of a miraculous escape (Acts 12:9)</a:t>
            </a:r>
          </a:p>
          <a:p>
            <a:r>
              <a:rPr lang="en-US" dirty="0">
                <a:solidFill>
                  <a:schemeClr val="bg1"/>
                </a:solidFill>
              </a:rPr>
              <a:t>Notice that Peter’s response is different than with earlier escapes.  Previously, he’d gone into the temple and preached publicly where he was easy to find and recapture (Acts 5:18-26).  This time, Peter “went to another place” and was not found during the search for him (Acts 12:17-19).</a:t>
            </a:r>
          </a:p>
        </p:txBody>
      </p:sp>
    </p:spTree>
    <p:extLst>
      <p:ext uri="{BB962C8B-B14F-4D97-AF65-F5344CB8AC3E}">
        <p14:creationId xmlns:p14="http://schemas.microsoft.com/office/powerpoint/2010/main" val="3460758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0"/>
            <a:ext cx="7886700" cy="2155971"/>
          </a:xfrm>
        </p:spPr>
        <p:txBody>
          <a:bodyPr>
            <a:noAutofit/>
          </a:bodyPr>
          <a:lstStyle/>
          <a:p>
            <a:pPr algn="ctr"/>
            <a:r>
              <a:rPr lang="en-US" sz="2800" b="1" dirty="0">
                <a:solidFill>
                  <a:srgbClr val="FFFF00"/>
                </a:solidFill>
              </a:rPr>
              <a:t>9.  After these things, Peter is arrested again.  This time, it was right after the apostle James had been killed and there was no scheduled trial, just a death sentence over Peter.  But God rescued Peter again (Acts 12:1-17).</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223084"/>
            <a:ext cx="7886700" cy="4306216"/>
          </a:xfrm>
        </p:spPr>
        <p:txBody>
          <a:bodyPr>
            <a:normAutofit/>
          </a:bodyPr>
          <a:lstStyle/>
          <a:p>
            <a:r>
              <a:rPr lang="en-US" dirty="0">
                <a:solidFill>
                  <a:schemeClr val="bg1"/>
                </a:solidFill>
              </a:rPr>
              <a:t>Why did Peter behave differently this time?</a:t>
            </a:r>
          </a:p>
          <a:p>
            <a:r>
              <a:rPr lang="en-US" dirty="0">
                <a:solidFill>
                  <a:schemeClr val="bg1"/>
                </a:solidFill>
              </a:rPr>
              <a:t>Which was the right thing for Peter to do?</a:t>
            </a:r>
          </a:p>
          <a:p>
            <a:pPr marL="0" indent="0">
              <a:buNone/>
            </a:pPr>
            <a:endParaRPr lang="en-US" dirty="0">
              <a:solidFill>
                <a:schemeClr val="bg1"/>
              </a:solidFill>
            </a:endParaRPr>
          </a:p>
          <a:p>
            <a:pPr marL="0" indent="0">
              <a:buNone/>
            </a:pPr>
            <a:endParaRPr lang="en-US" dirty="0">
              <a:solidFill>
                <a:schemeClr val="bg1"/>
              </a:solidFill>
            </a:endParaRPr>
          </a:p>
          <a:p>
            <a:pPr marL="0" indent="0" algn="ctr">
              <a:buNone/>
            </a:pPr>
            <a:r>
              <a:rPr lang="en-US" dirty="0">
                <a:solidFill>
                  <a:schemeClr val="bg1"/>
                </a:solidFill>
              </a:rPr>
              <a:t>There is no indication that Peter did anything wrong.  Sometimes we stand publicly and sometimes we flee to live another day.</a:t>
            </a:r>
          </a:p>
        </p:txBody>
      </p:sp>
    </p:spTree>
    <p:extLst>
      <p:ext uri="{BB962C8B-B14F-4D97-AF65-F5344CB8AC3E}">
        <p14:creationId xmlns:p14="http://schemas.microsoft.com/office/powerpoint/2010/main" val="2549715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16777"/>
            <a:ext cx="7886700" cy="2961313"/>
          </a:xfrm>
        </p:spPr>
        <p:txBody>
          <a:bodyPr>
            <a:noAutofit/>
          </a:bodyPr>
          <a:lstStyle/>
          <a:p>
            <a:pPr algn="ctr"/>
            <a:r>
              <a:rPr lang="en-US" sz="2400" b="1" dirty="0">
                <a:solidFill>
                  <a:srgbClr val="FFFF00"/>
                </a:solidFill>
              </a:rPr>
              <a:t>10.  We are coming to the end of what we know about Peter.  Acts 15 is the last we see of him in the book of Acts.  And it seems that after Acts 15, Peter and Paul have a run in (Gal. 2:11-14).  What does this reveal about Peter?  How do you think Peter felt about Paul opposing him to his face and rebuking him “in the presence of all”?  At the very end of Peter’s life, how does Peter speak of Paul (II Pet. 3:14-16)?  What does this teach us about Peter?</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944536"/>
            <a:ext cx="7886700" cy="3584763"/>
          </a:xfrm>
        </p:spPr>
        <p:txBody>
          <a:bodyPr>
            <a:normAutofit/>
          </a:bodyPr>
          <a:lstStyle/>
          <a:p>
            <a:r>
              <a:rPr lang="en-US" dirty="0">
                <a:solidFill>
                  <a:schemeClr val="bg1"/>
                </a:solidFill>
              </a:rPr>
              <a:t>In Acts 15:7-11 we see Peter taking a stand to oppose those requiring circumcision.  </a:t>
            </a:r>
          </a:p>
          <a:p>
            <a:r>
              <a:rPr lang="en-US" dirty="0">
                <a:solidFill>
                  <a:schemeClr val="bg1"/>
                </a:solidFill>
              </a:rPr>
              <a:t>We also see that Peter’s position was not so great that him merely speaking resolved every subject.</a:t>
            </a:r>
          </a:p>
        </p:txBody>
      </p:sp>
    </p:spTree>
    <p:extLst>
      <p:ext uri="{BB962C8B-B14F-4D97-AF65-F5344CB8AC3E}">
        <p14:creationId xmlns:p14="http://schemas.microsoft.com/office/powerpoint/2010/main" val="3318432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201336"/>
            <a:ext cx="7886700" cy="1375795"/>
          </a:xfrm>
        </p:spPr>
        <p:txBody>
          <a:bodyPr>
            <a:noAutofit/>
          </a:bodyPr>
          <a:lstStyle/>
          <a:p>
            <a:pPr algn="ctr"/>
            <a:r>
              <a:rPr lang="en-US" sz="4000" b="1" dirty="0">
                <a:solidFill>
                  <a:schemeClr val="bg1"/>
                </a:solidFill>
              </a:rPr>
              <a:t>REVIEW</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174460"/>
            <a:ext cx="7886700" cy="5354840"/>
          </a:xfrm>
        </p:spPr>
        <p:txBody>
          <a:bodyPr>
            <a:normAutofit/>
          </a:bodyPr>
          <a:lstStyle/>
          <a:p>
            <a:r>
              <a:rPr lang="en-US" dirty="0">
                <a:solidFill>
                  <a:schemeClr val="bg1"/>
                </a:solidFill>
              </a:rPr>
              <a:t>Peter starts from humble beginnings—a Galilean fisherman.</a:t>
            </a:r>
          </a:p>
          <a:p>
            <a:r>
              <a:rPr lang="en-US" dirty="0">
                <a:solidFill>
                  <a:schemeClr val="bg1"/>
                </a:solidFill>
              </a:rPr>
              <a:t>Peter leaves everything to follow Jesus</a:t>
            </a:r>
          </a:p>
          <a:p>
            <a:r>
              <a:rPr lang="en-US" dirty="0">
                <a:solidFill>
                  <a:schemeClr val="bg1"/>
                </a:solidFill>
              </a:rPr>
              <a:t>Peter makes the great confession</a:t>
            </a:r>
          </a:p>
          <a:p>
            <a:r>
              <a:rPr lang="en-US" dirty="0">
                <a:solidFill>
                  <a:schemeClr val="bg1"/>
                </a:solidFill>
              </a:rPr>
              <a:t>Peter had many flaws and weaknesses, not fully understanding Jesus or himself.   Still, he never quit!</a:t>
            </a:r>
          </a:p>
        </p:txBody>
      </p:sp>
    </p:spTree>
    <p:extLst>
      <p:ext uri="{BB962C8B-B14F-4D97-AF65-F5344CB8AC3E}">
        <p14:creationId xmlns:p14="http://schemas.microsoft.com/office/powerpoint/2010/main" val="2323260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16777"/>
            <a:ext cx="7886700" cy="2961313"/>
          </a:xfrm>
        </p:spPr>
        <p:txBody>
          <a:bodyPr>
            <a:noAutofit/>
          </a:bodyPr>
          <a:lstStyle/>
          <a:p>
            <a:pPr algn="ctr"/>
            <a:r>
              <a:rPr lang="en-US" sz="2400" b="1" dirty="0">
                <a:solidFill>
                  <a:srgbClr val="FFFF00"/>
                </a:solidFill>
              </a:rPr>
              <a:t>10.  We are coming to the end of what we know about Peter.  Acts 15 is the last we see of him in the book of Acts.  And it seems that after Acts 15, Peter and Paul have a run in (Gal. 2:11-14).  What does this reveal about Peter?  How do you think Peter felt about Paul opposing him to his face and rebuking him “in the presence of all”?  At the very end of Peter’s life, how does Peter speak of Paul (II Pet. 3:14-16)?  What does this teach us about Peter?</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944536"/>
            <a:ext cx="7886700" cy="3584763"/>
          </a:xfrm>
        </p:spPr>
        <p:txBody>
          <a:bodyPr>
            <a:normAutofit/>
          </a:bodyPr>
          <a:lstStyle/>
          <a:p>
            <a:r>
              <a:rPr lang="en-US" dirty="0">
                <a:solidFill>
                  <a:schemeClr val="bg1"/>
                </a:solidFill>
              </a:rPr>
              <a:t>Even though Peter knew that the Gentiles belonged in Christ, he withdrew from them anyway. (Gal. 2:12)</a:t>
            </a:r>
          </a:p>
          <a:p>
            <a:r>
              <a:rPr lang="en-US" dirty="0">
                <a:solidFill>
                  <a:schemeClr val="bg1"/>
                </a:solidFill>
              </a:rPr>
              <a:t>Peter feared the circumcision (Gal. 2:12)</a:t>
            </a:r>
          </a:p>
          <a:p>
            <a:r>
              <a:rPr lang="en-US" dirty="0">
                <a:solidFill>
                  <a:schemeClr val="bg1"/>
                </a:solidFill>
              </a:rPr>
              <a:t>Others followed Peter into hypocrisy (Gal. 2:13)</a:t>
            </a:r>
          </a:p>
        </p:txBody>
      </p:sp>
    </p:spTree>
    <p:extLst>
      <p:ext uri="{BB962C8B-B14F-4D97-AF65-F5344CB8AC3E}">
        <p14:creationId xmlns:p14="http://schemas.microsoft.com/office/powerpoint/2010/main" val="3069707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16777"/>
            <a:ext cx="7886700" cy="2961313"/>
          </a:xfrm>
        </p:spPr>
        <p:txBody>
          <a:bodyPr>
            <a:noAutofit/>
          </a:bodyPr>
          <a:lstStyle/>
          <a:p>
            <a:pPr algn="ctr"/>
            <a:r>
              <a:rPr lang="en-US" sz="2400" b="1" dirty="0">
                <a:solidFill>
                  <a:srgbClr val="FFFF00"/>
                </a:solidFill>
              </a:rPr>
              <a:t>10.  We are coming to the end of what we know about Peter.  Acts 15 is the last we see of him in the book of Acts.  And it seems that after Acts 15, Peter and Paul have a run in (Gal. 2:11-14).  What does this reveal about Peter?  How do you think Peter felt about Paul opposing him to his face and rebuking him “in the presence of all”?  At the very end of Peter’s life, how does Peter speak of Paul (II Pet. 3:14-16)?  What does this teach us about Peter?</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944536"/>
            <a:ext cx="7886700" cy="3584763"/>
          </a:xfrm>
        </p:spPr>
        <p:txBody>
          <a:bodyPr>
            <a:normAutofit/>
          </a:bodyPr>
          <a:lstStyle/>
          <a:p>
            <a:r>
              <a:rPr lang="en-US" dirty="0">
                <a:solidFill>
                  <a:schemeClr val="bg1"/>
                </a:solidFill>
              </a:rPr>
              <a:t>What can we learn?</a:t>
            </a:r>
          </a:p>
          <a:p>
            <a:pPr lvl="1"/>
            <a:r>
              <a:rPr lang="en-US" dirty="0">
                <a:solidFill>
                  <a:schemeClr val="bg1"/>
                </a:solidFill>
              </a:rPr>
              <a:t>Even when we know what is right, we must stay on guard</a:t>
            </a:r>
          </a:p>
          <a:p>
            <a:pPr lvl="1"/>
            <a:r>
              <a:rPr lang="en-US" dirty="0">
                <a:solidFill>
                  <a:schemeClr val="bg1"/>
                </a:solidFill>
              </a:rPr>
              <a:t>Fearing men leads to bad decisions</a:t>
            </a:r>
          </a:p>
          <a:p>
            <a:pPr lvl="1"/>
            <a:r>
              <a:rPr lang="en-US" dirty="0">
                <a:solidFill>
                  <a:schemeClr val="bg1"/>
                </a:solidFill>
              </a:rPr>
              <a:t>Even mature men make bad decisions</a:t>
            </a:r>
          </a:p>
          <a:p>
            <a:pPr lvl="1"/>
            <a:endParaRPr lang="en-US" dirty="0">
              <a:solidFill>
                <a:schemeClr val="bg1"/>
              </a:solidFill>
            </a:endParaRPr>
          </a:p>
        </p:txBody>
      </p:sp>
    </p:spTree>
    <p:extLst>
      <p:ext uri="{BB962C8B-B14F-4D97-AF65-F5344CB8AC3E}">
        <p14:creationId xmlns:p14="http://schemas.microsoft.com/office/powerpoint/2010/main" val="62002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16777"/>
            <a:ext cx="7886700" cy="2961313"/>
          </a:xfrm>
        </p:spPr>
        <p:txBody>
          <a:bodyPr>
            <a:noAutofit/>
          </a:bodyPr>
          <a:lstStyle/>
          <a:p>
            <a:pPr algn="ctr"/>
            <a:r>
              <a:rPr lang="en-US" sz="2400" b="1" dirty="0">
                <a:solidFill>
                  <a:srgbClr val="FFFF00"/>
                </a:solidFill>
              </a:rPr>
              <a:t>10.  We are coming to the end of what we know about Peter.  Acts 15 is the last we see of him in the book of Acts.  And it seems that after Acts 15, Peter and Paul have a run in (Gal. 2:11-14).  What does this reveal about Peter?  How do you think Peter felt about Paul opposing him to his face and rebuking him “in the presence of all”?  At the very end of Peter’s life, how does Peter speak of Paul (II Pet. 3:14-16)?  What does this teach us about Peter?</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944536"/>
            <a:ext cx="7886700" cy="3584763"/>
          </a:xfrm>
        </p:spPr>
        <p:txBody>
          <a:bodyPr>
            <a:normAutofit lnSpcReduction="10000"/>
          </a:bodyPr>
          <a:lstStyle/>
          <a:p>
            <a:r>
              <a:rPr lang="en-US" dirty="0">
                <a:solidFill>
                  <a:schemeClr val="bg1"/>
                </a:solidFill>
              </a:rPr>
              <a:t>It would have been natural for Peter to not like being rebuked and it would have been easy for Peter to blame Paul</a:t>
            </a:r>
          </a:p>
          <a:p>
            <a:r>
              <a:rPr lang="en-US" dirty="0">
                <a:solidFill>
                  <a:schemeClr val="bg1"/>
                </a:solidFill>
              </a:rPr>
              <a:t>But Peter calls Paul a “beloved brother” (II Pet. 3:15)</a:t>
            </a:r>
          </a:p>
          <a:p>
            <a:r>
              <a:rPr lang="en-US" dirty="0">
                <a:solidFill>
                  <a:schemeClr val="bg1"/>
                </a:solidFill>
              </a:rPr>
              <a:t>Peter acknowledges that Paul has wisdom given to him (II Pet. 3:15)</a:t>
            </a:r>
          </a:p>
          <a:p>
            <a:r>
              <a:rPr lang="en-US" dirty="0">
                <a:solidFill>
                  <a:schemeClr val="bg1"/>
                </a:solidFill>
              </a:rPr>
              <a:t>Peter references Paul’s letters along with the “rest of Scriptures” (II Pet. 3:16)</a:t>
            </a:r>
          </a:p>
        </p:txBody>
      </p:sp>
    </p:spTree>
    <p:extLst>
      <p:ext uri="{BB962C8B-B14F-4D97-AF65-F5344CB8AC3E}">
        <p14:creationId xmlns:p14="http://schemas.microsoft.com/office/powerpoint/2010/main" val="1201733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16777"/>
            <a:ext cx="7886700" cy="2961313"/>
          </a:xfrm>
        </p:spPr>
        <p:txBody>
          <a:bodyPr>
            <a:noAutofit/>
          </a:bodyPr>
          <a:lstStyle/>
          <a:p>
            <a:pPr algn="ctr"/>
            <a:r>
              <a:rPr lang="en-US" sz="2400" b="1" dirty="0">
                <a:solidFill>
                  <a:srgbClr val="FFFF00"/>
                </a:solidFill>
              </a:rPr>
              <a:t>10.  We are coming to the end of what we know about Peter.  Acts 15 is the last we see of him in the book of Acts.  And it seems that after Acts 15, Peter and Paul have a run in (Gal. 2:11-14).  What does this reveal about Peter?  How do you think Peter felt about Paul opposing him to his face and rebuking him “in the presence of all”?  At the very end of Peter’s life, how does Peter speak of Paul (II Pet. 3:14-16)?  What does this teach us about Peter?</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944536"/>
            <a:ext cx="7886700" cy="3584763"/>
          </a:xfrm>
        </p:spPr>
        <p:txBody>
          <a:bodyPr>
            <a:normAutofit/>
          </a:bodyPr>
          <a:lstStyle/>
          <a:p>
            <a:r>
              <a:rPr lang="en-US" dirty="0">
                <a:solidFill>
                  <a:schemeClr val="bg1"/>
                </a:solidFill>
              </a:rPr>
              <a:t>Peter didn’t hold a grudge</a:t>
            </a:r>
          </a:p>
          <a:p>
            <a:r>
              <a:rPr lang="en-US" dirty="0">
                <a:solidFill>
                  <a:schemeClr val="bg1"/>
                </a:solidFill>
              </a:rPr>
              <a:t>Peter had humility</a:t>
            </a:r>
          </a:p>
          <a:p>
            <a:r>
              <a:rPr lang="en-US" dirty="0">
                <a:solidFill>
                  <a:schemeClr val="bg1"/>
                </a:solidFill>
              </a:rPr>
              <a:t>Peter was willing to lift up Paul (what competition?)</a:t>
            </a:r>
          </a:p>
        </p:txBody>
      </p:sp>
    </p:spTree>
    <p:extLst>
      <p:ext uri="{BB962C8B-B14F-4D97-AF65-F5344CB8AC3E}">
        <p14:creationId xmlns:p14="http://schemas.microsoft.com/office/powerpoint/2010/main" val="261253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25166"/>
            <a:ext cx="7886700" cy="1577129"/>
          </a:xfrm>
        </p:spPr>
        <p:txBody>
          <a:bodyPr>
            <a:noAutofit/>
          </a:bodyPr>
          <a:lstStyle/>
          <a:p>
            <a:pPr algn="ctr"/>
            <a:r>
              <a:rPr lang="en-US" sz="2800" b="1" dirty="0">
                <a:solidFill>
                  <a:srgbClr val="FFFF00"/>
                </a:solidFill>
              </a:rPr>
              <a:t>11.  What books of the New Testament did Peter write?</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476462"/>
            <a:ext cx="7886700" cy="5052838"/>
          </a:xfrm>
        </p:spPr>
        <p:txBody>
          <a:bodyPr>
            <a:normAutofit/>
          </a:bodyPr>
          <a:lstStyle/>
          <a:p>
            <a:r>
              <a:rPr lang="en-US" dirty="0">
                <a:solidFill>
                  <a:schemeClr val="bg1"/>
                </a:solidFill>
              </a:rPr>
              <a:t>First Peter</a:t>
            </a:r>
          </a:p>
          <a:p>
            <a:r>
              <a:rPr lang="en-US" dirty="0">
                <a:solidFill>
                  <a:schemeClr val="bg1"/>
                </a:solidFill>
              </a:rPr>
              <a:t>Second Peter</a:t>
            </a:r>
          </a:p>
        </p:txBody>
      </p:sp>
    </p:spTree>
    <p:extLst>
      <p:ext uri="{BB962C8B-B14F-4D97-AF65-F5344CB8AC3E}">
        <p14:creationId xmlns:p14="http://schemas.microsoft.com/office/powerpoint/2010/main" val="3560177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201336"/>
            <a:ext cx="7886700" cy="1375795"/>
          </a:xfrm>
        </p:spPr>
        <p:txBody>
          <a:bodyPr>
            <a:noAutofit/>
          </a:bodyPr>
          <a:lstStyle/>
          <a:p>
            <a:pPr algn="ctr"/>
            <a:r>
              <a:rPr lang="en-US" sz="4000" b="1" dirty="0">
                <a:solidFill>
                  <a:schemeClr val="bg1"/>
                </a:solidFill>
              </a:rPr>
              <a:t>PETER STANDS</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174460"/>
            <a:ext cx="7886700" cy="5354840"/>
          </a:xfrm>
        </p:spPr>
        <p:txBody>
          <a:bodyPr>
            <a:normAutofit/>
          </a:bodyPr>
          <a:lstStyle/>
          <a:p>
            <a:r>
              <a:rPr lang="en-US" dirty="0">
                <a:solidFill>
                  <a:schemeClr val="bg1"/>
                </a:solidFill>
              </a:rPr>
              <a:t>Acts 1:15 – at the gathering of the disciples to appoint new apostle</a:t>
            </a:r>
          </a:p>
          <a:p>
            <a:r>
              <a:rPr lang="en-US" dirty="0">
                <a:solidFill>
                  <a:schemeClr val="bg1"/>
                </a:solidFill>
              </a:rPr>
              <a:t>Acts 2:14 – on the day of Pentecost</a:t>
            </a:r>
          </a:p>
          <a:p>
            <a:r>
              <a:rPr lang="en-US" dirty="0">
                <a:solidFill>
                  <a:schemeClr val="bg1"/>
                </a:solidFill>
              </a:rPr>
              <a:t>Acts 4:7 – he is stood in front of the courts along with John (again in 5:27)</a:t>
            </a:r>
          </a:p>
          <a:p>
            <a:r>
              <a:rPr lang="en-US" dirty="0">
                <a:solidFill>
                  <a:schemeClr val="bg1"/>
                </a:solidFill>
              </a:rPr>
              <a:t>Acts 5:20,25 – Peter and the apostles stand in the temple after being released from prison</a:t>
            </a:r>
          </a:p>
          <a:p>
            <a:r>
              <a:rPr lang="en-US" dirty="0">
                <a:solidFill>
                  <a:schemeClr val="bg1"/>
                </a:solidFill>
              </a:rPr>
              <a:t>Acts 15:7 – Stands at council of Jerusalem in opposition to the circumcision</a:t>
            </a:r>
          </a:p>
          <a:p>
            <a:endParaRPr lang="en-US" dirty="0">
              <a:solidFill>
                <a:schemeClr val="bg1"/>
              </a:solidFill>
            </a:endParaRPr>
          </a:p>
          <a:p>
            <a:pPr marL="0" indent="0" algn="ctr">
              <a:buNone/>
            </a:pPr>
            <a:r>
              <a:rPr lang="en-US" dirty="0">
                <a:solidFill>
                  <a:schemeClr val="bg1"/>
                </a:solidFill>
              </a:rPr>
              <a:t>But Peter would not stand in God’s way (Acts 11:17)</a:t>
            </a:r>
          </a:p>
        </p:txBody>
      </p:sp>
    </p:spTree>
    <p:extLst>
      <p:ext uri="{BB962C8B-B14F-4D97-AF65-F5344CB8AC3E}">
        <p14:creationId xmlns:p14="http://schemas.microsoft.com/office/powerpoint/2010/main" val="2415858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201336"/>
            <a:ext cx="7886700" cy="1375795"/>
          </a:xfrm>
        </p:spPr>
        <p:txBody>
          <a:bodyPr>
            <a:noAutofit/>
          </a:bodyPr>
          <a:lstStyle/>
          <a:p>
            <a:pPr algn="ctr"/>
            <a:r>
              <a:rPr lang="en-US" sz="4000" b="1" dirty="0">
                <a:solidFill>
                  <a:schemeClr val="bg1"/>
                </a:solidFill>
              </a:rPr>
              <a:t>PETER STANDS</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174460"/>
            <a:ext cx="7886700" cy="5354840"/>
          </a:xfrm>
        </p:spPr>
        <p:txBody>
          <a:bodyPr>
            <a:normAutofit/>
          </a:bodyPr>
          <a:lstStyle/>
          <a:p>
            <a:pPr marL="0" indent="0" algn="ctr">
              <a:buNone/>
            </a:pPr>
            <a:r>
              <a:rPr lang="en-US" dirty="0">
                <a:solidFill>
                  <a:schemeClr val="bg1"/>
                </a:solidFill>
              </a:rPr>
              <a:t>“I have written to you briefly, exhorting and testifying that this is the true grace of God.  Stand firm in it!”</a:t>
            </a:r>
          </a:p>
          <a:p>
            <a:pPr marL="0" indent="0" algn="ctr">
              <a:buNone/>
            </a:pPr>
            <a:r>
              <a:rPr lang="en-US" dirty="0">
                <a:solidFill>
                  <a:schemeClr val="bg1"/>
                </a:solidFill>
              </a:rPr>
              <a:t>I Peter 5:12b</a:t>
            </a:r>
          </a:p>
          <a:p>
            <a:pPr marL="0" indent="0">
              <a:buNone/>
            </a:pPr>
            <a:endParaRPr lang="en-US" dirty="0">
              <a:solidFill>
                <a:schemeClr val="bg1"/>
              </a:solidFill>
            </a:endParaRPr>
          </a:p>
        </p:txBody>
      </p:sp>
    </p:spTree>
    <p:extLst>
      <p:ext uri="{BB962C8B-B14F-4D97-AF65-F5344CB8AC3E}">
        <p14:creationId xmlns:p14="http://schemas.microsoft.com/office/powerpoint/2010/main" val="3120448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0"/>
            <a:ext cx="7886700" cy="1124125"/>
          </a:xfrm>
        </p:spPr>
        <p:txBody>
          <a:bodyPr>
            <a:noAutofit/>
          </a:bodyPr>
          <a:lstStyle/>
          <a:p>
            <a:pPr algn="ctr"/>
            <a:r>
              <a:rPr lang="en-US" sz="2800" b="1" dirty="0">
                <a:solidFill>
                  <a:srgbClr val="FFFF00"/>
                </a:solidFill>
              </a:rPr>
              <a:t>1.  What role does Peter play in appointing a new apostle (Acts 1:15-26)?</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258349"/>
            <a:ext cx="7886700" cy="5270951"/>
          </a:xfrm>
        </p:spPr>
        <p:txBody>
          <a:bodyPr>
            <a:normAutofit/>
          </a:bodyPr>
          <a:lstStyle/>
          <a:p>
            <a:r>
              <a:rPr lang="en-US" dirty="0">
                <a:solidFill>
                  <a:schemeClr val="bg1"/>
                </a:solidFill>
              </a:rPr>
              <a:t>He takes a leadership role</a:t>
            </a:r>
          </a:p>
          <a:p>
            <a:pPr lvl="1">
              <a:buFont typeface="Wingdings" panose="05000000000000000000" pitchFamily="2" charset="2"/>
              <a:buChar char="ü"/>
            </a:pPr>
            <a:r>
              <a:rPr lang="en-US" dirty="0">
                <a:solidFill>
                  <a:schemeClr val="bg1"/>
                </a:solidFill>
              </a:rPr>
              <a:t>Need to replace Judas (quotes Psalms) (16-21)</a:t>
            </a:r>
          </a:p>
          <a:p>
            <a:pPr lvl="1">
              <a:buFont typeface="Wingdings" panose="05000000000000000000" pitchFamily="2" charset="2"/>
              <a:buChar char="ü"/>
            </a:pPr>
            <a:r>
              <a:rPr lang="en-US" dirty="0">
                <a:solidFill>
                  <a:schemeClr val="bg1"/>
                </a:solidFill>
              </a:rPr>
              <a:t>Gives qualifications for replacement (21-22)</a:t>
            </a:r>
          </a:p>
          <a:p>
            <a:pPr lvl="1">
              <a:buFont typeface="Wingdings" panose="05000000000000000000" pitchFamily="2" charset="2"/>
              <a:buChar char="ü"/>
            </a:pPr>
            <a:r>
              <a:rPr lang="en-US" dirty="0">
                <a:solidFill>
                  <a:schemeClr val="bg1"/>
                </a:solidFill>
              </a:rPr>
              <a:t>Describes the work of the apostles – “witness with us of his resurrection” (22)</a:t>
            </a:r>
          </a:p>
          <a:p>
            <a:pPr lvl="1">
              <a:buFont typeface="Wingdings" panose="05000000000000000000" pitchFamily="2" charset="2"/>
              <a:buChar char="ü"/>
            </a:pPr>
            <a:r>
              <a:rPr lang="en-US" dirty="0">
                <a:solidFill>
                  <a:schemeClr val="bg1"/>
                </a:solidFill>
              </a:rPr>
              <a:t>Allows the group to select men (23)</a:t>
            </a:r>
          </a:p>
          <a:p>
            <a:pPr lvl="1">
              <a:buFont typeface="Wingdings" panose="05000000000000000000" pitchFamily="2" charset="2"/>
              <a:buChar char="ü"/>
            </a:pPr>
            <a:r>
              <a:rPr lang="en-US" dirty="0">
                <a:solidFill>
                  <a:schemeClr val="bg1"/>
                </a:solidFill>
              </a:rPr>
              <a:t>As a group, they turn to God for the final decision (24-26)</a:t>
            </a:r>
          </a:p>
          <a:p>
            <a:r>
              <a:rPr lang="en-US" dirty="0">
                <a:solidFill>
                  <a:schemeClr val="bg1"/>
                </a:solidFill>
              </a:rPr>
              <a:t>How did Peter know to take these steps?</a:t>
            </a:r>
          </a:p>
          <a:p>
            <a:pPr lvl="1">
              <a:buFont typeface="Wingdings" panose="05000000000000000000" pitchFamily="2" charset="2"/>
              <a:buChar char="ü"/>
            </a:pPr>
            <a:r>
              <a:rPr lang="en-US" dirty="0">
                <a:solidFill>
                  <a:schemeClr val="bg1"/>
                </a:solidFill>
              </a:rPr>
              <a:t>Perhaps from an unrecorded conversation with Jesus</a:t>
            </a:r>
          </a:p>
          <a:p>
            <a:pPr lvl="1">
              <a:buFont typeface="Wingdings" panose="05000000000000000000" pitchFamily="2" charset="2"/>
              <a:buChar char="ü"/>
            </a:pPr>
            <a:r>
              <a:rPr lang="en-US" dirty="0">
                <a:solidFill>
                  <a:schemeClr val="bg1"/>
                </a:solidFill>
              </a:rPr>
              <a:t>Jesus had breathed on them (John 20:22)</a:t>
            </a:r>
          </a:p>
          <a:p>
            <a:pPr lvl="1">
              <a:buFont typeface="Wingdings" panose="05000000000000000000" pitchFamily="2" charset="2"/>
              <a:buChar char="ü"/>
            </a:pPr>
            <a:r>
              <a:rPr lang="en-US" dirty="0">
                <a:solidFill>
                  <a:schemeClr val="bg1"/>
                </a:solidFill>
              </a:rPr>
              <a:t>Jesus had opened their minds to understand the Scripture (Lk. 24:44-47)</a:t>
            </a:r>
          </a:p>
          <a:p>
            <a:pPr marL="457200" lvl="1" indent="0">
              <a:buNone/>
            </a:pPr>
            <a:endParaRPr lang="en-US" dirty="0">
              <a:solidFill>
                <a:schemeClr val="bg1"/>
              </a:solidFill>
            </a:endParaRPr>
          </a:p>
        </p:txBody>
      </p:sp>
    </p:spTree>
    <p:extLst>
      <p:ext uri="{BB962C8B-B14F-4D97-AF65-F5344CB8AC3E}">
        <p14:creationId xmlns:p14="http://schemas.microsoft.com/office/powerpoint/2010/main" val="2270825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1"/>
            <a:ext cx="7886700" cy="1166070"/>
          </a:xfrm>
        </p:spPr>
        <p:txBody>
          <a:bodyPr>
            <a:noAutofit/>
          </a:bodyPr>
          <a:lstStyle/>
          <a:p>
            <a:pPr algn="ctr"/>
            <a:r>
              <a:rPr lang="en-US" sz="2800" b="1" dirty="0">
                <a:solidFill>
                  <a:srgbClr val="FFFF00"/>
                </a:solidFill>
              </a:rPr>
              <a:t>2.  What role does Peter play on the day of Pentecost (Acts 2:14,38-40)?</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392572"/>
            <a:ext cx="7886700" cy="5136727"/>
          </a:xfrm>
        </p:spPr>
        <p:txBody>
          <a:bodyPr>
            <a:normAutofit/>
          </a:bodyPr>
          <a:lstStyle/>
          <a:p>
            <a:r>
              <a:rPr lang="en-US" dirty="0">
                <a:solidFill>
                  <a:schemeClr val="bg1"/>
                </a:solidFill>
              </a:rPr>
              <a:t>Peter takes a stand with the eleven (Acts 2:14)</a:t>
            </a:r>
          </a:p>
          <a:p>
            <a:r>
              <a:rPr lang="en-US" dirty="0">
                <a:solidFill>
                  <a:schemeClr val="bg1"/>
                </a:solidFill>
              </a:rPr>
              <a:t>Peter becomes the spokesperson (Acts 2:14-36)</a:t>
            </a:r>
          </a:p>
          <a:p>
            <a:r>
              <a:rPr lang="en-US" dirty="0">
                <a:solidFill>
                  <a:schemeClr val="bg1"/>
                </a:solidFill>
              </a:rPr>
              <a:t>Peter tells the people what they must do to be saved (Acts 2:37-41)</a:t>
            </a:r>
          </a:p>
        </p:txBody>
      </p:sp>
    </p:spTree>
    <p:extLst>
      <p:ext uri="{BB962C8B-B14F-4D97-AF65-F5344CB8AC3E}">
        <p14:creationId xmlns:p14="http://schemas.microsoft.com/office/powerpoint/2010/main" val="318668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1"/>
            <a:ext cx="7886700" cy="1149292"/>
          </a:xfrm>
        </p:spPr>
        <p:txBody>
          <a:bodyPr>
            <a:noAutofit/>
          </a:bodyPr>
          <a:lstStyle/>
          <a:p>
            <a:pPr algn="ctr"/>
            <a:r>
              <a:rPr lang="en-US" sz="2800" b="1" dirty="0">
                <a:solidFill>
                  <a:srgbClr val="FFFF00"/>
                </a:solidFill>
              </a:rPr>
              <a:t>3.  What are some things we learn about Peter in Acts 3:1-10?</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325461"/>
            <a:ext cx="7886700" cy="5203839"/>
          </a:xfrm>
        </p:spPr>
        <p:txBody>
          <a:bodyPr>
            <a:normAutofit/>
          </a:bodyPr>
          <a:lstStyle/>
          <a:p>
            <a:r>
              <a:rPr lang="en-US" dirty="0">
                <a:solidFill>
                  <a:schemeClr val="bg1"/>
                </a:solidFill>
              </a:rPr>
              <a:t>Peter continued to go to the temple.  Likely for the purpose of prayer. (Acts 3:1)</a:t>
            </a:r>
          </a:p>
          <a:p>
            <a:r>
              <a:rPr lang="en-US" dirty="0">
                <a:solidFill>
                  <a:schemeClr val="bg1"/>
                </a:solidFill>
              </a:rPr>
              <a:t>Peter did not have silver and gold. (Acts 3:6)</a:t>
            </a:r>
          </a:p>
          <a:p>
            <a:r>
              <a:rPr lang="en-US" dirty="0">
                <a:solidFill>
                  <a:schemeClr val="bg1"/>
                </a:solidFill>
              </a:rPr>
              <a:t>Peter considered that he did have something worth sharing (Acts 3:6)</a:t>
            </a:r>
          </a:p>
          <a:p>
            <a:r>
              <a:rPr lang="en-US" dirty="0">
                <a:solidFill>
                  <a:schemeClr val="bg1"/>
                </a:solidFill>
              </a:rPr>
              <a:t>Peter had power (Acts 3:6-7)</a:t>
            </a:r>
          </a:p>
          <a:p>
            <a:r>
              <a:rPr lang="en-US" dirty="0">
                <a:solidFill>
                  <a:schemeClr val="bg1"/>
                </a:solidFill>
              </a:rPr>
              <a:t>Peter turned all attention towards Jesus (Acts 3:6,11,16; 4:9-10)</a:t>
            </a:r>
          </a:p>
        </p:txBody>
      </p:sp>
    </p:spTree>
    <p:extLst>
      <p:ext uri="{BB962C8B-B14F-4D97-AF65-F5344CB8AC3E}">
        <p14:creationId xmlns:p14="http://schemas.microsoft.com/office/powerpoint/2010/main" val="490298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0"/>
            <a:ext cx="7886700" cy="1845578"/>
          </a:xfrm>
        </p:spPr>
        <p:txBody>
          <a:bodyPr>
            <a:noAutofit/>
          </a:bodyPr>
          <a:lstStyle/>
          <a:p>
            <a:pPr algn="ctr"/>
            <a:r>
              <a:rPr lang="en-US" sz="2800" b="1" dirty="0">
                <a:solidFill>
                  <a:srgbClr val="FFFF00"/>
                </a:solidFill>
              </a:rPr>
              <a:t>4.  Consider some of the things Peter includes in his early sermons (Acts 2:22-24,36; 3:13-16).  How does this compare to Peter’s behavior just a few weeks earlier during Passover?</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845578"/>
            <a:ext cx="7886700" cy="4683721"/>
          </a:xfrm>
        </p:spPr>
        <p:txBody>
          <a:bodyPr>
            <a:normAutofit/>
          </a:bodyPr>
          <a:lstStyle/>
          <a:p>
            <a:r>
              <a:rPr lang="en-US" dirty="0">
                <a:solidFill>
                  <a:schemeClr val="bg1"/>
                </a:solidFill>
              </a:rPr>
              <a:t>At Passover, Peter was ashamed to admit to being a follower of Jesus or having any relationship with Him (Mt. 26:69-75).  This was in front of bystanders (Mk. 14:69-70)</a:t>
            </a:r>
          </a:p>
          <a:p>
            <a:r>
              <a:rPr lang="en-US" dirty="0">
                <a:solidFill>
                  <a:schemeClr val="bg1"/>
                </a:solidFill>
              </a:rPr>
              <a:t>At Pentecost (and afterwards), Peter boldly proclaimed Jesus and accused the audience of delivering over (Acts 2:23), crucifying (Acts 2:36), and disowning the Holy and Righteous One (Acts 3:14).  Now who should be ashamed?</a:t>
            </a:r>
          </a:p>
        </p:txBody>
      </p:sp>
    </p:spTree>
    <p:extLst>
      <p:ext uri="{BB962C8B-B14F-4D97-AF65-F5344CB8AC3E}">
        <p14:creationId xmlns:p14="http://schemas.microsoft.com/office/powerpoint/2010/main" val="570261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0"/>
            <a:ext cx="7886700" cy="1845578"/>
          </a:xfrm>
        </p:spPr>
        <p:txBody>
          <a:bodyPr>
            <a:noAutofit/>
          </a:bodyPr>
          <a:lstStyle/>
          <a:p>
            <a:pPr algn="ctr"/>
            <a:r>
              <a:rPr lang="en-US" sz="2800" b="1" dirty="0">
                <a:solidFill>
                  <a:srgbClr val="FFFF00"/>
                </a:solidFill>
              </a:rPr>
              <a:t>4.  Consider some of the things Peter includes in his early sermons (Acts 2:22-24,36; 3:13-16).  How does this compare to Peter’s behavior just a few weeks earlier during Passover?</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845578"/>
            <a:ext cx="7886700" cy="4683721"/>
          </a:xfrm>
        </p:spPr>
        <p:txBody>
          <a:bodyPr>
            <a:normAutofit/>
          </a:bodyPr>
          <a:lstStyle/>
          <a:p>
            <a:r>
              <a:rPr lang="en-US" dirty="0">
                <a:solidFill>
                  <a:schemeClr val="bg1"/>
                </a:solidFill>
              </a:rPr>
              <a:t>What could explain such a swift and drastic change from Peter?</a:t>
            </a:r>
          </a:p>
          <a:p>
            <a:pPr lvl="1">
              <a:buFont typeface="Wingdings" panose="05000000000000000000" pitchFamily="2" charset="2"/>
              <a:buChar char="ü"/>
            </a:pPr>
            <a:r>
              <a:rPr lang="en-US" dirty="0">
                <a:solidFill>
                  <a:schemeClr val="bg1"/>
                </a:solidFill>
              </a:rPr>
              <a:t>Seeing Jesus had conquered death emboldened him</a:t>
            </a:r>
          </a:p>
          <a:p>
            <a:pPr lvl="1">
              <a:buFont typeface="Wingdings" panose="05000000000000000000" pitchFamily="2" charset="2"/>
              <a:buChar char="ü"/>
            </a:pPr>
            <a:r>
              <a:rPr lang="en-US" dirty="0">
                <a:solidFill>
                  <a:schemeClr val="bg1"/>
                </a:solidFill>
              </a:rPr>
              <a:t>He had learned from his previous mistake in denying Jesus</a:t>
            </a:r>
          </a:p>
          <a:p>
            <a:pPr lvl="1">
              <a:buFont typeface="Wingdings" panose="05000000000000000000" pitchFamily="2" charset="2"/>
              <a:buChar char="ü"/>
            </a:pPr>
            <a:r>
              <a:rPr lang="en-US" dirty="0">
                <a:solidFill>
                  <a:schemeClr val="bg1"/>
                </a:solidFill>
              </a:rPr>
              <a:t>The power of the Holy Spirit / Comforter</a:t>
            </a:r>
          </a:p>
        </p:txBody>
      </p:sp>
    </p:spTree>
    <p:extLst>
      <p:ext uri="{BB962C8B-B14F-4D97-AF65-F5344CB8AC3E}">
        <p14:creationId xmlns:p14="http://schemas.microsoft.com/office/powerpoint/2010/main" val="2975464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201336"/>
            <a:ext cx="7886700" cy="2306973"/>
          </a:xfrm>
        </p:spPr>
        <p:txBody>
          <a:bodyPr>
            <a:noAutofit/>
          </a:bodyPr>
          <a:lstStyle/>
          <a:p>
            <a:pPr algn="ctr"/>
            <a:r>
              <a:rPr lang="en-US" sz="2800" b="1" dirty="0">
                <a:solidFill>
                  <a:srgbClr val="FFFF00"/>
                </a:solidFill>
              </a:rPr>
              <a:t>5.  What happens to Peter as a result of his preaching (Acts 4:1-22)?  How does Peter respond?  What does the court observe about Peter?  What does Peter do after these things (Acts </a:t>
            </a:r>
            <a:r>
              <a:rPr lang="en-US" sz="2800" b="1" dirty="0">
                <a:solidFill>
                  <a:schemeClr val="bg1"/>
                </a:solidFill>
              </a:rPr>
              <a:t>4:23-31; </a:t>
            </a:r>
            <a:r>
              <a:rPr lang="en-US" sz="2800" b="1" dirty="0">
                <a:solidFill>
                  <a:srgbClr val="FFFF00"/>
                </a:solidFill>
              </a:rPr>
              <a:t>5:17-32,40-42)</a:t>
            </a:r>
            <a:endParaRPr lang="en-US" sz="2800" b="1" dirty="0">
              <a:solidFill>
                <a:schemeClr val="bg1"/>
              </a:solidFill>
            </a:endParaRP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189527"/>
            <a:ext cx="7886700" cy="4339772"/>
          </a:xfrm>
        </p:spPr>
        <p:txBody>
          <a:bodyPr>
            <a:normAutofit/>
          </a:bodyPr>
          <a:lstStyle/>
          <a:p>
            <a:r>
              <a:rPr lang="en-US" dirty="0">
                <a:solidFill>
                  <a:schemeClr val="bg1"/>
                </a:solidFill>
              </a:rPr>
              <a:t>Peter and John were both arrested  (Acts 4:1-3)</a:t>
            </a:r>
          </a:p>
          <a:p>
            <a:r>
              <a:rPr lang="en-US" dirty="0">
                <a:solidFill>
                  <a:schemeClr val="bg1"/>
                </a:solidFill>
              </a:rPr>
              <a:t>Peter does not complain or cower.  Instead he accuses the officials of rejecting the chief corner stone (Acts 4:11)</a:t>
            </a:r>
          </a:p>
          <a:p>
            <a:r>
              <a:rPr lang="en-US" dirty="0">
                <a:solidFill>
                  <a:schemeClr val="bg1"/>
                </a:solidFill>
              </a:rPr>
              <a:t>Peter declares that there is salvation in no other name than Jesus (Acts 4:12)</a:t>
            </a:r>
          </a:p>
        </p:txBody>
      </p:sp>
    </p:spTree>
    <p:extLst>
      <p:ext uri="{BB962C8B-B14F-4D97-AF65-F5344CB8AC3E}">
        <p14:creationId xmlns:p14="http://schemas.microsoft.com/office/powerpoint/2010/main" val="2684190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201336"/>
            <a:ext cx="7886700" cy="2306973"/>
          </a:xfrm>
        </p:spPr>
        <p:txBody>
          <a:bodyPr>
            <a:noAutofit/>
          </a:bodyPr>
          <a:lstStyle/>
          <a:p>
            <a:pPr algn="ctr"/>
            <a:r>
              <a:rPr lang="en-US" sz="2800" b="1" dirty="0">
                <a:solidFill>
                  <a:srgbClr val="FFFF00"/>
                </a:solidFill>
              </a:rPr>
              <a:t>5.  What happens to Peter as a result of his preaching (Acts 4:1-22)?  How does Peter respond?  What does the court observe about Peter?  What does Peter do after these things (Acts </a:t>
            </a:r>
            <a:r>
              <a:rPr lang="en-US" sz="2800" b="1" dirty="0">
                <a:solidFill>
                  <a:schemeClr val="bg1"/>
                </a:solidFill>
              </a:rPr>
              <a:t>4:23-31; </a:t>
            </a:r>
            <a:r>
              <a:rPr lang="en-US" sz="2800" b="1" dirty="0">
                <a:solidFill>
                  <a:srgbClr val="FFFF00"/>
                </a:solidFill>
              </a:rPr>
              <a:t>5:17-32,40-42)</a:t>
            </a:r>
            <a:endParaRPr lang="en-US" sz="2800" b="1" dirty="0">
              <a:solidFill>
                <a:schemeClr val="bg1"/>
              </a:solidFill>
            </a:endParaRP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189527"/>
            <a:ext cx="7886700" cy="4339772"/>
          </a:xfrm>
        </p:spPr>
        <p:txBody>
          <a:bodyPr>
            <a:normAutofit/>
          </a:bodyPr>
          <a:lstStyle/>
          <a:p>
            <a:r>
              <a:rPr lang="en-US" dirty="0">
                <a:solidFill>
                  <a:schemeClr val="bg1"/>
                </a:solidFill>
              </a:rPr>
              <a:t>The observed Peter’s and John’s confidence</a:t>
            </a:r>
          </a:p>
          <a:p>
            <a:r>
              <a:rPr lang="en-US" dirty="0">
                <a:solidFill>
                  <a:schemeClr val="bg1"/>
                </a:solidFill>
              </a:rPr>
              <a:t>They understood that they were uneducated and untrained men</a:t>
            </a:r>
          </a:p>
          <a:p>
            <a:r>
              <a:rPr lang="en-US" dirty="0">
                <a:solidFill>
                  <a:schemeClr val="bg1"/>
                </a:solidFill>
              </a:rPr>
              <a:t>They were amazed</a:t>
            </a:r>
          </a:p>
          <a:p>
            <a:r>
              <a:rPr lang="en-US" dirty="0">
                <a:solidFill>
                  <a:schemeClr val="bg1"/>
                </a:solidFill>
              </a:rPr>
              <a:t>They recognized them as having been with Jesus</a:t>
            </a:r>
          </a:p>
          <a:p>
            <a:r>
              <a:rPr lang="en-US" dirty="0">
                <a:solidFill>
                  <a:schemeClr val="bg1"/>
                </a:solidFill>
              </a:rPr>
              <a:t>They had no reply (Acts 4:14)</a:t>
            </a:r>
          </a:p>
        </p:txBody>
      </p:sp>
    </p:spTree>
    <p:extLst>
      <p:ext uri="{BB962C8B-B14F-4D97-AF65-F5344CB8AC3E}">
        <p14:creationId xmlns:p14="http://schemas.microsoft.com/office/powerpoint/2010/main" val="1746714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6102</TotalTime>
  <Words>2548</Words>
  <Application>Microsoft Office PowerPoint</Application>
  <PresentationFormat>On-screen Show (4:3)</PresentationFormat>
  <Paragraphs>124</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Wingdings</vt:lpstr>
      <vt:lpstr>Office Theme</vt:lpstr>
      <vt:lpstr>THE APOSTLES Lesson 8 PETER Acts and the Epistles</vt:lpstr>
      <vt:lpstr>REVIEW</vt:lpstr>
      <vt:lpstr>1.  What role does Peter play in appointing a new apostle (Acts 1:15-26)?</vt:lpstr>
      <vt:lpstr>2.  What role does Peter play on the day of Pentecost (Acts 2:14,38-40)?</vt:lpstr>
      <vt:lpstr>3.  What are some things we learn about Peter in Acts 3:1-10?</vt:lpstr>
      <vt:lpstr>4.  Consider some of the things Peter includes in his early sermons (Acts 2:22-24,36; 3:13-16).  How does this compare to Peter’s behavior just a few weeks earlier during Passover?</vt:lpstr>
      <vt:lpstr>4.  Consider some of the things Peter includes in his early sermons (Acts 2:22-24,36; 3:13-16).  How does this compare to Peter’s behavior just a few weeks earlier during Passover?</vt:lpstr>
      <vt:lpstr>5.  What happens to Peter as a result of his preaching (Acts 4:1-22)?  How does Peter respond?  What does the court observe about Peter?  What does Peter do after these things (Acts 4:23-31; 5:17-32,40-42)</vt:lpstr>
      <vt:lpstr>5.  What happens to Peter as a result of his preaching (Acts 4:1-22)?  How does Peter respond?  What does the court observe about Peter?  What does Peter do after these things (Acts 4:23-31; 5:17-32,40-42)</vt:lpstr>
      <vt:lpstr>5.  What happens to Peter as a result of his preaching (Acts 4:1-22)?  How does Peter respond?  What does the court observe about Peter?  What does Peter do after these things (Acts 4:23-31; 5:17-32,40-42)</vt:lpstr>
      <vt:lpstr>5.  What happens to Peter as a result of his preaching (Acts 4:1-22)?  How does Peter respond?  What does the court observe about Peter?  What does Peter do after these things (Acts 4:23-31; 5:17-32,40-42)</vt:lpstr>
      <vt:lpstr>6.  Peter was a messenger of good news (the Gospel), but it wasn’t all good news (Acts 5:1-11; 8:14-24).  What did Simon the Sorcerer offer Peter?</vt:lpstr>
      <vt:lpstr>6.  Peter was a messenger of good news (the Gospel), but it wasn’t all good news (Acts 5:1-11; 8:14-24).  What did Simon the Sorcerer offer Peter?</vt:lpstr>
      <vt:lpstr>7.  Peter is a central figure in the conversion of Cornelius and the first Gentiles (Acts 10:1-11:18).  Do you think Peter already understood that Gentiles could be saved?  What leads you to this conclusion?  How do Peter’s actions and decisions compare to his actions in Matthew 16:21-23? </vt:lpstr>
      <vt:lpstr>7.  Peter is a central figure in the conversion of Cornelius and the first Gentiles (Acts 10:1-11:18).  Do you think Peter already understood that Gentiles could be saved?  What leads you to this conclusion?  How do Peter’s actions and decisions compare to his actions in Matthew 16:21-23? </vt:lpstr>
      <vt:lpstr>8.  What do we learn about Peter in Acts 10:24-26?  What had Peter been doing (Acts 5:12-16; 9:32-42) that might have caused him to react differently?  What had the apostles been arguing about before, when Jesus was still on earth (Lk. 9:46; 22:24)?</vt:lpstr>
      <vt:lpstr>9.  After these things, Peter is arrested again.  This time, it was right after the apostle James had been killed and there was no scheduled trial, just a death sentence over Peter.  But God rescued Peter again (Acts 12:1-17).</vt:lpstr>
      <vt:lpstr>9.  After these things, Peter is arrested again.  This time, it was right after the apostle James had been killed and there was no scheduled trial, just a death sentence over Peter.  But God rescued Peter again (Acts 12:1-17).</vt:lpstr>
      <vt:lpstr>10.  We are coming to the end of what we know about Peter.  Acts 15 is the last we see of him in the book of Acts.  And it seems that after Acts 15, Peter and Paul have a run in (Gal. 2:11-14).  What does this reveal about Peter?  How do you think Peter felt about Paul opposing him to his face and rebuking him “in the presence of all”?  At the very end of Peter’s life, how does Peter speak of Paul (II Pet. 3:14-16)?  What does this teach us about Peter?</vt:lpstr>
      <vt:lpstr>10.  We are coming to the end of what we know about Peter.  Acts 15 is the last we see of him in the book of Acts.  And it seems that after Acts 15, Peter and Paul have a run in (Gal. 2:11-14).  What does this reveal about Peter?  How do you think Peter felt about Paul opposing him to his face and rebuking him “in the presence of all”?  At the very end of Peter’s life, how does Peter speak of Paul (II Pet. 3:14-16)?  What does this teach us about Peter?</vt:lpstr>
      <vt:lpstr>10.  We are coming to the end of what we know about Peter.  Acts 15 is the last we see of him in the book of Acts.  And it seems that after Acts 15, Peter and Paul have a run in (Gal. 2:11-14).  What does this reveal about Peter?  How do you think Peter felt about Paul opposing him to his face and rebuking him “in the presence of all”?  At the very end of Peter’s life, how does Peter speak of Paul (II Pet. 3:14-16)?  What does this teach us about Peter?</vt:lpstr>
      <vt:lpstr>10.  We are coming to the end of what we know about Peter.  Acts 15 is the last we see of him in the book of Acts.  And it seems that after Acts 15, Peter and Paul have a run in (Gal. 2:11-14).  What does this reveal about Peter?  How do you think Peter felt about Paul opposing him to his face and rebuking him “in the presence of all”?  At the very end of Peter’s life, how does Peter speak of Paul (II Pet. 3:14-16)?  What does this teach us about Peter?</vt:lpstr>
      <vt:lpstr>10.  We are coming to the end of what we know about Peter.  Acts 15 is the last we see of him in the book of Acts.  And it seems that after Acts 15, Peter and Paul have a run in (Gal. 2:11-14).  What does this reveal about Peter?  How do you think Peter felt about Paul opposing him to his face and rebuking him “in the presence of all”?  At the very end of Peter’s life, how does Peter speak of Paul (II Pet. 3:14-16)?  What does this teach us about Peter?</vt:lpstr>
      <vt:lpstr>11.  What books of the New Testament did Peter write?</vt:lpstr>
      <vt:lpstr>PETER STANDS</vt:lpstr>
      <vt:lpstr>PETER STANDS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CHRISTIAN RESPONSE TO DIFFICULT TIMES</dc:title>
  <dc:creator>Jared Hagan</dc:creator>
  <cp:lastModifiedBy>Jared Hagan</cp:lastModifiedBy>
  <cp:revision>158</cp:revision>
  <cp:lastPrinted>2021-05-19T22:53:36Z</cp:lastPrinted>
  <dcterms:created xsi:type="dcterms:W3CDTF">2020-06-28T07:20:46Z</dcterms:created>
  <dcterms:modified xsi:type="dcterms:W3CDTF">2021-05-26T22:09:49Z</dcterms:modified>
</cp:coreProperties>
</file>