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337" r:id="rId3"/>
    <p:sldId id="338" r:id="rId4"/>
    <p:sldId id="339" r:id="rId5"/>
    <p:sldId id="342" r:id="rId6"/>
    <p:sldId id="324" r:id="rId7"/>
    <p:sldId id="325" r:id="rId8"/>
    <p:sldId id="331" r:id="rId9"/>
    <p:sldId id="328" r:id="rId10"/>
    <p:sldId id="330" r:id="rId11"/>
    <p:sldId id="340" r:id="rId12"/>
    <p:sldId id="329" r:id="rId13"/>
    <p:sldId id="327" r:id="rId14"/>
    <p:sldId id="326" r:id="rId15"/>
    <p:sldId id="333" r:id="rId16"/>
    <p:sldId id="332" r:id="rId17"/>
    <p:sldId id="335" r:id="rId18"/>
    <p:sldId id="334" r:id="rId19"/>
    <p:sldId id="341" r:id="rId20"/>
    <p:sldId id="343" r:id="rId21"/>
  </p:sldIdLst>
  <p:sldSz cx="9144000" cy="6858000" type="screen4x3"/>
  <p:notesSz cx="68580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66" d="100"/>
          <a:sy n="66" d="100"/>
        </p:scale>
        <p:origin x="1272" y="84"/>
      </p:cViewPr>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5689589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05453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9251511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46F6F04-A72E-46D0-8254-54B317577A2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41404315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46F6F04-A72E-46D0-8254-54B317577A22}" type="datetimeFigureOut">
              <a:rPr lang="en-US" smtClean="0"/>
              <a:t>5/5/2021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294801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46F6F04-A72E-46D0-8254-54B317577A22}"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7134844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246F6F04-A72E-46D0-8254-54B317577A22}" type="datetimeFigureOut">
              <a:rPr lang="en-US" smtClean="0"/>
              <a:t>5/5/2021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3697010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246F6F04-A72E-46D0-8254-54B317577A22}" type="datetimeFigureOut">
              <a:rPr lang="en-US" smtClean="0"/>
              <a:t>5/5/2021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0627542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46F6F04-A72E-46D0-8254-54B317577A22}" type="datetimeFigureOut">
              <a:rPr lang="en-US" smtClean="0"/>
              <a:t>5/5/2021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5571270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17146708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46F6F04-A72E-46D0-8254-54B317577A22}" type="datetimeFigureOut">
              <a:rPr lang="en-US" smtClean="0"/>
              <a:t>5/5/2021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9EF858B-E769-42A3-9F88-52BF9688F73A}" type="slidenum">
              <a:rPr lang="en-US" smtClean="0"/>
              <a:t>‹#›</a:t>
            </a:fld>
            <a:endParaRPr lang="en-US"/>
          </a:p>
        </p:txBody>
      </p:sp>
    </p:spTree>
    <p:extLst>
      <p:ext uri="{BB962C8B-B14F-4D97-AF65-F5344CB8AC3E}">
        <p14:creationId xmlns:p14="http://schemas.microsoft.com/office/powerpoint/2010/main" val="2186904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
              <a:srgbClr val="001030"/>
            </a:gs>
            <a:gs pos="38000">
              <a:srgbClr val="002060"/>
            </a:gs>
            <a:gs pos="65000">
              <a:srgbClr val="002060"/>
            </a:gs>
            <a:gs pos="87000">
              <a:srgbClr val="001030"/>
            </a:gs>
            <a:gs pos="100000">
              <a:schemeClr val="bg1">
                <a:lumMod val="95000"/>
              </a:schemeClr>
            </a:gs>
          </a:gsLst>
          <a:lin ang="36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46F6F04-A72E-46D0-8254-54B317577A22}" type="datetimeFigureOut">
              <a:rPr lang="en-US" smtClean="0"/>
              <a:t>5/5/2021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9EF858B-E769-42A3-9F88-52BF9688F73A}" type="slidenum">
              <a:rPr lang="en-US" smtClean="0"/>
              <a:t>‹#›</a:t>
            </a:fld>
            <a:endParaRPr lang="en-US"/>
          </a:p>
        </p:txBody>
      </p:sp>
    </p:spTree>
    <p:extLst>
      <p:ext uri="{BB962C8B-B14F-4D97-AF65-F5344CB8AC3E}">
        <p14:creationId xmlns:p14="http://schemas.microsoft.com/office/powerpoint/2010/main" val="34994418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2E8203-B55E-442C-B7D1-7A3001BB6304}"/>
              </a:ext>
            </a:extLst>
          </p:cNvPr>
          <p:cNvSpPr>
            <a:spLocks noGrp="1"/>
          </p:cNvSpPr>
          <p:nvPr>
            <p:ph type="ctrTitle"/>
          </p:nvPr>
        </p:nvSpPr>
        <p:spPr>
          <a:xfrm>
            <a:off x="685800" y="2052287"/>
            <a:ext cx="7772400" cy="2753425"/>
          </a:xfrm>
        </p:spPr>
        <p:txBody>
          <a:bodyPr>
            <a:normAutofit fontScale="90000"/>
          </a:bodyPr>
          <a:lstStyle/>
          <a:p>
            <a:r>
              <a:rPr lang="en-US" b="1" dirty="0">
                <a:solidFill>
                  <a:schemeClr val="bg1"/>
                </a:solidFill>
              </a:rPr>
              <a:t>THE APOSTLES</a:t>
            </a:r>
            <a:br>
              <a:rPr lang="en-US" b="1" dirty="0">
                <a:solidFill>
                  <a:schemeClr val="bg1"/>
                </a:solidFill>
              </a:rPr>
            </a:br>
            <a:r>
              <a:rPr lang="en-US" b="1" dirty="0">
                <a:solidFill>
                  <a:schemeClr val="bg1"/>
                </a:solidFill>
              </a:rPr>
              <a:t>Lesson 5</a:t>
            </a:r>
            <a:br>
              <a:rPr lang="en-US" b="1" dirty="0">
                <a:solidFill>
                  <a:schemeClr val="bg1"/>
                </a:solidFill>
              </a:rPr>
            </a:br>
            <a:r>
              <a:rPr lang="en-US" sz="4000" b="1" dirty="0">
                <a:solidFill>
                  <a:schemeClr val="bg1"/>
                </a:solidFill>
              </a:rPr>
              <a:t>Part 2</a:t>
            </a:r>
            <a:br>
              <a:rPr lang="en-US" b="1" dirty="0">
                <a:solidFill>
                  <a:schemeClr val="bg1"/>
                </a:solidFill>
              </a:rPr>
            </a:br>
            <a:r>
              <a:rPr lang="en-US" b="1" dirty="0">
                <a:solidFill>
                  <a:schemeClr val="bg1"/>
                </a:solidFill>
              </a:rPr>
              <a:t>John the apostle</a:t>
            </a:r>
          </a:p>
        </p:txBody>
      </p:sp>
    </p:spTree>
    <p:extLst>
      <p:ext uri="{BB962C8B-B14F-4D97-AF65-F5344CB8AC3E}">
        <p14:creationId xmlns:p14="http://schemas.microsoft.com/office/powerpoint/2010/main" val="24311988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2449586"/>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c.  In the Gospel of John, John is referred to as “the disciple whom He loved” (John </a:t>
            </a:r>
            <a:r>
              <a:rPr lang="en-US" sz="2800" b="1" strike="sngStrike" dirty="0">
                <a:solidFill>
                  <a:schemeClr val="bg1"/>
                </a:solidFill>
              </a:rPr>
              <a:t>1:40</a:t>
            </a:r>
            <a:r>
              <a:rPr lang="en-US" sz="2800" b="1" dirty="0">
                <a:solidFill>
                  <a:srgbClr val="FFFF00"/>
                </a:solidFill>
              </a:rPr>
              <a:t>; 13:23-26; 19:26,27; 20:2-10; 21:7,20-23,24).  Why do you suppose </a:t>
            </a:r>
            <a:r>
              <a:rPr lang="en-US" sz="2800" b="1" dirty="0">
                <a:solidFill>
                  <a:schemeClr val="bg1"/>
                </a:solidFill>
              </a:rPr>
              <a:t>John refers to himself this way?</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248250"/>
            <a:ext cx="7886700" cy="4281049"/>
          </a:xfrm>
        </p:spPr>
        <p:txBody>
          <a:bodyPr>
            <a:normAutofit/>
          </a:bodyPr>
          <a:lstStyle/>
          <a:p>
            <a:r>
              <a:rPr lang="en-US" dirty="0">
                <a:solidFill>
                  <a:schemeClr val="bg1"/>
                </a:solidFill>
              </a:rPr>
              <a:t>Perhaps modesty</a:t>
            </a:r>
          </a:p>
          <a:p>
            <a:r>
              <a:rPr lang="en-US" dirty="0">
                <a:solidFill>
                  <a:schemeClr val="bg1"/>
                </a:solidFill>
              </a:rPr>
              <a:t>Perhaps because his relationship to Jesus was what he treasured the most</a:t>
            </a:r>
          </a:p>
        </p:txBody>
      </p:sp>
    </p:spTree>
    <p:extLst>
      <p:ext uri="{BB962C8B-B14F-4D97-AF65-F5344CB8AC3E}">
        <p14:creationId xmlns:p14="http://schemas.microsoft.com/office/powerpoint/2010/main" val="26841903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58723"/>
            <a:ext cx="7886700" cy="1375795"/>
          </a:xfrm>
        </p:spPr>
        <p:txBody>
          <a:bodyPr>
            <a:noAutofit/>
          </a:bodyPr>
          <a:lstStyle/>
          <a:p>
            <a:pPr algn="ctr"/>
            <a:r>
              <a:rPr lang="en-US" sz="4000" b="1" dirty="0">
                <a:solidFill>
                  <a:schemeClr val="bg1"/>
                </a:solidFill>
              </a:rPr>
              <a:t>HOW DO WE KNOW JOHN IS “THE DISCIPLE WHOM HE LOVED”?</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493240"/>
            <a:ext cx="7886700" cy="5036060"/>
          </a:xfrm>
        </p:spPr>
        <p:txBody>
          <a:bodyPr>
            <a:normAutofit/>
          </a:bodyPr>
          <a:lstStyle/>
          <a:p>
            <a:r>
              <a:rPr lang="en-US" dirty="0">
                <a:solidFill>
                  <a:schemeClr val="bg1"/>
                </a:solidFill>
              </a:rPr>
              <a:t>Has to be a disciple close to Jesus which means he was probably named in the other Gospels.</a:t>
            </a:r>
          </a:p>
          <a:p>
            <a:r>
              <a:rPr lang="en-US" dirty="0">
                <a:solidFill>
                  <a:schemeClr val="bg1"/>
                </a:solidFill>
              </a:rPr>
              <a:t>Not likely somebody named in the Gospel of John (Peter, Andrew, Philip, Thomas, Judas)</a:t>
            </a:r>
          </a:p>
          <a:p>
            <a:r>
              <a:rPr lang="en-US" dirty="0">
                <a:solidFill>
                  <a:schemeClr val="bg1"/>
                </a:solidFill>
              </a:rPr>
              <a:t> Can’t be Peter (John 13:23-24; 20:2; 21:7,20), but seems to be closely connected to Peter</a:t>
            </a:r>
          </a:p>
          <a:p>
            <a:r>
              <a:rPr lang="en-US" dirty="0">
                <a:solidFill>
                  <a:schemeClr val="bg1"/>
                </a:solidFill>
              </a:rPr>
              <a:t>Many thought this disciple would not die (John 21:23)</a:t>
            </a:r>
          </a:p>
          <a:p>
            <a:r>
              <a:rPr lang="en-US" dirty="0">
                <a:solidFill>
                  <a:schemeClr val="bg1"/>
                </a:solidFill>
              </a:rPr>
              <a:t>Wrote the book (John 21:24) – the Gospel of John is believed to be written after the other three</a:t>
            </a:r>
          </a:p>
        </p:txBody>
      </p:sp>
    </p:spTree>
    <p:extLst>
      <p:ext uri="{BB962C8B-B14F-4D97-AF65-F5344CB8AC3E}">
        <p14:creationId xmlns:p14="http://schemas.microsoft.com/office/powerpoint/2010/main" val="1587572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5"/>
            <a:ext cx="7886700" cy="2072080"/>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d.  What do we learn about John when he saw someone else casting out demons (Mk. 9:38-39; Lk. 9:49-50)?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70746"/>
            <a:ext cx="7886700" cy="4658554"/>
          </a:xfrm>
        </p:spPr>
        <p:txBody>
          <a:bodyPr>
            <a:normAutofit/>
          </a:bodyPr>
          <a:lstStyle/>
          <a:p>
            <a:r>
              <a:rPr lang="en-US" dirty="0">
                <a:solidFill>
                  <a:schemeClr val="bg1"/>
                </a:solidFill>
              </a:rPr>
              <a:t>We learn that John did not like someone casting out demons in Jesus’ name without also being a follower of Jesus</a:t>
            </a:r>
          </a:p>
          <a:p>
            <a:r>
              <a:rPr lang="en-US" dirty="0">
                <a:solidFill>
                  <a:schemeClr val="bg1"/>
                </a:solidFill>
              </a:rPr>
              <a:t>We learn that John tried to stop the person</a:t>
            </a:r>
          </a:p>
          <a:p>
            <a:endParaRPr lang="en-US" dirty="0">
              <a:solidFill>
                <a:schemeClr val="bg1"/>
              </a:solidFill>
            </a:endParaRPr>
          </a:p>
        </p:txBody>
      </p:sp>
    </p:spTree>
    <p:extLst>
      <p:ext uri="{BB962C8B-B14F-4D97-AF65-F5344CB8AC3E}">
        <p14:creationId xmlns:p14="http://schemas.microsoft.com/office/powerpoint/2010/main" val="24741073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5"/>
            <a:ext cx="7886700" cy="1677798"/>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f.   What special role did John have at the cross (John 19:25-27)? </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409350"/>
            <a:ext cx="7886700" cy="5119949"/>
          </a:xfrm>
        </p:spPr>
        <p:txBody>
          <a:bodyPr>
            <a:normAutofit/>
          </a:bodyPr>
          <a:lstStyle/>
          <a:p>
            <a:r>
              <a:rPr lang="en-US" dirty="0">
                <a:solidFill>
                  <a:schemeClr val="bg1"/>
                </a:solidFill>
              </a:rPr>
              <a:t>First, John is the only apostle mentioned being near the cross</a:t>
            </a:r>
          </a:p>
          <a:p>
            <a:r>
              <a:rPr lang="en-US" dirty="0">
                <a:solidFill>
                  <a:schemeClr val="bg1"/>
                </a:solidFill>
              </a:rPr>
              <a:t>Second, Jesus entrusts John with the care of His mother</a:t>
            </a:r>
          </a:p>
        </p:txBody>
      </p:sp>
    </p:spTree>
    <p:extLst>
      <p:ext uri="{BB962C8B-B14F-4D97-AF65-F5344CB8AC3E}">
        <p14:creationId xmlns:p14="http://schemas.microsoft.com/office/powerpoint/2010/main" val="17217654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3187817"/>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g.  In Acts 3:1, who was John with and where were they headed?  What happened to Peter and John after this (Acts 3:2-10; 4:1-3)?  What did the rulers observe about both of the apostles (Acts 4:13)?  What declaration did both of these apostles make (Acts 4:19-20)</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818701"/>
            <a:ext cx="7886700" cy="3710598"/>
          </a:xfrm>
        </p:spPr>
        <p:txBody>
          <a:bodyPr>
            <a:normAutofit/>
          </a:bodyPr>
          <a:lstStyle/>
          <a:p>
            <a:r>
              <a:rPr lang="en-US" dirty="0">
                <a:solidFill>
                  <a:schemeClr val="bg1"/>
                </a:solidFill>
              </a:rPr>
              <a:t>John was with Peter, headed to the temple to pray</a:t>
            </a:r>
          </a:p>
          <a:p>
            <a:r>
              <a:rPr lang="en-US" dirty="0">
                <a:solidFill>
                  <a:schemeClr val="bg1"/>
                </a:solidFill>
              </a:rPr>
              <a:t>John was arrested (along with Peter) after a miracle</a:t>
            </a:r>
          </a:p>
          <a:p>
            <a:r>
              <a:rPr lang="en-US" dirty="0">
                <a:solidFill>
                  <a:schemeClr val="bg1"/>
                </a:solidFill>
              </a:rPr>
              <a:t>The rulers observed John’s confidence, lack of education, and that he’d been with Jesus (Acts 4:13)</a:t>
            </a:r>
          </a:p>
          <a:p>
            <a:r>
              <a:rPr lang="en-US" dirty="0">
                <a:solidFill>
                  <a:schemeClr val="bg1"/>
                </a:solidFill>
              </a:rPr>
              <a:t>They would follow God rather than men (Acts 4:19-20)</a:t>
            </a:r>
          </a:p>
        </p:txBody>
      </p:sp>
    </p:spTree>
    <p:extLst>
      <p:ext uri="{BB962C8B-B14F-4D97-AF65-F5344CB8AC3E}">
        <p14:creationId xmlns:p14="http://schemas.microsoft.com/office/powerpoint/2010/main" val="3044272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5"/>
            <a:ext cx="7886700" cy="1677798"/>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err="1">
                <a:solidFill>
                  <a:srgbClr val="FFFF00"/>
                </a:solidFill>
              </a:rPr>
              <a:t>i</a:t>
            </a:r>
            <a:r>
              <a:rPr lang="en-US" sz="2800" b="1" dirty="0">
                <a:solidFill>
                  <a:srgbClr val="FFFF00"/>
                </a:solidFill>
              </a:rPr>
              <a:t>.   Who did the apostles send to help the new Christians in Samaria (Acts 8:14-17)?</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476464"/>
            <a:ext cx="7886700" cy="5052836"/>
          </a:xfrm>
        </p:spPr>
        <p:txBody>
          <a:bodyPr>
            <a:normAutofit/>
          </a:bodyPr>
          <a:lstStyle/>
          <a:p>
            <a:r>
              <a:rPr lang="en-US" dirty="0">
                <a:solidFill>
                  <a:schemeClr val="bg1"/>
                </a:solidFill>
              </a:rPr>
              <a:t>They sent Peter and John</a:t>
            </a:r>
          </a:p>
        </p:txBody>
      </p:sp>
    </p:spTree>
    <p:extLst>
      <p:ext uri="{BB962C8B-B14F-4D97-AF65-F5344CB8AC3E}">
        <p14:creationId xmlns:p14="http://schemas.microsoft.com/office/powerpoint/2010/main" val="34607587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2038525"/>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h.  What was John considered to be in regards to the church (Gal. 2:9)?  What mission did John have in comparison to Paul?  How did John respond to Paul?</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37190"/>
            <a:ext cx="7886700" cy="4692110"/>
          </a:xfrm>
        </p:spPr>
        <p:txBody>
          <a:bodyPr>
            <a:normAutofit/>
          </a:bodyPr>
          <a:lstStyle/>
          <a:p>
            <a:r>
              <a:rPr lang="en-US" dirty="0">
                <a:solidFill>
                  <a:schemeClr val="bg1"/>
                </a:solidFill>
              </a:rPr>
              <a:t>John was of “high reputation” (Gal. 2:6) and “reputed to be pillars” (Gal. 2:9)</a:t>
            </a:r>
          </a:p>
          <a:p>
            <a:r>
              <a:rPr lang="en-US" dirty="0">
                <a:solidFill>
                  <a:schemeClr val="bg1"/>
                </a:solidFill>
              </a:rPr>
              <a:t>John’s ministry was to the circumcised and Paul’s was to the uncircumcised (Gal. 2:9)</a:t>
            </a:r>
          </a:p>
          <a:p>
            <a:r>
              <a:rPr lang="en-US" dirty="0">
                <a:solidFill>
                  <a:schemeClr val="bg1"/>
                </a:solidFill>
              </a:rPr>
              <a:t>John “recognized the grace” given to Paul and gave him “the right hand of fellowship.”  </a:t>
            </a:r>
          </a:p>
          <a:p>
            <a:r>
              <a:rPr lang="en-US" dirty="0">
                <a:solidFill>
                  <a:schemeClr val="bg1"/>
                </a:solidFill>
              </a:rPr>
              <a:t>He also asked Paul to remember the poor (Gal. 2:10)</a:t>
            </a:r>
          </a:p>
        </p:txBody>
      </p:sp>
    </p:spTree>
    <p:extLst>
      <p:ext uri="{BB962C8B-B14F-4D97-AF65-F5344CB8AC3E}">
        <p14:creationId xmlns:p14="http://schemas.microsoft.com/office/powerpoint/2010/main" val="33184323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5"/>
            <a:ext cx="7886700" cy="1677798"/>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j.  What did people incorrectly think would happen to John (John 21:18-23)?</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652632"/>
            <a:ext cx="7886700" cy="4876668"/>
          </a:xfrm>
        </p:spPr>
        <p:txBody>
          <a:bodyPr>
            <a:normAutofit/>
          </a:bodyPr>
          <a:lstStyle/>
          <a:p>
            <a:r>
              <a:rPr lang="en-US" dirty="0">
                <a:solidFill>
                  <a:schemeClr val="bg1"/>
                </a:solidFill>
              </a:rPr>
              <a:t>They assumed that John would never die (John 21:23)</a:t>
            </a:r>
          </a:p>
          <a:p>
            <a:r>
              <a:rPr lang="en-US" dirty="0">
                <a:solidFill>
                  <a:schemeClr val="bg1"/>
                </a:solidFill>
              </a:rPr>
              <a:t>John clarifies what Jesus said</a:t>
            </a:r>
          </a:p>
        </p:txBody>
      </p:sp>
    </p:spTree>
    <p:extLst>
      <p:ext uri="{BB962C8B-B14F-4D97-AF65-F5344CB8AC3E}">
        <p14:creationId xmlns:p14="http://schemas.microsoft.com/office/powerpoint/2010/main" val="3560177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5"/>
            <a:ext cx="7886700" cy="1275126"/>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k.  What New Testament books did John write?</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60"/>
            <a:ext cx="7886700" cy="5354840"/>
          </a:xfrm>
        </p:spPr>
        <p:txBody>
          <a:bodyPr>
            <a:normAutofit/>
          </a:bodyPr>
          <a:lstStyle/>
          <a:p>
            <a:r>
              <a:rPr lang="en-US" dirty="0">
                <a:solidFill>
                  <a:schemeClr val="bg1"/>
                </a:solidFill>
              </a:rPr>
              <a:t>The Gospel of John</a:t>
            </a:r>
          </a:p>
          <a:p>
            <a:r>
              <a:rPr lang="en-US" dirty="0">
                <a:solidFill>
                  <a:schemeClr val="bg1"/>
                </a:solidFill>
              </a:rPr>
              <a:t>I John</a:t>
            </a:r>
          </a:p>
          <a:p>
            <a:r>
              <a:rPr lang="en-US" dirty="0">
                <a:solidFill>
                  <a:schemeClr val="bg1"/>
                </a:solidFill>
              </a:rPr>
              <a:t>II John</a:t>
            </a:r>
          </a:p>
          <a:p>
            <a:r>
              <a:rPr lang="en-US" dirty="0">
                <a:solidFill>
                  <a:schemeClr val="bg1"/>
                </a:solidFill>
              </a:rPr>
              <a:t>III John</a:t>
            </a:r>
          </a:p>
          <a:p>
            <a:r>
              <a:rPr lang="en-US" dirty="0">
                <a:solidFill>
                  <a:schemeClr val="bg1"/>
                </a:solidFill>
              </a:rPr>
              <a:t>Revelation</a:t>
            </a:r>
          </a:p>
        </p:txBody>
      </p:sp>
    </p:spTree>
    <p:extLst>
      <p:ext uri="{BB962C8B-B14F-4D97-AF65-F5344CB8AC3E}">
        <p14:creationId xmlns:p14="http://schemas.microsoft.com/office/powerpoint/2010/main" val="3612400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2A523-F365-4511-868F-6CA8920B91F9}"/>
              </a:ext>
            </a:extLst>
          </p:cNvPr>
          <p:cNvSpPr>
            <a:spLocks noGrp="1"/>
          </p:cNvSpPr>
          <p:nvPr>
            <p:ph sz="half" idx="1"/>
          </p:nvPr>
        </p:nvSpPr>
        <p:spPr>
          <a:xfrm>
            <a:off x="628650" y="1023457"/>
            <a:ext cx="3886200" cy="5153506"/>
          </a:xfrm>
        </p:spPr>
        <p:txBody>
          <a:bodyPr/>
          <a:lstStyle/>
          <a:p>
            <a:r>
              <a:rPr lang="en-US" dirty="0">
                <a:solidFill>
                  <a:schemeClr val="bg1"/>
                </a:solidFill>
              </a:rPr>
              <a:t>Son of Thunder (Mk. 3:17)</a:t>
            </a:r>
          </a:p>
          <a:p>
            <a:r>
              <a:rPr lang="en-US" dirty="0">
                <a:solidFill>
                  <a:schemeClr val="bg1"/>
                </a:solidFill>
              </a:rPr>
              <a:t>Vengeance on Samaritan village (Lk. 9:51-56)</a:t>
            </a:r>
          </a:p>
          <a:p>
            <a:r>
              <a:rPr lang="en-US" dirty="0">
                <a:solidFill>
                  <a:schemeClr val="bg1"/>
                </a:solidFill>
              </a:rPr>
              <a:t>Reject man who casts out demons but did not “was not following us” (Mk. 9:38)</a:t>
            </a:r>
          </a:p>
          <a:p>
            <a:endParaRPr lang="en-US" dirty="0">
              <a:solidFill>
                <a:schemeClr val="bg1"/>
              </a:solidFill>
            </a:endParaRPr>
          </a:p>
        </p:txBody>
      </p:sp>
      <p:sp>
        <p:nvSpPr>
          <p:cNvPr id="4" name="Content Placeholder 3">
            <a:extLst>
              <a:ext uri="{FF2B5EF4-FFF2-40B4-BE49-F238E27FC236}">
                <a16:creationId xmlns:a16="http://schemas.microsoft.com/office/drawing/2014/main" id="{49EBF395-43BA-47FA-BFD5-0C210DB09EB8}"/>
              </a:ext>
            </a:extLst>
          </p:cNvPr>
          <p:cNvSpPr>
            <a:spLocks noGrp="1"/>
          </p:cNvSpPr>
          <p:nvPr>
            <p:ph sz="half" idx="2"/>
          </p:nvPr>
        </p:nvSpPr>
        <p:spPr>
          <a:xfrm>
            <a:off x="4629150" y="1023457"/>
            <a:ext cx="3886200" cy="5153506"/>
          </a:xfrm>
        </p:spPr>
        <p:txBody>
          <a:bodyPr/>
          <a:lstStyle/>
          <a:p>
            <a:r>
              <a:rPr lang="en-US" dirty="0">
                <a:solidFill>
                  <a:schemeClr val="bg1"/>
                </a:solidFill>
              </a:rPr>
              <a:t>Apostle of love</a:t>
            </a:r>
          </a:p>
          <a:p>
            <a:pPr marL="0" indent="0">
              <a:buNone/>
            </a:pPr>
            <a:r>
              <a:rPr lang="en-US" sz="1800" dirty="0">
                <a:solidFill>
                  <a:schemeClr val="bg1"/>
                </a:solidFill>
              </a:rPr>
              <a:t> </a:t>
            </a:r>
          </a:p>
          <a:p>
            <a:r>
              <a:rPr lang="en-US" dirty="0">
                <a:solidFill>
                  <a:schemeClr val="bg1"/>
                </a:solidFill>
              </a:rPr>
              <a:t>Teaching in the villages of the Samaritans (Acts 8:25)</a:t>
            </a:r>
          </a:p>
          <a:p>
            <a:r>
              <a:rPr lang="en-US" dirty="0">
                <a:solidFill>
                  <a:schemeClr val="bg1"/>
                </a:solidFill>
              </a:rPr>
              <a:t>Recognize and offer right hand of fellowship to Paul (Gal. 2:9)</a:t>
            </a:r>
          </a:p>
        </p:txBody>
      </p:sp>
      <p:sp>
        <p:nvSpPr>
          <p:cNvPr id="5" name="Title 1">
            <a:extLst>
              <a:ext uri="{FF2B5EF4-FFF2-40B4-BE49-F238E27FC236}">
                <a16:creationId xmlns:a16="http://schemas.microsoft.com/office/drawing/2014/main" id="{C0027158-F7CB-4AFF-9D2C-7EDEB2F3D2FF}"/>
              </a:ext>
            </a:extLst>
          </p:cNvPr>
          <p:cNvSpPr txBox="1">
            <a:spLocks/>
          </p:cNvSpPr>
          <p:nvPr/>
        </p:nvSpPr>
        <p:spPr>
          <a:xfrm>
            <a:off x="628650" y="-201336"/>
            <a:ext cx="7886700" cy="1375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lgn="ctr"/>
            <a:r>
              <a:rPr lang="en-US" sz="4000" b="1" dirty="0">
                <a:solidFill>
                  <a:schemeClr val="bg1"/>
                </a:solidFill>
              </a:rPr>
              <a:t>THE GROWTH OF AN APOSTLE</a:t>
            </a:r>
          </a:p>
        </p:txBody>
      </p:sp>
    </p:spTree>
    <p:extLst>
      <p:ext uri="{BB962C8B-B14F-4D97-AF65-F5344CB8AC3E}">
        <p14:creationId xmlns:p14="http://schemas.microsoft.com/office/powerpoint/2010/main" val="30361322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fade">
                                      <p:cBhvr>
                                        <p:cTn id="12" dur="5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fad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fade">
                                      <p:cBhvr>
                                        <p:cTn id="22" dur="5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2" end="2"/>
                                            </p:txEl>
                                          </p:spTgt>
                                        </p:tgtEl>
                                        <p:attrNameLst>
                                          <p:attrName>style.visibility</p:attrName>
                                        </p:attrNameLst>
                                      </p:cBhvr>
                                      <p:to>
                                        <p:strVal val="visible"/>
                                      </p:to>
                                    </p:set>
                                    <p:animEffect transition="in" filter="fade">
                                      <p:cBhvr>
                                        <p:cTn id="27" dur="500"/>
                                        <p:tgtEl>
                                          <p:spTgt spid="3">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
                                            <p:txEl>
                                              <p:pRg st="3" end="3"/>
                                            </p:txEl>
                                          </p:spTgt>
                                        </p:tgtEl>
                                        <p:attrNameLst>
                                          <p:attrName>style.visibility</p:attrName>
                                        </p:attrNameLst>
                                      </p:cBhvr>
                                      <p:to>
                                        <p:strVal val="visible"/>
                                      </p:to>
                                    </p:set>
                                    <p:animEffect transition="in" filter="fade">
                                      <p:cBhvr>
                                        <p:cTn id="32" dur="500"/>
                                        <p:tgtEl>
                                          <p:spTgt spid="4">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1375795"/>
          </a:xfrm>
        </p:spPr>
        <p:txBody>
          <a:bodyPr>
            <a:noAutofit/>
          </a:bodyPr>
          <a:lstStyle/>
          <a:p>
            <a:pPr algn="ctr"/>
            <a:r>
              <a:rPr lang="en-US" sz="4000" b="1" dirty="0">
                <a:solidFill>
                  <a:schemeClr val="bg1"/>
                </a:solidFill>
              </a:rPr>
              <a:t>REVIEW</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60"/>
            <a:ext cx="7886700" cy="5354840"/>
          </a:xfrm>
        </p:spPr>
        <p:txBody>
          <a:bodyPr>
            <a:normAutofit/>
          </a:bodyPr>
          <a:lstStyle/>
          <a:p>
            <a:r>
              <a:rPr lang="en-US" dirty="0">
                <a:solidFill>
                  <a:schemeClr val="bg1"/>
                </a:solidFill>
              </a:rPr>
              <a:t>Apostles are specific men, chosen by Jesus to be “sent out” and serve primarily as witnesses to Jesus’ works, teaching and resurrection</a:t>
            </a:r>
          </a:p>
          <a:p>
            <a:r>
              <a:rPr lang="en-US" dirty="0">
                <a:solidFill>
                  <a:schemeClr val="bg1"/>
                </a:solidFill>
              </a:rPr>
              <a:t>The Apostles received miraculous powers from the Holy Spirit and could give these gifts to others</a:t>
            </a:r>
          </a:p>
          <a:p>
            <a:r>
              <a:rPr lang="en-US" dirty="0">
                <a:solidFill>
                  <a:schemeClr val="bg1"/>
                </a:solidFill>
              </a:rPr>
              <a:t>The Apostles’ teaching were inspired by God, guiding us into all truth</a:t>
            </a:r>
          </a:p>
        </p:txBody>
      </p:sp>
    </p:spTree>
    <p:extLst>
      <p:ext uri="{BB962C8B-B14F-4D97-AF65-F5344CB8AC3E}">
        <p14:creationId xmlns:p14="http://schemas.microsoft.com/office/powerpoint/2010/main" val="23232607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792A523-F365-4511-868F-6CA8920B91F9}"/>
              </a:ext>
            </a:extLst>
          </p:cNvPr>
          <p:cNvSpPr>
            <a:spLocks noGrp="1"/>
          </p:cNvSpPr>
          <p:nvPr>
            <p:ph sz="half" idx="1"/>
          </p:nvPr>
        </p:nvSpPr>
        <p:spPr>
          <a:xfrm>
            <a:off x="628650" y="1023457"/>
            <a:ext cx="7886700" cy="5153506"/>
          </a:xfrm>
        </p:spPr>
        <p:txBody>
          <a:bodyPr/>
          <a:lstStyle/>
          <a:p>
            <a:r>
              <a:rPr lang="en-US" dirty="0">
                <a:solidFill>
                  <a:schemeClr val="bg1"/>
                </a:solidFill>
              </a:rPr>
              <a:t>James showed us being faithful to the point of dying (Acts 12:1-2)</a:t>
            </a:r>
          </a:p>
          <a:p>
            <a:r>
              <a:rPr lang="en-US" dirty="0">
                <a:solidFill>
                  <a:schemeClr val="bg1"/>
                </a:solidFill>
              </a:rPr>
              <a:t>John shows us being faithful until the day he died.  Reportedly, he died around 90 years old.  (Rev. 1:9)</a:t>
            </a:r>
          </a:p>
          <a:p>
            <a:endParaRPr lang="en-US" dirty="0">
              <a:solidFill>
                <a:schemeClr val="bg1"/>
              </a:solidFill>
            </a:endParaRPr>
          </a:p>
        </p:txBody>
      </p:sp>
      <p:sp>
        <p:nvSpPr>
          <p:cNvPr id="5" name="Title 1">
            <a:extLst>
              <a:ext uri="{FF2B5EF4-FFF2-40B4-BE49-F238E27FC236}">
                <a16:creationId xmlns:a16="http://schemas.microsoft.com/office/drawing/2014/main" id="{C0027158-F7CB-4AFF-9D2C-7EDEB2F3D2FF}"/>
              </a:ext>
            </a:extLst>
          </p:cNvPr>
          <p:cNvSpPr txBox="1">
            <a:spLocks/>
          </p:cNvSpPr>
          <p:nvPr/>
        </p:nvSpPr>
        <p:spPr>
          <a:xfrm>
            <a:off x="628650" y="-201336"/>
            <a:ext cx="7886700" cy="1375795"/>
          </a:xfrm>
          <a:prstGeom prst="rect">
            <a:avLst/>
          </a:prstGeom>
        </p:spPr>
        <p:txBody>
          <a:bodyPr vert="horz" lIns="91440" tIns="45720" rIns="91440" bIns="45720" rtlCol="0" anchor="ctr">
            <a:no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en-US" sz="4000" b="1" i="0" u="none" strike="noStrike" kern="1200" cap="none" spc="0" normalizeH="0" baseline="0" noProof="0" dirty="0">
                <a:ln>
                  <a:noFill/>
                </a:ln>
                <a:solidFill>
                  <a:prstClr val="white"/>
                </a:solidFill>
                <a:effectLst/>
                <a:uLnTx/>
                <a:uFillTx/>
                <a:latin typeface="Calibri Light" panose="020F0302020204030204"/>
                <a:ea typeface="+mj-ea"/>
                <a:cs typeface="+mj-cs"/>
              </a:rPr>
              <a:t>FAITHFUL UNTIL DEATH</a:t>
            </a:r>
          </a:p>
        </p:txBody>
      </p:sp>
    </p:spTree>
    <p:extLst>
      <p:ext uri="{BB962C8B-B14F-4D97-AF65-F5344CB8AC3E}">
        <p14:creationId xmlns:p14="http://schemas.microsoft.com/office/powerpoint/2010/main" val="415837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1375795"/>
          </a:xfrm>
        </p:spPr>
        <p:txBody>
          <a:bodyPr>
            <a:noAutofit/>
          </a:bodyPr>
          <a:lstStyle/>
          <a:p>
            <a:pPr algn="ctr"/>
            <a:r>
              <a:rPr lang="en-US" sz="4000" b="1" dirty="0">
                <a:solidFill>
                  <a:schemeClr val="bg1"/>
                </a:solidFill>
              </a:rPr>
              <a:t>REVIEW</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60"/>
            <a:ext cx="7886700" cy="5354840"/>
          </a:xfrm>
        </p:spPr>
        <p:txBody>
          <a:bodyPr>
            <a:normAutofit/>
          </a:bodyPr>
          <a:lstStyle/>
          <a:p>
            <a:r>
              <a:rPr lang="en-US" dirty="0">
                <a:solidFill>
                  <a:schemeClr val="bg1"/>
                </a:solidFill>
              </a:rPr>
              <a:t>Simon the Zealot – betraying what is so close to you that it is a part of your name</a:t>
            </a:r>
          </a:p>
          <a:p>
            <a:r>
              <a:rPr lang="en-US" dirty="0">
                <a:solidFill>
                  <a:schemeClr val="bg1"/>
                </a:solidFill>
              </a:rPr>
              <a:t>Matthias –following Jesus even when not chosen by Him and not promised a great position of honor</a:t>
            </a:r>
          </a:p>
          <a:p>
            <a:r>
              <a:rPr lang="en-US" dirty="0">
                <a:solidFill>
                  <a:schemeClr val="bg1"/>
                </a:solidFill>
              </a:rPr>
              <a:t>Andrew – the impact we can have by just inviting one person</a:t>
            </a:r>
          </a:p>
          <a:p>
            <a:r>
              <a:rPr lang="en-US" dirty="0">
                <a:solidFill>
                  <a:schemeClr val="bg1"/>
                </a:solidFill>
              </a:rPr>
              <a:t>Thomas – doubting but heroic conviction</a:t>
            </a:r>
          </a:p>
          <a:p>
            <a:r>
              <a:rPr lang="en-US" dirty="0">
                <a:solidFill>
                  <a:schemeClr val="bg1"/>
                </a:solidFill>
              </a:rPr>
              <a:t>Matthew – All are welcome to Jesus</a:t>
            </a:r>
          </a:p>
          <a:p>
            <a:r>
              <a:rPr lang="en-US" dirty="0">
                <a:solidFill>
                  <a:schemeClr val="bg1"/>
                </a:solidFill>
              </a:rPr>
              <a:t>James – Making the ultimate sacrifice</a:t>
            </a:r>
          </a:p>
        </p:txBody>
      </p:sp>
    </p:spTree>
    <p:extLst>
      <p:ext uri="{BB962C8B-B14F-4D97-AF65-F5344CB8AC3E}">
        <p14:creationId xmlns:p14="http://schemas.microsoft.com/office/powerpoint/2010/main" val="8128366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par>
                                <p:cTn id="17" presetID="10" presetClass="entr" presetSubtype="0" fill="hold"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Effect transition="in" filter="fade">
                                      <p:cBhvr>
                                        <p:cTn id="19" dur="500"/>
                                        <p:tgtEl>
                                          <p:spTgt spid="3">
                                            <p:txEl>
                                              <p:pRg st="4" end="4"/>
                                            </p:txEl>
                                          </p:spTgt>
                                        </p:tgtEl>
                                      </p:cBhvr>
                                    </p:animEffect>
                                  </p:childTnLst>
                                </p:cTn>
                              </p:par>
                              <p:par>
                                <p:cTn id="20" presetID="10" presetClass="entr" presetSubtype="0" fill="hold" nodeType="withEffect">
                                  <p:stCondLst>
                                    <p:cond delay="0"/>
                                  </p:stCondLst>
                                  <p:childTnLst>
                                    <p:set>
                                      <p:cBhvr>
                                        <p:cTn id="21" dur="1" fill="hold">
                                          <p:stCondLst>
                                            <p:cond delay="0"/>
                                          </p:stCondLst>
                                        </p:cTn>
                                        <p:tgtEl>
                                          <p:spTgt spid="3">
                                            <p:txEl>
                                              <p:pRg st="5" end="5"/>
                                            </p:txEl>
                                          </p:spTgt>
                                        </p:tgtEl>
                                        <p:attrNameLst>
                                          <p:attrName>style.visibility</p:attrName>
                                        </p:attrNameLst>
                                      </p:cBhvr>
                                      <p:to>
                                        <p:strVal val="visible"/>
                                      </p:to>
                                    </p:set>
                                    <p:animEffect transition="in" filter="fade">
                                      <p:cBhvr>
                                        <p:cTn id="2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1375795"/>
          </a:xfrm>
        </p:spPr>
        <p:txBody>
          <a:bodyPr>
            <a:noAutofit/>
          </a:bodyPr>
          <a:lstStyle/>
          <a:p>
            <a:pPr algn="ctr"/>
            <a:r>
              <a:rPr lang="en-US" sz="4000" b="1" dirty="0">
                <a:solidFill>
                  <a:schemeClr val="bg1"/>
                </a:solidFill>
              </a:rPr>
              <a:t>John vs John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60"/>
            <a:ext cx="7886700" cy="5354840"/>
          </a:xfrm>
        </p:spPr>
        <p:txBody>
          <a:bodyPr>
            <a:normAutofit/>
          </a:bodyPr>
          <a:lstStyle/>
          <a:p>
            <a:r>
              <a:rPr lang="en-US" dirty="0">
                <a:solidFill>
                  <a:schemeClr val="bg1"/>
                </a:solidFill>
              </a:rPr>
              <a:t>John the Baptist – Born before Jesus and started teaching before Jesus, telling others to follow Jesus.</a:t>
            </a:r>
          </a:p>
          <a:p>
            <a:r>
              <a:rPr lang="en-US" dirty="0">
                <a:solidFill>
                  <a:schemeClr val="bg1"/>
                </a:solidFill>
              </a:rPr>
              <a:t>John the Apostle – Chosen by Jesus to keep teaching after Jesus, telling others to follow Jesus.</a:t>
            </a:r>
          </a:p>
        </p:txBody>
      </p:sp>
    </p:spTree>
    <p:extLst>
      <p:ext uri="{BB962C8B-B14F-4D97-AF65-F5344CB8AC3E}">
        <p14:creationId xmlns:p14="http://schemas.microsoft.com/office/powerpoint/2010/main" val="39210946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1375795"/>
          </a:xfrm>
        </p:spPr>
        <p:txBody>
          <a:bodyPr>
            <a:noAutofit/>
          </a:bodyPr>
          <a:lstStyle/>
          <a:p>
            <a:pPr algn="ctr"/>
            <a:r>
              <a:rPr lang="en-US" sz="4000" b="1" dirty="0">
                <a:solidFill>
                  <a:schemeClr val="bg1"/>
                </a:solidFill>
              </a:rPr>
              <a:t>John’s family</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174460"/>
            <a:ext cx="7886700" cy="5354840"/>
          </a:xfrm>
        </p:spPr>
        <p:txBody>
          <a:bodyPr>
            <a:normAutofit/>
          </a:bodyPr>
          <a:lstStyle/>
          <a:p>
            <a:r>
              <a:rPr lang="en-US" dirty="0">
                <a:solidFill>
                  <a:schemeClr val="bg1"/>
                </a:solidFill>
              </a:rPr>
              <a:t>Father – Zebedee (Mt. 4:21)</a:t>
            </a:r>
          </a:p>
          <a:p>
            <a:r>
              <a:rPr lang="en-US" dirty="0">
                <a:solidFill>
                  <a:schemeClr val="bg1"/>
                </a:solidFill>
              </a:rPr>
              <a:t>Brother – James (Mt. 4:21)</a:t>
            </a:r>
          </a:p>
          <a:p>
            <a:r>
              <a:rPr lang="en-US" dirty="0">
                <a:solidFill>
                  <a:schemeClr val="bg1"/>
                </a:solidFill>
              </a:rPr>
              <a:t>Mother – Salome? (Mt. 27:56; Mk. 15:40)</a:t>
            </a:r>
          </a:p>
          <a:p>
            <a:r>
              <a:rPr lang="en-US" dirty="0">
                <a:solidFill>
                  <a:schemeClr val="bg1"/>
                </a:solidFill>
              </a:rPr>
              <a:t>Cousin? – Jesus (Mt. 27:56; Mk. 15:40; John 19:25)</a:t>
            </a:r>
          </a:p>
        </p:txBody>
      </p:sp>
    </p:spTree>
    <p:extLst>
      <p:ext uri="{BB962C8B-B14F-4D97-AF65-F5344CB8AC3E}">
        <p14:creationId xmlns:p14="http://schemas.microsoft.com/office/powerpoint/2010/main" val="206796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159391"/>
            <a:ext cx="7886700" cy="2382474"/>
          </a:xfrm>
        </p:spPr>
        <p:txBody>
          <a:bodyPr>
            <a:noAutofit/>
          </a:bodyPr>
          <a:lstStyle/>
          <a:p>
            <a:pPr algn="ctr"/>
            <a:r>
              <a:rPr lang="en-US" sz="2800" b="1" dirty="0">
                <a:solidFill>
                  <a:srgbClr val="FFFF00"/>
                </a:solidFill>
              </a:rPr>
              <a:t>3.  JOHN – John appears to be one of the closest disciples to Jesus.  Whenever we see Jesus with just a few disciples (usually three of them), John is among them (Mt. 17:1; 26:37; Mk. 5:37; 9:2; 14:33; Lk. 8:51; 9:28).</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097248"/>
            <a:ext cx="7886700" cy="4432052"/>
          </a:xfrm>
        </p:spPr>
        <p:txBody>
          <a:bodyPr>
            <a:normAutofit/>
          </a:bodyPr>
          <a:lstStyle/>
          <a:p>
            <a:r>
              <a:rPr lang="en-US" dirty="0">
                <a:solidFill>
                  <a:schemeClr val="bg1"/>
                </a:solidFill>
              </a:rPr>
              <a:t>Jairus’ house (Mk. 5:37; Lk. 8:51)</a:t>
            </a:r>
          </a:p>
          <a:p>
            <a:r>
              <a:rPr lang="en-US" dirty="0">
                <a:solidFill>
                  <a:schemeClr val="bg1"/>
                </a:solidFill>
              </a:rPr>
              <a:t>Mount of transfiguration (Mt. 17:1; Mk. 9:2; Lk. 9:28)</a:t>
            </a:r>
          </a:p>
          <a:p>
            <a:r>
              <a:rPr lang="en-US" dirty="0">
                <a:solidFill>
                  <a:schemeClr val="bg1"/>
                </a:solidFill>
              </a:rPr>
              <a:t>Garden of Gethsemane (Mt. 26:36</a:t>
            </a:r>
            <a:r>
              <a:rPr lang="en-US">
                <a:solidFill>
                  <a:schemeClr val="bg1"/>
                </a:solidFill>
              </a:rPr>
              <a:t>; Mk. 14:33</a:t>
            </a:r>
            <a:r>
              <a:rPr lang="en-US" dirty="0">
                <a:solidFill>
                  <a:schemeClr val="bg1"/>
                </a:solidFill>
              </a:rPr>
              <a:t>)</a:t>
            </a:r>
          </a:p>
          <a:p>
            <a:endParaRPr lang="en-US" dirty="0">
              <a:solidFill>
                <a:schemeClr val="bg1"/>
              </a:solidFill>
            </a:endParaRPr>
          </a:p>
        </p:txBody>
      </p:sp>
    </p:spTree>
    <p:extLst>
      <p:ext uri="{BB962C8B-B14F-4D97-AF65-F5344CB8AC3E}">
        <p14:creationId xmlns:p14="http://schemas.microsoft.com/office/powerpoint/2010/main" val="22708250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2860646"/>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a.   Mt. 4:21-22; Mk. 1:19-20; Lk. 5:10 – What was John’s occupation before becoming an apostle?  Who did he work with?  What did Jesus tell these men they would be doing if they followed Him?  How did he respond to Jesus’ call?</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2516696"/>
            <a:ext cx="7886700" cy="4012603"/>
          </a:xfrm>
        </p:spPr>
        <p:txBody>
          <a:bodyPr>
            <a:normAutofit/>
          </a:bodyPr>
          <a:lstStyle/>
          <a:p>
            <a:r>
              <a:rPr lang="en-US" dirty="0">
                <a:solidFill>
                  <a:schemeClr val="bg1"/>
                </a:solidFill>
              </a:rPr>
              <a:t>John was a fisherman</a:t>
            </a:r>
          </a:p>
          <a:p>
            <a:r>
              <a:rPr lang="en-US" dirty="0">
                <a:solidFill>
                  <a:schemeClr val="bg1"/>
                </a:solidFill>
              </a:rPr>
              <a:t>He worked with James, Zebedee, Peter and Andrew</a:t>
            </a:r>
          </a:p>
          <a:p>
            <a:r>
              <a:rPr lang="en-US" dirty="0">
                <a:solidFill>
                  <a:schemeClr val="bg1"/>
                </a:solidFill>
              </a:rPr>
              <a:t>Jesus told Peter that they would be fisher’s of men</a:t>
            </a:r>
          </a:p>
          <a:p>
            <a:r>
              <a:rPr lang="en-US" dirty="0">
                <a:solidFill>
                  <a:schemeClr val="bg1"/>
                </a:solidFill>
              </a:rPr>
              <a:t>John left his father and boat to follow Jesus. </a:t>
            </a:r>
          </a:p>
        </p:txBody>
      </p:sp>
    </p:spTree>
    <p:extLst>
      <p:ext uri="{BB962C8B-B14F-4D97-AF65-F5344CB8AC3E}">
        <p14:creationId xmlns:p14="http://schemas.microsoft.com/office/powerpoint/2010/main" val="3186680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2072081"/>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b.  John and his brother were known by what term (Mk. 3:17)?  Do you know what people call John today and why?  What does this reveal about John?</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870746"/>
            <a:ext cx="7886700" cy="4658554"/>
          </a:xfrm>
        </p:spPr>
        <p:txBody>
          <a:bodyPr>
            <a:normAutofit/>
          </a:bodyPr>
          <a:lstStyle/>
          <a:p>
            <a:r>
              <a:rPr lang="en-US" dirty="0">
                <a:solidFill>
                  <a:schemeClr val="bg1"/>
                </a:solidFill>
              </a:rPr>
              <a:t>Boanerges – Sons of Thunder</a:t>
            </a:r>
          </a:p>
          <a:p>
            <a:r>
              <a:rPr lang="en-US" dirty="0">
                <a:solidFill>
                  <a:schemeClr val="bg1"/>
                </a:solidFill>
              </a:rPr>
              <a:t>Today, John is known as the Apostle of Love.</a:t>
            </a:r>
          </a:p>
          <a:p>
            <a:r>
              <a:rPr lang="en-US" dirty="0">
                <a:solidFill>
                  <a:schemeClr val="bg1"/>
                </a:solidFill>
              </a:rPr>
              <a:t>His writings focus on love.  For example, his gospel has the new commandment (John 13:34-35) and his first epistle has the great declaration, “God is love” (I John 4:8)</a:t>
            </a:r>
          </a:p>
          <a:p>
            <a:r>
              <a:rPr lang="en-US" dirty="0">
                <a:solidFill>
                  <a:schemeClr val="bg1"/>
                </a:solidFill>
              </a:rPr>
              <a:t>Growth.  Jesus and the gospel changed him (see part e.)</a:t>
            </a:r>
          </a:p>
        </p:txBody>
      </p:sp>
    </p:spTree>
    <p:extLst>
      <p:ext uri="{BB962C8B-B14F-4D97-AF65-F5344CB8AC3E}">
        <p14:creationId xmlns:p14="http://schemas.microsoft.com/office/powerpoint/2010/main" val="4902989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CDF968-8E6C-4176-9D86-64D737C452F7}"/>
              </a:ext>
            </a:extLst>
          </p:cNvPr>
          <p:cNvSpPr>
            <a:spLocks noGrp="1"/>
          </p:cNvSpPr>
          <p:nvPr>
            <p:ph type="title"/>
          </p:nvPr>
        </p:nvSpPr>
        <p:spPr>
          <a:xfrm>
            <a:off x="628650" y="-201336"/>
            <a:ext cx="7886700" cy="1694576"/>
          </a:xfrm>
        </p:spPr>
        <p:txBody>
          <a:bodyPr>
            <a:noAutofit/>
          </a:bodyPr>
          <a:lstStyle/>
          <a:p>
            <a:pPr algn="ctr"/>
            <a:r>
              <a:rPr lang="en-US" sz="2800" b="1" dirty="0">
                <a:solidFill>
                  <a:srgbClr val="FFFF00"/>
                </a:solidFill>
              </a:rPr>
              <a:t>3.  JOHN</a:t>
            </a:r>
            <a:br>
              <a:rPr lang="en-US" sz="2800" b="1" dirty="0">
                <a:solidFill>
                  <a:srgbClr val="FFFF00"/>
                </a:solidFill>
              </a:rPr>
            </a:br>
            <a:r>
              <a:rPr lang="en-US" sz="2800" b="1" dirty="0">
                <a:solidFill>
                  <a:srgbClr val="FFFF00"/>
                </a:solidFill>
              </a:rPr>
              <a:t>e.   What did John want to do when the Samaritans refused to let Jesus enter their village (Lk. 9:51-56)?</a:t>
            </a:r>
          </a:p>
        </p:txBody>
      </p:sp>
      <p:sp>
        <p:nvSpPr>
          <p:cNvPr id="3" name="Content Placeholder 2">
            <a:extLst>
              <a:ext uri="{FF2B5EF4-FFF2-40B4-BE49-F238E27FC236}">
                <a16:creationId xmlns:a16="http://schemas.microsoft.com/office/drawing/2014/main" id="{F47873A7-C65D-4C51-8F34-1C742D6EDB3D}"/>
              </a:ext>
            </a:extLst>
          </p:cNvPr>
          <p:cNvSpPr>
            <a:spLocks noGrp="1"/>
          </p:cNvSpPr>
          <p:nvPr>
            <p:ph idx="1"/>
          </p:nvPr>
        </p:nvSpPr>
        <p:spPr>
          <a:xfrm>
            <a:off x="628650" y="1551964"/>
            <a:ext cx="7886700" cy="4977336"/>
          </a:xfrm>
        </p:spPr>
        <p:txBody>
          <a:bodyPr>
            <a:normAutofit/>
          </a:bodyPr>
          <a:lstStyle/>
          <a:p>
            <a:r>
              <a:rPr lang="en-US" dirty="0">
                <a:solidFill>
                  <a:schemeClr val="bg1"/>
                </a:solidFill>
              </a:rPr>
              <a:t>James and John wanted to call on God to send down fire to destroy the Samaritans</a:t>
            </a:r>
          </a:p>
          <a:p>
            <a:r>
              <a:rPr lang="en-US" dirty="0">
                <a:solidFill>
                  <a:schemeClr val="bg1"/>
                </a:solidFill>
              </a:rPr>
              <a:t>This reveals a decent amount of faith</a:t>
            </a:r>
          </a:p>
          <a:p>
            <a:r>
              <a:rPr lang="en-US" dirty="0">
                <a:solidFill>
                  <a:schemeClr val="bg1"/>
                </a:solidFill>
              </a:rPr>
              <a:t>Is this why they were called the sons of thunder?</a:t>
            </a:r>
          </a:p>
          <a:p>
            <a:r>
              <a:rPr lang="en-US" dirty="0">
                <a:solidFill>
                  <a:schemeClr val="bg1"/>
                </a:solidFill>
              </a:rPr>
              <a:t>How did John go from this to being the apostle of love?</a:t>
            </a:r>
          </a:p>
        </p:txBody>
      </p:sp>
    </p:spTree>
    <p:extLst>
      <p:ext uri="{BB962C8B-B14F-4D97-AF65-F5344CB8AC3E}">
        <p14:creationId xmlns:p14="http://schemas.microsoft.com/office/powerpoint/2010/main" val="5702615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par>
                                <p:cTn id="14" presetID="10" presetClass="entr" presetSubtype="0"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fade">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3675</TotalTime>
  <Words>1285</Words>
  <Application>Microsoft Office PowerPoint</Application>
  <PresentationFormat>On-screen Show (4:3)</PresentationFormat>
  <Paragraphs>86</Paragraphs>
  <Slides>20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20</vt:i4>
      </vt:variant>
    </vt:vector>
  </HeadingPairs>
  <TitlesOfParts>
    <vt:vector size="24" baseType="lpstr">
      <vt:lpstr>Arial</vt:lpstr>
      <vt:lpstr>Calibri</vt:lpstr>
      <vt:lpstr>Calibri Light</vt:lpstr>
      <vt:lpstr>Office Theme</vt:lpstr>
      <vt:lpstr>THE APOSTLES Lesson 5 Part 2 John the apostle</vt:lpstr>
      <vt:lpstr>REVIEW</vt:lpstr>
      <vt:lpstr>REVIEW</vt:lpstr>
      <vt:lpstr>John vs John</vt:lpstr>
      <vt:lpstr>John’s family</vt:lpstr>
      <vt:lpstr>3.  JOHN – John appears to be one of the closest disciples to Jesus.  Whenever we see Jesus with just a few disciples (usually three of them), John is among them (Mt. 17:1; 26:37; Mk. 5:37; 9:2; 14:33; Lk. 8:51; 9:28).</vt:lpstr>
      <vt:lpstr>3.  JOHN a.   Mt. 4:21-22; Mk. 1:19-20; Lk. 5:10 – What was John’s occupation before becoming an apostle?  Who did he work with?  What did Jesus tell these men they would be doing if they followed Him?  How did he respond to Jesus’ call?</vt:lpstr>
      <vt:lpstr>3.  JOHN b.  John and his brother were known by what term (Mk. 3:17)?  Do you know what people call John today and why?  What does this reveal about John?</vt:lpstr>
      <vt:lpstr>3.  JOHN e.   What did John want to do when the Samaritans refused to let Jesus enter their village (Lk. 9:51-56)?</vt:lpstr>
      <vt:lpstr>3.  JOHN c.  In the Gospel of John, John is referred to as “the disciple whom He loved” (John 1:40; 13:23-26; 19:26,27; 20:2-10; 21:7,20-23,24).  Why do you suppose John refers to himself this way?</vt:lpstr>
      <vt:lpstr>HOW DO WE KNOW JOHN IS “THE DISCIPLE WHOM HE LOVED”?</vt:lpstr>
      <vt:lpstr>3.  JOHN d.  What do we learn about John when he saw someone else casting out demons (Mk. 9:38-39; Lk. 9:49-50)?</vt:lpstr>
      <vt:lpstr>3.  JOHN f.   What special role did John have at the cross (John 19:25-27)? </vt:lpstr>
      <vt:lpstr>3.  JOHN g.  In Acts 3:1, who was John with and where were they headed?  What happened to Peter and John after this (Acts 3:2-10; 4:1-3)?  What did the rulers observe about both of the apostles (Acts 4:13)?  What declaration did both of these apostles make (Acts 4:19-20)</vt:lpstr>
      <vt:lpstr>3.  JOHN i.   Who did the apostles send to help the new Christians in Samaria (Acts 8:14-17)?</vt:lpstr>
      <vt:lpstr>3.  JOHN h.  What was John considered to be in regards to the church (Gal. 2:9)?  What mission did John have in comparison to Paul?  How did John respond to Paul?</vt:lpstr>
      <vt:lpstr>3.  JOHN j.  What did people incorrectly think would happen to John (John 21:18-23)?</vt:lpstr>
      <vt:lpstr>3.  JOHN k.  What New Testament books did John write?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CHRISTIAN RESPONSE TO DIFFICULT TIMES</dc:title>
  <dc:creator>Jared Hagan</dc:creator>
  <cp:lastModifiedBy>Derek Phipps</cp:lastModifiedBy>
  <cp:revision>124</cp:revision>
  <cp:lastPrinted>2021-05-05T23:04:11Z</cp:lastPrinted>
  <dcterms:created xsi:type="dcterms:W3CDTF">2020-06-28T07:20:46Z</dcterms:created>
  <dcterms:modified xsi:type="dcterms:W3CDTF">2021-05-06T00:45:19Z</dcterms:modified>
</cp:coreProperties>
</file>