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90" r:id="rId4"/>
    <p:sldId id="289" r:id="rId5"/>
    <p:sldId id="292" r:id="rId6"/>
    <p:sldId id="293" r:id="rId7"/>
    <p:sldId id="295" r:id="rId8"/>
    <p:sldId id="291" r:id="rId9"/>
    <p:sldId id="286" r:id="rId10"/>
    <p:sldId id="294" r:id="rId11"/>
    <p:sldId id="297" r:id="rId12"/>
    <p:sldId id="296" r:id="rId13"/>
    <p:sldId id="298" r:id="rId14"/>
    <p:sldId id="276" r:id="rId15"/>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6" d="100"/>
          <a:sy n="66" d="100"/>
        </p:scale>
        <p:origin x="12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4/11/2021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4/11/2021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4/11/2021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4/11/2021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4/11/2021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4/11/2021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939292"/>
            <a:ext cx="7772400" cy="979415"/>
          </a:xfrm>
        </p:spPr>
        <p:txBody>
          <a:bodyPr>
            <a:normAutofit/>
          </a:bodyPr>
          <a:lstStyle/>
          <a:p>
            <a:r>
              <a:rPr lang="en-US" b="1" dirty="0">
                <a:solidFill>
                  <a:schemeClr val="bg1"/>
                </a:solidFill>
              </a:rPr>
              <a:t>DRIFTER OR RESTORER</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Jeroboam</a:t>
            </a:r>
          </a:p>
        </p:txBody>
      </p:sp>
      <p:sp>
        <p:nvSpPr>
          <p:cNvPr id="24" name="TextBox 23">
            <a:extLst>
              <a:ext uri="{FF2B5EF4-FFF2-40B4-BE49-F238E27FC236}">
                <a16:creationId xmlns:a16="http://schemas.microsoft.com/office/drawing/2014/main" id="{AFCC7626-035E-42A8-AE0C-5F983184DA9E}"/>
              </a:ext>
            </a:extLst>
          </p:cNvPr>
          <p:cNvSpPr txBox="1"/>
          <p:nvPr/>
        </p:nvSpPr>
        <p:spPr>
          <a:xfrm>
            <a:off x="4280481" y="1400257"/>
            <a:ext cx="36072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Ahab</a:t>
            </a:r>
          </a:p>
        </p:txBody>
      </p:sp>
      <p:sp>
        <p:nvSpPr>
          <p:cNvPr id="25" name="TextBox 24">
            <a:extLst>
              <a:ext uri="{FF2B5EF4-FFF2-40B4-BE49-F238E27FC236}">
                <a16:creationId xmlns:a16="http://schemas.microsoft.com/office/drawing/2014/main" id="{A8B49BD4-3AEA-4B17-B258-BAD914E23D67}"/>
              </a:ext>
            </a:extLst>
          </p:cNvPr>
          <p:cNvSpPr txBox="1"/>
          <p:nvPr/>
        </p:nvSpPr>
        <p:spPr>
          <a:xfrm>
            <a:off x="5143498" y="1400256"/>
            <a:ext cx="36072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Jehu</a:t>
            </a:r>
          </a:p>
        </p:txBody>
      </p:sp>
      <p:sp>
        <p:nvSpPr>
          <p:cNvPr id="26" name="TextBox 25">
            <a:extLst>
              <a:ext uri="{FF2B5EF4-FFF2-40B4-BE49-F238E27FC236}">
                <a16:creationId xmlns:a16="http://schemas.microsoft.com/office/drawing/2014/main" id="{0E3BC86F-81B3-4FFB-B66B-3FE0DF6E886C}"/>
              </a:ext>
            </a:extLst>
          </p:cNvPr>
          <p:cNvSpPr txBox="1"/>
          <p:nvPr/>
        </p:nvSpPr>
        <p:spPr>
          <a:xfrm>
            <a:off x="7864678" y="4039031"/>
            <a:ext cx="272643"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Josiah</a:t>
            </a:r>
          </a:p>
        </p:txBody>
      </p:sp>
      <p:sp>
        <p:nvSpPr>
          <p:cNvPr id="16" name="TextBox 15">
            <a:extLst>
              <a:ext uri="{FF2B5EF4-FFF2-40B4-BE49-F238E27FC236}">
                <a16:creationId xmlns:a16="http://schemas.microsoft.com/office/drawing/2014/main" id="{ABE70234-DB48-456D-969D-A247C504A84E}"/>
              </a:ext>
            </a:extLst>
          </p:cNvPr>
          <p:cNvSpPr txBox="1"/>
          <p:nvPr/>
        </p:nvSpPr>
        <p:spPr>
          <a:xfrm>
            <a:off x="2448537" y="1273937"/>
            <a:ext cx="293614"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Solomon</a:t>
            </a:r>
          </a:p>
        </p:txBody>
      </p:sp>
      <p:sp>
        <p:nvSpPr>
          <p:cNvPr id="20" name="TextBox 19">
            <a:extLst>
              <a:ext uri="{FF2B5EF4-FFF2-40B4-BE49-F238E27FC236}">
                <a16:creationId xmlns:a16="http://schemas.microsoft.com/office/drawing/2014/main" id="{22CF0E2F-4872-4B3F-818A-5536C8992DA6}"/>
              </a:ext>
            </a:extLst>
          </p:cNvPr>
          <p:cNvSpPr txBox="1"/>
          <p:nvPr/>
        </p:nvSpPr>
        <p:spPr>
          <a:xfrm>
            <a:off x="5949891" y="168491"/>
            <a:ext cx="29332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panose="020F0502020204030204"/>
                <a:ea typeface="+mn-ea"/>
                <a:cs typeface="+mn-cs"/>
              </a:rPr>
              <a:t>Y = Drifter / Defiler</a:t>
            </a:r>
          </a:p>
        </p:txBody>
      </p:sp>
      <p:sp>
        <p:nvSpPr>
          <p:cNvPr id="21" name="TextBox 20">
            <a:extLst>
              <a:ext uri="{FF2B5EF4-FFF2-40B4-BE49-F238E27FC236}">
                <a16:creationId xmlns:a16="http://schemas.microsoft.com/office/drawing/2014/main" id="{703F5520-3D56-401D-B584-8F160F02B37A}"/>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
        <p:nvSpPr>
          <p:cNvPr id="23" name="Arrow: Curved Up 22">
            <a:extLst>
              <a:ext uri="{FF2B5EF4-FFF2-40B4-BE49-F238E27FC236}">
                <a16:creationId xmlns:a16="http://schemas.microsoft.com/office/drawing/2014/main" id="{E204AADD-14E0-4E37-8826-19BAF761E436}"/>
              </a:ext>
            </a:extLst>
          </p:cNvPr>
          <p:cNvSpPr/>
          <p:nvPr/>
        </p:nvSpPr>
        <p:spPr>
          <a:xfrm rot="10800000">
            <a:off x="3374471" y="796939"/>
            <a:ext cx="2038526" cy="58651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Arrow: Curved Down 1">
            <a:extLst>
              <a:ext uri="{FF2B5EF4-FFF2-40B4-BE49-F238E27FC236}">
                <a16:creationId xmlns:a16="http://schemas.microsoft.com/office/drawing/2014/main" id="{CA13473B-01D4-485A-ABBE-BF9822FA1371}"/>
              </a:ext>
            </a:extLst>
          </p:cNvPr>
          <p:cNvSpPr/>
          <p:nvPr/>
        </p:nvSpPr>
        <p:spPr>
          <a:xfrm rot="11556347">
            <a:off x="-183456" y="4896947"/>
            <a:ext cx="8232309" cy="1611264"/>
          </a:xfrm>
          <a:prstGeom prst="curved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id="{8E48D68E-C774-43A4-A14E-00C9D7122F79}"/>
              </a:ext>
            </a:extLst>
          </p:cNvPr>
          <p:cNvSpPr txBox="1"/>
          <p:nvPr/>
        </p:nvSpPr>
        <p:spPr>
          <a:xfrm>
            <a:off x="606104" y="5153019"/>
            <a:ext cx="5180203"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JOSIAH’S RESTORATION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solidFill>
                    <a:prstClr val="black"/>
                  </a:solidFill>
                </a:ln>
                <a:solidFill>
                  <a:prstClr val="white"/>
                </a:solidFill>
                <a:effectLst/>
                <a:uLnTx/>
                <a:uFillTx/>
                <a:latin typeface="Calibri" panose="020F0502020204030204"/>
                <a:ea typeface="+mn-ea"/>
                <a:cs typeface="+mn-cs"/>
              </a:rPr>
              <a:t>(II Kings 22-23; II Chron. 34-35)</a:t>
            </a:r>
          </a:p>
        </p:txBody>
      </p:sp>
      <p:sp>
        <p:nvSpPr>
          <p:cNvPr id="27" name="&quot;Not Allowed&quot; Symbol 26">
            <a:extLst>
              <a:ext uri="{FF2B5EF4-FFF2-40B4-BE49-F238E27FC236}">
                <a16:creationId xmlns:a16="http://schemas.microsoft.com/office/drawing/2014/main" id="{17DABD17-1216-4FFC-9FA2-CA2FA9ED0282}"/>
              </a:ext>
            </a:extLst>
          </p:cNvPr>
          <p:cNvSpPr/>
          <p:nvPr/>
        </p:nvSpPr>
        <p:spPr>
          <a:xfrm>
            <a:off x="4095926" y="1666117"/>
            <a:ext cx="715159" cy="65180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quot;Not Allowed&quot; Symbol 27">
            <a:extLst>
              <a:ext uri="{FF2B5EF4-FFF2-40B4-BE49-F238E27FC236}">
                <a16:creationId xmlns:a16="http://schemas.microsoft.com/office/drawing/2014/main" id="{18A35EE3-61C2-49AC-B4B6-2A13D7E8BDF5}"/>
              </a:ext>
            </a:extLst>
          </p:cNvPr>
          <p:cNvSpPr/>
          <p:nvPr/>
        </p:nvSpPr>
        <p:spPr>
          <a:xfrm>
            <a:off x="2212335" y="1959976"/>
            <a:ext cx="715159" cy="65180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quot;Not Allowed&quot; Symbol 28">
            <a:extLst>
              <a:ext uri="{FF2B5EF4-FFF2-40B4-BE49-F238E27FC236}">
                <a16:creationId xmlns:a16="http://schemas.microsoft.com/office/drawing/2014/main" id="{7E213621-3DC1-4DC9-8509-B3B50AC98F8F}"/>
              </a:ext>
            </a:extLst>
          </p:cNvPr>
          <p:cNvSpPr/>
          <p:nvPr/>
        </p:nvSpPr>
        <p:spPr>
          <a:xfrm>
            <a:off x="2948731" y="1076698"/>
            <a:ext cx="715159" cy="65180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4125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KEYS TO JOSIAH’S RESTORATION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pPr marL="514350" indent="-514350">
              <a:buFont typeface="+mj-lt"/>
              <a:buAutoNum type="arabicPeriod"/>
            </a:pPr>
            <a:r>
              <a:rPr lang="en-US" dirty="0">
                <a:solidFill>
                  <a:schemeClr val="bg1"/>
                </a:solidFill>
              </a:rPr>
              <a:t>A fully dedicated heart (II Kings 23:25)</a:t>
            </a:r>
          </a:p>
          <a:p>
            <a:pPr marL="514350" indent="-514350">
              <a:buFont typeface="+mj-lt"/>
              <a:buAutoNum type="arabicPeriod"/>
            </a:pPr>
            <a:r>
              <a:rPr lang="en-US" dirty="0">
                <a:solidFill>
                  <a:schemeClr val="bg1"/>
                </a:solidFill>
              </a:rPr>
              <a:t>A willingness to go against family history (II Kings 22:13)</a:t>
            </a:r>
          </a:p>
          <a:p>
            <a:pPr marL="514350" indent="-514350">
              <a:buFont typeface="+mj-lt"/>
              <a:buAutoNum type="arabicPeriod"/>
            </a:pPr>
            <a:r>
              <a:rPr lang="en-US" dirty="0">
                <a:solidFill>
                  <a:schemeClr val="bg1"/>
                </a:solidFill>
              </a:rPr>
              <a:t>Careful obedience (II Kings 22:2; 23:25)</a:t>
            </a:r>
          </a:p>
          <a:p>
            <a:pPr marL="514350" indent="-514350">
              <a:buFont typeface="+mj-lt"/>
              <a:buAutoNum type="arabicPeriod"/>
            </a:pPr>
            <a:r>
              <a:rPr lang="en-US" dirty="0">
                <a:solidFill>
                  <a:schemeClr val="bg1"/>
                </a:solidFill>
              </a:rPr>
              <a:t>Reading God’s word (II Chron. 34:18-19,29-30)</a:t>
            </a:r>
          </a:p>
          <a:p>
            <a:pPr marL="514350" indent="-514350">
              <a:buFont typeface="+mj-lt"/>
              <a:buAutoNum type="arabicPeriod"/>
            </a:pPr>
            <a:r>
              <a:rPr lang="en-US" dirty="0">
                <a:solidFill>
                  <a:schemeClr val="bg1"/>
                </a:solidFill>
              </a:rPr>
              <a:t>Go back to the original source of authority (II Kings 23:25)</a:t>
            </a:r>
          </a:p>
        </p:txBody>
      </p:sp>
    </p:spTree>
    <p:extLst>
      <p:ext uri="{BB962C8B-B14F-4D97-AF65-F5344CB8AC3E}">
        <p14:creationId xmlns:p14="http://schemas.microsoft.com/office/powerpoint/2010/main" val="3857646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1102947"/>
          </a:xfrm>
        </p:spPr>
        <p:txBody>
          <a:bodyPr>
            <a:normAutofit fontScale="90000"/>
          </a:bodyPr>
          <a:lstStyle/>
          <a:p>
            <a:pPr algn="ctr"/>
            <a:r>
              <a:rPr lang="en-US" b="1" dirty="0">
                <a:solidFill>
                  <a:schemeClr val="bg1"/>
                </a:solidFill>
              </a:rPr>
              <a:t>SINCE THE BIBLE WAS WRITTEN</a:t>
            </a:r>
            <a:br>
              <a:rPr lang="en-US" b="1" dirty="0">
                <a:solidFill>
                  <a:schemeClr val="bg1"/>
                </a:solidFill>
              </a:rPr>
            </a:br>
            <a:r>
              <a:rPr lang="en-US" b="1" dirty="0">
                <a:solidFill>
                  <a:schemeClr val="bg1"/>
                </a:solidFill>
              </a:rPr>
              <a:t>DRIFTING AND DEFILING…</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70745"/>
            <a:ext cx="7886700" cy="4306218"/>
          </a:xfrm>
        </p:spPr>
        <p:txBody>
          <a:bodyPr>
            <a:normAutofit/>
          </a:bodyPr>
          <a:lstStyle/>
          <a:p>
            <a:r>
              <a:rPr lang="en-US" dirty="0">
                <a:solidFill>
                  <a:schemeClr val="bg1"/>
                </a:solidFill>
              </a:rPr>
              <a:t>Worship</a:t>
            </a:r>
          </a:p>
          <a:p>
            <a:r>
              <a:rPr lang="en-US" dirty="0">
                <a:solidFill>
                  <a:schemeClr val="bg1"/>
                </a:solidFill>
              </a:rPr>
              <a:t>Church – organization and work</a:t>
            </a:r>
          </a:p>
          <a:p>
            <a:r>
              <a:rPr lang="en-US" dirty="0">
                <a:solidFill>
                  <a:schemeClr val="bg1"/>
                </a:solidFill>
              </a:rPr>
              <a:t>Doctrines</a:t>
            </a:r>
          </a:p>
          <a:p>
            <a:r>
              <a:rPr lang="en-US" dirty="0">
                <a:solidFill>
                  <a:schemeClr val="bg1"/>
                </a:solidFill>
              </a:rPr>
              <a:t>Morality</a:t>
            </a:r>
          </a:p>
        </p:txBody>
      </p:sp>
    </p:spTree>
    <p:extLst>
      <p:ext uri="{BB962C8B-B14F-4D97-AF65-F5344CB8AC3E}">
        <p14:creationId xmlns:p14="http://schemas.microsoft.com/office/powerpoint/2010/main" val="103271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KEYS TO PROPER RESTORATION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pPr marL="514350" indent="-514350">
              <a:buFont typeface="+mj-lt"/>
              <a:buAutoNum type="arabicPeriod"/>
            </a:pPr>
            <a:r>
              <a:rPr lang="en-US" dirty="0">
                <a:solidFill>
                  <a:schemeClr val="bg1"/>
                </a:solidFill>
              </a:rPr>
              <a:t>A fully dedicated heart (Mk. 12:28-30)</a:t>
            </a:r>
          </a:p>
          <a:p>
            <a:pPr marL="514350" indent="-514350">
              <a:buFont typeface="+mj-lt"/>
              <a:buAutoNum type="arabicPeriod"/>
            </a:pPr>
            <a:r>
              <a:rPr lang="en-US" dirty="0">
                <a:solidFill>
                  <a:schemeClr val="bg1"/>
                </a:solidFill>
              </a:rPr>
              <a:t>A willingness to go against family history (Mt. 10:37)</a:t>
            </a:r>
          </a:p>
          <a:p>
            <a:pPr marL="514350" indent="-514350">
              <a:buFont typeface="+mj-lt"/>
              <a:buAutoNum type="arabicPeriod"/>
            </a:pPr>
            <a:r>
              <a:rPr lang="en-US" dirty="0">
                <a:solidFill>
                  <a:schemeClr val="bg1"/>
                </a:solidFill>
              </a:rPr>
              <a:t>Careful obedience (Heb. 2:1; 5:9)</a:t>
            </a:r>
          </a:p>
          <a:p>
            <a:pPr marL="514350" indent="-514350">
              <a:buFont typeface="+mj-lt"/>
              <a:buAutoNum type="arabicPeriod"/>
            </a:pPr>
            <a:r>
              <a:rPr lang="en-US" dirty="0">
                <a:solidFill>
                  <a:schemeClr val="bg1"/>
                </a:solidFill>
              </a:rPr>
              <a:t>Reading God’s word (II Tim. 2:15; 3:16-17; 4:2-4)</a:t>
            </a:r>
          </a:p>
          <a:p>
            <a:pPr marL="514350" indent="-514350">
              <a:buFont typeface="+mj-lt"/>
              <a:buAutoNum type="arabicPeriod"/>
            </a:pPr>
            <a:r>
              <a:rPr lang="en-US" dirty="0">
                <a:solidFill>
                  <a:schemeClr val="bg1"/>
                </a:solidFill>
              </a:rPr>
              <a:t>Go back to the original source of authority (II Pet. 3:1-2; Jud. 1:3)</a:t>
            </a:r>
          </a:p>
        </p:txBody>
      </p:sp>
    </p:spTree>
    <p:extLst>
      <p:ext uri="{BB962C8B-B14F-4D97-AF65-F5344CB8AC3E}">
        <p14:creationId xmlns:p14="http://schemas.microsoft.com/office/powerpoint/2010/main" val="1841200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WHAT IS YOUR PART IN HISTORY?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457974"/>
            <a:ext cx="7886700" cy="3718989"/>
          </a:xfrm>
        </p:spPr>
        <p:txBody>
          <a:bodyPr>
            <a:normAutofit/>
          </a:bodyPr>
          <a:lstStyle/>
          <a:p>
            <a:pPr marL="0" indent="0" algn="ctr">
              <a:buNone/>
            </a:pPr>
            <a:r>
              <a:rPr lang="en-US" sz="3600" dirty="0">
                <a:solidFill>
                  <a:schemeClr val="bg1"/>
                </a:solidFill>
              </a:rPr>
              <a:t>Are you a careless drifter</a:t>
            </a:r>
          </a:p>
          <a:p>
            <a:pPr marL="0" indent="0" algn="ctr">
              <a:buNone/>
            </a:pPr>
            <a:r>
              <a:rPr lang="en-US" sz="3600" dirty="0">
                <a:solidFill>
                  <a:schemeClr val="bg1"/>
                </a:solidFill>
              </a:rPr>
              <a:t>or</a:t>
            </a:r>
          </a:p>
          <a:p>
            <a:pPr marL="0" indent="0" algn="ctr">
              <a:buNone/>
            </a:pPr>
            <a:r>
              <a:rPr lang="en-US" sz="3600" dirty="0">
                <a:solidFill>
                  <a:schemeClr val="bg1"/>
                </a:solidFill>
              </a:rPr>
              <a:t>are you a careful restorer?</a:t>
            </a:r>
          </a:p>
        </p:txBody>
      </p:sp>
    </p:spTree>
    <p:extLst>
      <p:ext uri="{BB962C8B-B14F-4D97-AF65-F5344CB8AC3E}">
        <p14:creationId xmlns:p14="http://schemas.microsoft.com/office/powerpoint/2010/main" val="2790991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algn="ctr"/>
            <a:r>
              <a:rPr lang="en-US" b="1" dirty="0"/>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algn="ctr"/>
            <a:r>
              <a:rPr lang="en-US" sz="2400" b="1" dirty="0">
                <a:solidFill>
                  <a:schemeClr val="bg1"/>
                </a:solidFill>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algn="ctr"/>
            <a:r>
              <a:rPr lang="en-US" sz="2400" b="1" dirty="0">
                <a:solidFill>
                  <a:schemeClr val="bg1"/>
                </a:solidFill>
              </a:rPr>
              <a:t>JUDAH</a:t>
            </a:r>
          </a:p>
        </p:txBody>
      </p:sp>
      <p:sp>
        <p:nvSpPr>
          <p:cNvPr id="30" name="TextBox 29">
            <a:extLst>
              <a:ext uri="{FF2B5EF4-FFF2-40B4-BE49-F238E27FC236}">
                <a16:creationId xmlns:a16="http://schemas.microsoft.com/office/drawing/2014/main" id="{770F1013-71C4-44A2-AB33-A5301AB55818}"/>
              </a:ext>
            </a:extLst>
          </p:cNvPr>
          <p:cNvSpPr txBox="1"/>
          <p:nvPr/>
        </p:nvSpPr>
        <p:spPr>
          <a:xfrm>
            <a:off x="5949891" y="168491"/>
            <a:ext cx="2933239" cy="523220"/>
          </a:xfrm>
          <a:prstGeom prst="rect">
            <a:avLst/>
          </a:prstGeom>
          <a:noFill/>
        </p:spPr>
        <p:txBody>
          <a:bodyPr wrap="none" rtlCol="0">
            <a:spAutoFit/>
          </a:bodyPr>
          <a:lstStyle/>
          <a:p>
            <a:r>
              <a:rPr lang="en-US" sz="2800" dirty="0">
                <a:solidFill>
                  <a:srgbClr val="FFFF00"/>
                </a:solidFill>
              </a:rPr>
              <a:t>Y = Drifter / Defiler</a:t>
            </a:r>
          </a:p>
        </p:txBody>
      </p:sp>
      <p:sp>
        <p:nvSpPr>
          <p:cNvPr id="32" name="TextBox 31">
            <a:extLst>
              <a:ext uri="{FF2B5EF4-FFF2-40B4-BE49-F238E27FC236}">
                <a16:creationId xmlns:a16="http://schemas.microsoft.com/office/drawing/2014/main" id="{955DA39B-3AF4-42F1-A470-912F43E0B227}"/>
              </a:ext>
            </a:extLst>
          </p:cNvPr>
          <p:cNvSpPr txBox="1"/>
          <p:nvPr/>
        </p:nvSpPr>
        <p:spPr>
          <a:xfrm>
            <a:off x="2448537" y="1273937"/>
            <a:ext cx="293614" cy="2031325"/>
          </a:xfrm>
          <a:prstGeom prst="rect">
            <a:avLst/>
          </a:prstGeom>
          <a:noFill/>
        </p:spPr>
        <p:txBody>
          <a:bodyPr wrap="square" rtlCol="0">
            <a:spAutoFit/>
          </a:bodyPr>
          <a:lstStyle/>
          <a:p>
            <a:pPr algn="ctr"/>
            <a:r>
              <a:rPr lang="en-US" b="1" dirty="0">
                <a:solidFill>
                  <a:srgbClr val="FFFF00"/>
                </a:solidFill>
              </a:rPr>
              <a:t>Solomon</a:t>
            </a:r>
          </a:p>
        </p:txBody>
      </p:sp>
      <p:sp>
        <p:nvSpPr>
          <p:cNvPr id="33" name="TextBox 32">
            <a:extLst>
              <a:ext uri="{FF2B5EF4-FFF2-40B4-BE49-F238E27FC236}">
                <a16:creationId xmlns:a16="http://schemas.microsoft.com/office/drawing/2014/main" id="{64C8244E-740D-4800-99E1-746900C2EB49}"/>
              </a:ext>
            </a:extLst>
          </p:cNvPr>
          <p:cNvSpPr txBox="1"/>
          <p:nvPr/>
        </p:nvSpPr>
        <p:spPr>
          <a:xfrm>
            <a:off x="606104" y="5153019"/>
            <a:ext cx="5180203" cy="954107"/>
          </a:xfrm>
          <a:prstGeom prst="rect">
            <a:avLst/>
          </a:prstGeom>
          <a:noFill/>
        </p:spPr>
        <p:txBody>
          <a:bodyPr wrap="square" rtlCol="0">
            <a:spAutoFit/>
          </a:bodyPr>
          <a:lstStyle/>
          <a:p>
            <a:pPr algn="ctr"/>
            <a:r>
              <a:rPr lang="en-US" sz="2800" b="1" dirty="0">
                <a:solidFill>
                  <a:srgbClr val="FFFF00"/>
                </a:solidFill>
              </a:rPr>
              <a:t>SOLOMON TURNS FROM GOD</a:t>
            </a:r>
          </a:p>
          <a:p>
            <a:pPr algn="ctr"/>
            <a:r>
              <a:rPr lang="en-US" sz="2800" b="1" dirty="0">
                <a:solidFill>
                  <a:srgbClr val="FFFF00"/>
                </a:solidFill>
              </a:rPr>
              <a:t>(I Kings 11:4-10)</a:t>
            </a:r>
          </a:p>
        </p:txBody>
      </p:sp>
      <p:sp>
        <p:nvSpPr>
          <p:cNvPr id="34" name="TextBox 33">
            <a:extLst>
              <a:ext uri="{FF2B5EF4-FFF2-40B4-BE49-F238E27FC236}">
                <a16:creationId xmlns:a16="http://schemas.microsoft.com/office/drawing/2014/main" id="{638CE734-9EFD-40DF-B9E2-FC479DF67545}"/>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algn="ctr"/>
            <a:r>
              <a:rPr lang="en-US" b="1" dirty="0"/>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algn="ctr"/>
            <a:r>
              <a:rPr lang="en-US" sz="2400" b="1" dirty="0">
                <a:solidFill>
                  <a:schemeClr val="bg1"/>
                </a:solidFill>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algn="ctr"/>
            <a:r>
              <a:rPr lang="en-US" sz="2400" b="1" dirty="0">
                <a:solidFill>
                  <a:schemeClr val="bg1"/>
                </a:solidFill>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algn="ctr"/>
            <a:r>
              <a:rPr lang="en-US" b="1" dirty="0">
                <a:solidFill>
                  <a:srgbClr val="FFFF00"/>
                </a:solidFill>
              </a:rPr>
              <a:t>Jeroboam</a:t>
            </a:r>
          </a:p>
        </p:txBody>
      </p:sp>
      <p:sp>
        <p:nvSpPr>
          <p:cNvPr id="16" name="TextBox 15">
            <a:extLst>
              <a:ext uri="{FF2B5EF4-FFF2-40B4-BE49-F238E27FC236}">
                <a16:creationId xmlns:a16="http://schemas.microsoft.com/office/drawing/2014/main" id="{56057DB0-672A-4BCA-9214-7A1809D3EB3B}"/>
              </a:ext>
            </a:extLst>
          </p:cNvPr>
          <p:cNvSpPr txBox="1"/>
          <p:nvPr/>
        </p:nvSpPr>
        <p:spPr>
          <a:xfrm>
            <a:off x="2448537" y="1273937"/>
            <a:ext cx="293614" cy="2031325"/>
          </a:xfrm>
          <a:prstGeom prst="rect">
            <a:avLst/>
          </a:prstGeom>
          <a:noFill/>
        </p:spPr>
        <p:txBody>
          <a:bodyPr wrap="square" rtlCol="0">
            <a:spAutoFit/>
          </a:bodyPr>
          <a:lstStyle/>
          <a:p>
            <a:pPr algn="ctr"/>
            <a:r>
              <a:rPr lang="en-US" b="1" dirty="0">
                <a:solidFill>
                  <a:srgbClr val="FFFF00"/>
                </a:solidFill>
              </a:rPr>
              <a:t>Solomon</a:t>
            </a:r>
          </a:p>
        </p:txBody>
      </p:sp>
      <p:sp>
        <p:nvSpPr>
          <p:cNvPr id="20" name="TextBox 19">
            <a:extLst>
              <a:ext uri="{FF2B5EF4-FFF2-40B4-BE49-F238E27FC236}">
                <a16:creationId xmlns:a16="http://schemas.microsoft.com/office/drawing/2014/main" id="{DF7379D6-218D-4050-A575-B88A6B8BAB37}"/>
              </a:ext>
            </a:extLst>
          </p:cNvPr>
          <p:cNvSpPr txBox="1"/>
          <p:nvPr/>
        </p:nvSpPr>
        <p:spPr>
          <a:xfrm>
            <a:off x="5949891" y="168491"/>
            <a:ext cx="2933239" cy="523220"/>
          </a:xfrm>
          <a:prstGeom prst="rect">
            <a:avLst/>
          </a:prstGeom>
          <a:noFill/>
        </p:spPr>
        <p:txBody>
          <a:bodyPr wrap="none" rtlCol="0">
            <a:spAutoFit/>
          </a:bodyPr>
          <a:lstStyle/>
          <a:p>
            <a:r>
              <a:rPr lang="en-US" sz="2800" dirty="0">
                <a:solidFill>
                  <a:srgbClr val="FFFF00"/>
                </a:solidFill>
              </a:rPr>
              <a:t>Y = Drifter / Defiler</a:t>
            </a:r>
          </a:p>
        </p:txBody>
      </p:sp>
      <p:sp>
        <p:nvSpPr>
          <p:cNvPr id="22" name="TextBox 21">
            <a:extLst>
              <a:ext uri="{FF2B5EF4-FFF2-40B4-BE49-F238E27FC236}">
                <a16:creationId xmlns:a16="http://schemas.microsoft.com/office/drawing/2014/main" id="{9FC639E1-E7AF-4FA5-8441-CA91F0CE1A0C}"/>
              </a:ext>
            </a:extLst>
          </p:cNvPr>
          <p:cNvSpPr txBox="1"/>
          <p:nvPr/>
        </p:nvSpPr>
        <p:spPr>
          <a:xfrm>
            <a:off x="606104" y="5153019"/>
            <a:ext cx="5180203" cy="954107"/>
          </a:xfrm>
          <a:prstGeom prst="rect">
            <a:avLst/>
          </a:prstGeom>
          <a:noFill/>
        </p:spPr>
        <p:txBody>
          <a:bodyPr wrap="square" rtlCol="0">
            <a:spAutoFit/>
          </a:bodyPr>
          <a:lstStyle/>
          <a:p>
            <a:pPr algn="ctr"/>
            <a:r>
              <a:rPr lang="en-US" sz="2800" b="1" dirty="0">
                <a:solidFill>
                  <a:srgbClr val="FFFF00"/>
                </a:solidFill>
              </a:rPr>
              <a:t>JEROBOAM TURNS FROM GOD</a:t>
            </a:r>
          </a:p>
          <a:p>
            <a:pPr algn="ctr"/>
            <a:r>
              <a:rPr lang="en-US" sz="2800" b="1" dirty="0">
                <a:solidFill>
                  <a:srgbClr val="FFFF00"/>
                </a:solidFill>
              </a:rPr>
              <a:t>(I Kings 12:25-33)</a:t>
            </a:r>
          </a:p>
        </p:txBody>
      </p:sp>
      <p:sp>
        <p:nvSpPr>
          <p:cNvPr id="23" name="TextBox 22">
            <a:extLst>
              <a:ext uri="{FF2B5EF4-FFF2-40B4-BE49-F238E27FC236}">
                <a16:creationId xmlns:a16="http://schemas.microsoft.com/office/drawing/2014/main" id="{06BAFC97-48BA-4BF1-ADD6-05795F30F7CE}"/>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Tree>
    <p:extLst>
      <p:ext uri="{BB962C8B-B14F-4D97-AF65-F5344CB8AC3E}">
        <p14:creationId xmlns:p14="http://schemas.microsoft.com/office/powerpoint/2010/main" val="86807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algn="ctr"/>
            <a:r>
              <a:rPr lang="en-US" b="1" dirty="0"/>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algn="ctr"/>
            <a:r>
              <a:rPr lang="en-US" sz="2400" b="1" dirty="0">
                <a:solidFill>
                  <a:schemeClr val="bg1"/>
                </a:solidFill>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algn="ctr"/>
            <a:r>
              <a:rPr lang="en-US" sz="2400" b="1" dirty="0">
                <a:solidFill>
                  <a:schemeClr val="bg1"/>
                </a:solidFill>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algn="ctr"/>
            <a:r>
              <a:rPr lang="en-US" b="1" dirty="0">
                <a:solidFill>
                  <a:srgbClr val="FFFF00"/>
                </a:solidFill>
              </a:rPr>
              <a:t>Jeroboam</a:t>
            </a:r>
          </a:p>
        </p:txBody>
      </p:sp>
      <p:sp>
        <p:nvSpPr>
          <p:cNvPr id="24" name="TextBox 23">
            <a:extLst>
              <a:ext uri="{FF2B5EF4-FFF2-40B4-BE49-F238E27FC236}">
                <a16:creationId xmlns:a16="http://schemas.microsoft.com/office/drawing/2014/main" id="{AFCC7626-035E-42A8-AE0C-5F983184DA9E}"/>
              </a:ext>
            </a:extLst>
          </p:cNvPr>
          <p:cNvSpPr txBox="1"/>
          <p:nvPr/>
        </p:nvSpPr>
        <p:spPr>
          <a:xfrm>
            <a:off x="4280481" y="1400257"/>
            <a:ext cx="360727" cy="1200329"/>
          </a:xfrm>
          <a:prstGeom prst="rect">
            <a:avLst/>
          </a:prstGeom>
          <a:noFill/>
        </p:spPr>
        <p:txBody>
          <a:bodyPr wrap="square" rtlCol="0">
            <a:spAutoFit/>
          </a:bodyPr>
          <a:lstStyle/>
          <a:p>
            <a:pPr algn="ctr"/>
            <a:r>
              <a:rPr lang="en-US" b="1" dirty="0">
                <a:solidFill>
                  <a:srgbClr val="FFFF00"/>
                </a:solidFill>
              </a:rPr>
              <a:t>Ahab</a:t>
            </a:r>
          </a:p>
        </p:txBody>
      </p:sp>
      <p:sp>
        <p:nvSpPr>
          <p:cNvPr id="16" name="TextBox 15">
            <a:extLst>
              <a:ext uri="{FF2B5EF4-FFF2-40B4-BE49-F238E27FC236}">
                <a16:creationId xmlns:a16="http://schemas.microsoft.com/office/drawing/2014/main" id="{D80A2742-E461-465C-8A27-2E2AA2D7E2DA}"/>
              </a:ext>
            </a:extLst>
          </p:cNvPr>
          <p:cNvSpPr txBox="1"/>
          <p:nvPr/>
        </p:nvSpPr>
        <p:spPr>
          <a:xfrm>
            <a:off x="2448537" y="1273937"/>
            <a:ext cx="293614" cy="2031325"/>
          </a:xfrm>
          <a:prstGeom prst="rect">
            <a:avLst/>
          </a:prstGeom>
          <a:noFill/>
        </p:spPr>
        <p:txBody>
          <a:bodyPr wrap="square" rtlCol="0">
            <a:spAutoFit/>
          </a:bodyPr>
          <a:lstStyle/>
          <a:p>
            <a:pPr algn="ctr"/>
            <a:r>
              <a:rPr lang="en-US" b="1" dirty="0">
                <a:solidFill>
                  <a:srgbClr val="FFFF00"/>
                </a:solidFill>
              </a:rPr>
              <a:t>Solomon</a:t>
            </a:r>
          </a:p>
        </p:txBody>
      </p:sp>
      <p:sp>
        <p:nvSpPr>
          <p:cNvPr id="20" name="TextBox 19">
            <a:extLst>
              <a:ext uri="{FF2B5EF4-FFF2-40B4-BE49-F238E27FC236}">
                <a16:creationId xmlns:a16="http://schemas.microsoft.com/office/drawing/2014/main" id="{FEA10C87-4C3D-4281-8C97-5720DB439554}"/>
              </a:ext>
            </a:extLst>
          </p:cNvPr>
          <p:cNvSpPr txBox="1"/>
          <p:nvPr/>
        </p:nvSpPr>
        <p:spPr>
          <a:xfrm>
            <a:off x="5949891" y="168491"/>
            <a:ext cx="2933239" cy="523220"/>
          </a:xfrm>
          <a:prstGeom prst="rect">
            <a:avLst/>
          </a:prstGeom>
          <a:noFill/>
        </p:spPr>
        <p:txBody>
          <a:bodyPr wrap="none" rtlCol="0">
            <a:spAutoFit/>
          </a:bodyPr>
          <a:lstStyle/>
          <a:p>
            <a:r>
              <a:rPr lang="en-US" sz="2800" dirty="0">
                <a:solidFill>
                  <a:srgbClr val="FFFF00"/>
                </a:solidFill>
              </a:rPr>
              <a:t>Y = Drifter / Defiler</a:t>
            </a:r>
          </a:p>
        </p:txBody>
      </p:sp>
      <p:sp>
        <p:nvSpPr>
          <p:cNvPr id="22" name="TextBox 21">
            <a:extLst>
              <a:ext uri="{FF2B5EF4-FFF2-40B4-BE49-F238E27FC236}">
                <a16:creationId xmlns:a16="http://schemas.microsoft.com/office/drawing/2014/main" id="{4926861E-8B73-4D93-9AF4-A29866AEBE23}"/>
              </a:ext>
            </a:extLst>
          </p:cNvPr>
          <p:cNvSpPr txBox="1"/>
          <p:nvPr/>
        </p:nvSpPr>
        <p:spPr>
          <a:xfrm>
            <a:off x="606104" y="5153019"/>
            <a:ext cx="5180203" cy="954107"/>
          </a:xfrm>
          <a:prstGeom prst="rect">
            <a:avLst/>
          </a:prstGeom>
          <a:noFill/>
        </p:spPr>
        <p:txBody>
          <a:bodyPr wrap="square" rtlCol="0">
            <a:spAutoFit/>
          </a:bodyPr>
          <a:lstStyle/>
          <a:p>
            <a:pPr algn="ctr"/>
            <a:r>
              <a:rPr lang="en-US" sz="2800" b="1" dirty="0">
                <a:solidFill>
                  <a:srgbClr val="FFFF00"/>
                </a:solidFill>
              </a:rPr>
              <a:t>AHAB TURNS FROM GOD</a:t>
            </a:r>
          </a:p>
          <a:p>
            <a:pPr algn="ctr"/>
            <a:r>
              <a:rPr lang="en-US" sz="2800" b="1" dirty="0">
                <a:solidFill>
                  <a:srgbClr val="FFFF00"/>
                </a:solidFill>
              </a:rPr>
              <a:t>(I Kings 16:29-33; 18:4)</a:t>
            </a:r>
          </a:p>
        </p:txBody>
      </p:sp>
      <p:sp>
        <p:nvSpPr>
          <p:cNvPr id="23" name="TextBox 22">
            <a:extLst>
              <a:ext uri="{FF2B5EF4-FFF2-40B4-BE49-F238E27FC236}">
                <a16:creationId xmlns:a16="http://schemas.microsoft.com/office/drawing/2014/main" id="{1821DE5A-C5AE-43C2-A31E-98D6B28B3F63}"/>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Tree>
    <p:extLst>
      <p:ext uri="{BB962C8B-B14F-4D97-AF65-F5344CB8AC3E}">
        <p14:creationId xmlns:p14="http://schemas.microsoft.com/office/powerpoint/2010/main" val="350718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fade">
                                      <p:cBhvr>
                                        <p:cTn id="1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algn="ctr"/>
            <a:r>
              <a:rPr lang="en-US" b="1" dirty="0"/>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algn="ctr"/>
            <a:r>
              <a:rPr lang="en-US" sz="2400" b="1" dirty="0">
                <a:solidFill>
                  <a:schemeClr val="bg1"/>
                </a:solidFill>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algn="ctr"/>
            <a:r>
              <a:rPr lang="en-US" sz="2400" b="1" dirty="0">
                <a:solidFill>
                  <a:schemeClr val="bg1"/>
                </a:solidFill>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algn="ctr"/>
            <a:r>
              <a:rPr lang="en-US" b="1" dirty="0">
                <a:solidFill>
                  <a:srgbClr val="FFFF00"/>
                </a:solidFill>
              </a:rPr>
              <a:t>Jeroboam</a:t>
            </a:r>
          </a:p>
        </p:txBody>
      </p:sp>
      <p:sp>
        <p:nvSpPr>
          <p:cNvPr id="24" name="TextBox 23">
            <a:extLst>
              <a:ext uri="{FF2B5EF4-FFF2-40B4-BE49-F238E27FC236}">
                <a16:creationId xmlns:a16="http://schemas.microsoft.com/office/drawing/2014/main" id="{AFCC7626-035E-42A8-AE0C-5F983184DA9E}"/>
              </a:ext>
            </a:extLst>
          </p:cNvPr>
          <p:cNvSpPr txBox="1"/>
          <p:nvPr/>
        </p:nvSpPr>
        <p:spPr>
          <a:xfrm>
            <a:off x="4280481" y="1400257"/>
            <a:ext cx="360727" cy="1200329"/>
          </a:xfrm>
          <a:prstGeom prst="rect">
            <a:avLst/>
          </a:prstGeom>
          <a:noFill/>
        </p:spPr>
        <p:txBody>
          <a:bodyPr wrap="square" rtlCol="0">
            <a:spAutoFit/>
          </a:bodyPr>
          <a:lstStyle/>
          <a:p>
            <a:pPr algn="ctr"/>
            <a:r>
              <a:rPr lang="en-US" b="1" dirty="0">
                <a:solidFill>
                  <a:srgbClr val="FFFF00"/>
                </a:solidFill>
              </a:rPr>
              <a:t>Ahab</a:t>
            </a:r>
          </a:p>
        </p:txBody>
      </p:sp>
      <p:sp>
        <p:nvSpPr>
          <p:cNvPr id="25" name="TextBox 24">
            <a:extLst>
              <a:ext uri="{FF2B5EF4-FFF2-40B4-BE49-F238E27FC236}">
                <a16:creationId xmlns:a16="http://schemas.microsoft.com/office/drawing/2014/main" id="{A8B49BD4-3AEA-4B17-B258-BAD914E23D67}"/>
              </a:ext>
            </a:extLst>
          </p:cNvPr>
          <p:cNvSpPr txBox="1"/>
          <p:nvPr/>
        </p:nvSpPr>
        <p:spPr>
          <a:xfrm>
            <a:off x="5143498" y="1400256"/>
            <a:ext cx="360727" cy="1200329"/>
          </a:xfrm>
          <a:prstGeom prst="rect">
            <a:avLst/>
          </a:prstGeom>
          <a:noFill/>
        </p:spPr>
        <p:txBody>
          <a:bodyPr wrap="square" rtlCol="0">
            <a:spAutoFit/>
          </a:bodyPr>
          <a:lstStyle/>
          <a:p>
            <a:pPr algn="ctr"/>
            <a:r>
              <a:rPr lang="en-US" b="1" dirty="0">
                <a:solidFill>
                  <a:schemeClr val="bg1"/>
                </a:solidFill>
              </a:rPr>
              <a:t>Jehu</a:t>
            </a:r>
          </a:p>
        </p:txBody>
      </p:sp>
      <p:sp>
        <p:nvSpPr>
          <p:cNvPr id="16" name="TextBox 15">
            <a:extLst>
              <a:ext uri="{FF2B5EF4-FFF2-40B4-BE49-F238E27FC236}">
                <a16:creationId xmlns:a16="http://schemas.microsoft.com/office/drawing/2014/main" id="{ABE70234-DB48-456D-969D-A247C504A84E}"/>
              </a:ext>
            </a:extLst>
          </p:cNvPr>
          <p:cNvSpPr txBox="1"/>
          <p:nvPr/>
        </p:nvSpPr>
        <p:spPr>
          <a:xfrm>
            <a:off x="2448537" y="1273937"/>
            <a:ext cx="293614" cy="2031325"/>
          </a:xfrm>
          <a:prstGeom prst="rect">
            <a:avLst/>
          </a:prstGeom>
          <a:noFill/>
        </p:spPr>
        <p:txBody>
          <a:bodyPr wrap="square" rtlCol="0">
            <a:spAutoFit/>
          </a:bodyPr>
          <a:lstStyle/>
          <a:p>
            <a:pPr algn="ctr"/>
            <a:r>
              <a:rPr lang="en-US" b="1" dirty="0">
                <a:solidFill>
                  <a:srgbClr val="FFFF00"/>
                </a:solidFill>
              </a:rPr>
              <a:t>Solomon</a:t>
            </a:r>
          </a:p>
        </p:txBody>
      </p:sp>
      <p:sp>
        <p:nvSpPr>
          <p:cNvPr id="20" name="TextBox 19">
            <a:extLst>
              <a:ext uri="{FF2B5EF4-FFF2-40B4-BE49-F238E27FC236}">
                <a16:creationId xmlns:a16="http://schemas.microsoft.com/office/drawing/2014/main" id="{22CF0E2F-4872-4B3F-818A-5536C8992DA6}"/>
              </a:ext>
            </a:extLst>
          </p:cNvPr>
          <p:cNvSpPr txBox="1"/>
          <p:nvPr/>
        </p:nvSpPr>
        <p:spPr>
          <a:xfrm>
            <a:off x="5949891" y="168491"/>
            <a:ext cx="2933239" cy="523220"/>
          </a:xfrm>
          <a:prstGeom prst="rect">
            <a:avLst/>
          </a:prstGeom>
          <a:noFill/>
        </p:spPr>
        <p:txBody>
          <a:bodyPr wrap="none" rtlCol="0">
            <a:spAutoFit/>
          </a:bodyPr>
          <a:lstStyle/>
          <a:p>
            <a:r>
              <a:rPr lang="en-US" sz="2800" dirty="0">
                <a:solidFill>
                  <a:srgbClr val="FFFF00"/>
                </a:solidFill>
              </a:rPr>
              <a:t>Y = Drifter / Defiler</a:t>
            </a:r>
          </a:p>
        </p:txBody>
      </p:sp>
      <p:sp>
        <p:nvSpPr>
          <p:cNvPr id="22" name="TextBox 21">
            <a:extLst>
              <a:ext uri="{FF2B5EF4-FFF2-40B4-BE49-F238E27FC236}">
                <a16:creationId xmlns:a16="http://schemas.microsoft.com/office/drawing/2014/main" id="{8E48D68E-C774-43A4-A14E-00C9D7122F79}"/>
              </a:ext>
            </a:extLst>
          </p:cNvPr>
          <p:cNvSpPr txBox="1"/>
          <p:nvPr/>
        </p:nvSpPr>
        <p:spPr>
          <a:xfrm>
            <a:off x="606104" y="5153019"/>
            <a:ext cx="5180203" cy="954107"/>
          </a:xfrm>
          <a:prstGeom prst="rect">
            <a:avLst/>
          </a:prstGeom>
          <a:noFill/>
        </p:spPr>
        <p:txBody>
          <a:bodyPr wrap="square" rtlCol="0">
            <a:spAutoFit/>
          </a:bodyPr>
          <a:lstStyle/>
          <a:p>
            <a:pPr algn="ctr"/>
            <a:r>
              <a:rPr lang="en-US" sz="2800" b="1" dirty="0">
                <a:solidFill>
                  <a:schemeClr val="bg1"/>
                </a:solidFill>
              </a:rPr>
              <a:t>JEHU’S REFORMS</a:t>
            </a:r>
          </a:p>
          <a:p>
            <a:pPr algn="ctr"/>
            <a:r>
              <a:rPr lang="en-US" sz="2800" b="1" dirty="0">
                <a:solidFill>
                  <a:schemeClr val="bg1"/>
                </a:solidFill>
              </a:rPr>
              <a:t>(II Kings 9-10)</a:t>
            </a:r>
          </a:p>
        </p:txBody>
      </p:sp>
      <p:sp>
        <p:nvSpPr>
          <p:cNvPr id="23" name="TextBox 22">
            <a:extLst>
              <a:ext uri="{FF2B5EF4-FFF2-40B4-BE49-F238E27FC236}">
                <a16:creationId xmlns:a16="http://schemas.microsoft.com/office/drawing/2014/main" id="{20F84F24-32EB-49D8-ADAB-3A91F667A3EF}"/>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Tree>
    <p:extLst>
      <p:ext uri="{BB962C8B-B14F-4D97-AF65-F5344CB8AC3E}">
        <p14:creationId xmlns:p14="http://schemas.microsoft.com/office/powerpoint/2010/main" val="3231986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JEHU’S RESTORATION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Instructed to wipe out Ahab’s lineage (II Kings 9:6-10)</a:t>
            </a:r>
          </a:p>
          <a:p>
            <a:r>
              <a:rPr lang="en-US" dirty="0">
                <a:solidFill>
                  <a:schemeClr val="bg1"/>
                </a:solidFill>
              </a:rPr>
              <a:t>Kills </a:t>
            </a:r>
            <a:r>
              <a:rPr lang="en-US" dirty="0" err="1">
                <a:solidFill>
                  <a:schemeClr val="bg1"/>
                </a:solidFill>
              </a:rPr>
              <a:t>Joram</a:t>
            </a:r>
            <a:r>
              <a:rPr lang="en-US" dirty="0">
                <a:solidFill>
                  <a:schemeClr val="bg1"/>
                </a:solidFill>
              </a:rPr>
              <a:t>, Ahab’s son, and throws him into Naboth’s vineyard because he remembered the word of the Lord (II Kings 9:24-26)</a:t>
            </a:r>
          </a:p>
          <a:p>
            <a:r>
              <a:rPr lang="en-US" dirty="0">
                <a:solidFill>
                  <a:schemeClr val="bg1"/>
                </a:solidFill>
              </a:rPr>
              <a:t>Wiped out Ahab’s lineage (II Kings 10:10-11,17)</a:t>
            </a:r>
          </a:p>
          <a:p>
            <a:r>
              <a:rPr lang="en-US" dirty="0">
                <a:solidFill>
                  <a:schemeClr val="bg1"/>
                </a:solidFill>
              </a:rPr>
              <a:t>Removed all worshipers of Baals (II Kings 10:18-19,23,27-28)</a:t>
            </a:r>
          </a:p>
          <a:p>
            <a:r>
              <a:rPr lang="en-US" dirty="0">
                <a:solidFill>
                  <a:schemeClr val="bg1"/>
                </a:solidFill>
              </a:rPr>
              <a:t>He did well (II Kings 10:30)</a:t>
            </a:r>
          </a:p>
          <a:p>
            <a:r>
              <a:rPr lang="en-US" dirty="0">
                <a:solidFill>
                  <a:schemeClr val="bg1"/>
                </a:solidFill>
              </a:rPr>
              <a:t>Except… (II Kings 10:29,31)</a:t>
            </a:r>
          </a:p>
        </p:txBody>
      </p:sp>
    </p:spTree>
    <p:extLst>
      <p:ext uri="{BB962C8B-B14F-4D97-AF65-F5344CB8AC3E}">
        <p14:creationId xmlns:p14="http://schemas.microsoft.com/office/powerpoint/2010/main" val="80571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white"/>
                </a:solidFill>
                <a:effectLst/>
                <a:uLnTx/>
                <a:uFillTx/>
                <a:latin typeface="Calibri" panose="020F0502020204030204"/>
                <a:ea typeface="+mn-ea"/>
                <a:cs typeface="+mn-cs"/>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Jeroboam</a:t>
            </a:r>
          </a:p>
        </p:txBody>
      </p:sp>
      <p:sp>
        <p:nvSpPr>
          <p:cNvPr id="24" name="TextBox 23">
            <a:extLst>
              <a:ext uri="{FF2B5EF4-FFF2-40B4-BE49-F238E27FC236}">
                <a16:creationId xmlns:a16="http://schemas.microsoft.com/office/drawing/2014/main" id="{AFCC7626-035E-42A8-AE0C-5F983184DA9E}"/>
              </a:ext>
            </a:extLst>
          </p:cNvPr>
          <p:cNvSpPr txBox="1"/>
          <p:nvPr/>
        </p:nvSpPr>
        <p:spPr>
          <a:xfrm>
            <a:off x="4280481" y="1400257"/>
            <a:ext cx="36072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Ahab</a:t>
            </a:r>
          </a:p>
        </p:txBody>
      </p:sp>
      <p:sp>
        <p:nvSpPr>
          <p:cNvPr id="25" name="TextBox 24">
            <a:extLst>
              <a:ext uri="{FF2B5EF4-FFF2-40B4-BE49-F238E27FC236}">
                <a16:creationId xmlns:a16="http://schemas.microsoft.com/office/drawing/2014/main" id="{A8B49BD4-3AEA-4B17-B258-BAD914E23D67}"/>
              </a:ext>
            </a:extLst>
          </p:cNvPr>
          <p:cNvSpPr txBox="1"/>
          <p:nvPr/>
        </p:nvSpPr>
        <p:spPr>
          <a:xfrm>
            <a:off x="5143498" y="1400256"/>
            <a:ext cx="360727"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rPr>
              <a:t>Jehu</a:t>
            </a:r>
          </a:p>
        </p:txBody>
      </p:sp>
      <p:sp>
        <p:nvSpPr>
          <p:cNvPr id="16" name="TextBox 15">
            <a:extLst>
              <a:ext uri="{FF2B5EF4-FFF2-40B4-BE49-F238E27FC236}">
                <a16:creationId xmlns:a16="http://schemas.microsoft.com/office/drawing/2014/main" id="{ABE70234-DB48-456D-969D-A247C504A84E}"/>
              </a:ext>
            </a:extLst>
          </p:cNvPr>
          <p:cNvSpPr txBox="1"/>
          <p:nvPr/>
        </p:nvSpPr>
        <p:spPr>
          <a:xfrm>
            <a:off x="2448537" y="1273937"/>
            <a:ext cx="293614" cy="203132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FF00"/>
                </a:solidFill>
                <a:effectLst/>
                <a:uLnTx/>
                <a:uFillTx/>
                <a:latin typeface="Calibri" panose="020F0502020204030204"/>
                <a:ea typeface="+mn-ea"/>
                <a:cs typeface="+mn-cs"/>
              </a:rPr>
              <a:t>Solomon</a:t>
            </a:r>
          </a:p>
        </p:txBody>
      </p:sp>
      <p:sp>
        <p:nvSpPr>
          <p:cNvPr id="20" name="TextBox 19">
            <a:extLst>
              <a:ext uri="{FF2B5EF4-FFF2-40B4-BE49-F238E27FC236}">
                <a16:creationId xmlns:a16="http://schemas.microsoft.com/office/drawing/2014/main" id="{22CF0E2F-4872-4B3F-818A-5536C8992DA6}"/>
              </a:ext>
            </a:extLst>
          </p:cNvPr>
          <p:cNvSpPr txBox="1"/>
          <p:nvPr/>
        </p:nvSpPr>
        <p:spPr>
          <a:xfrm>
            <a:off x="5949891" y="168491"/>
            <a:ext cx="2933239"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FFFF00"/>
                </a:solidFill>
                <a:effectLst/>
                <a:uLnTx/>
                <a:uFillTx/>
                <a:latin typeface="Calibri" panose="020F0502020204030204"/>
                <a:ea typeface="+mn-ea"/>
                <a:cs typeface="+mn-cs"/>
              </a:rPr>
              <a:t>Y = Drifter / Defiler</a:t>
            </a:r>
          </a:p>
        </p:txBody>
      </p:sp>
      <p:sp>
        <p:nvSpPr>
          <p:cNvPr id="22" name="TextBox 21">
            <a:extLst>
              <a:ext uri="{FF2B5EF4-FFF2-40B4-BE49-F238E27FC236}">
                <a16:creationId xmlns:a16="http://schemas.microsoft.com/office/drawing/2014/main" id="{8E48D68E-C774-43A4-A14E-00C9D7122F79}"/>
              </a:ext>
            </a:extLst>
          </p:cNvPr>
          <p:cNvSpPr txBox="1"/>
          <p:nvPr/>
        </p:nvSpPr>
        <p:spPr>
          <a:xfrm>
            <a:off x="606104" y="5153019"/>
            <a:ext cx="5180203"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JEHU’S RESTORATION</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(II Kings 9-10)</a:t>
            </a:r>
          </a:p>
        </p:txBody>
      </p:sp>
      <p:sp>
        <p:nvSpPr>
          <p:cNvPr id="2" name="Arrow: Curved Up 1">
            <a:extLst>
              <a:ext uri="{FF2B5EF4-FFF2-40B4-BE49-F238E27FC236}">
                <a16:creationId xmlns:a16="http://schemas.microsoft.com/office/drawing/2014/main" id="{0BA45A9B-6E48-445E-8C11-BF1CD371174E}"/>
              </a:ext>
            </a:extLst>
          </p:cNvPr>
          <p:cNvSpPr/>
          <p:nvPr/>
        </p:nvSpPr>
        <p:spPr>
          <a:xfrm rot="10800000">
            <a:off x="3374471" y="796939"/>
            <a:ext cx="2038526" cy="58651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3" name="TextBox 22">
            <a:extLst>
              <a:ext uri="{FF2B5EF4-FFF2-40B4-BE49-F238E27FC236}">
                <a16:creationId xmlns:a16="http://schemas.microsoft.com/office/drawing/2014/main" id="{E9CCDB3F-707B-40DF-897F-5B0EC73EEBF9}"/>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
        <p:nvSpPr>
          <p:cNvPr id="3" name="&quot;Not Allowed&quot; Symbol 2">
            <a:extLst>
              <a:ext uri="{FF2B5EF4-FFF2-40B4-BE49-F238E27FC236}">
                <a16:creationId xmlns:a16="http://schemas.microsoft.com/office/drawing/2014/main" id="{1C96F562-67C0-4B1F-ADCE-7B9196EBF33C}"/>
              </a:ext>
            </a:extLst>
          </p:cNvPr>
          <p:cNvSpPr/>
          <p:nvPr/>
        </p:nvSpPr>
        <p:spPr>
          <a:xfrm>
            <a:off x="4095926" y="1666117"/>
            <a:ext cx="715159" cy="65180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5796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4BA7A322-5C1E-4DD4-AB1C-D36A4E26CC0D}"/>
              </a:ext>
            </a:extLst>
          </p:cNvPr>
          <p:cNvCxnSpPr>
            <a:cxnSpLocks/>
          </p:cNvCxnSpPr>
          <p:nvPr/>
        </p:nvCxnSpPr>
        <p:spPr>
          <a:xfrm>
            <a:off x="606104" y="3305262"/>
            <a:ext cx="23048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49EAA564-869D-48A1-81F1-F9583B204291}"/>
              </a:ext>
            </a:extLst>
          </p:cNvPr>
          <p:cNvSpPr txBox="1"/>
          <p:nvPr/>
        </p:nvSpPr>
        <p:spPr>
          <a:xfrm>
            <a:off x="264253" y="2600585"/>
            <a:ext cx="360727" cy="1477328"/>
          </a:xfrm>
          <a:prstGeom prst="rect">
            <a:avLst/>
          </a:prstGeom>
          <a:solidFill>
            <a:schemeClr val="bg1"/>
          </a:solidFill>
        </p:spPr>
        <p:txBody>
          <a:bodyPr wrap="square" rtlCol="0">
            <a:spAutoFit/>
          </a:bodyPr>
          <a:lstStyle/>
          <a:p>
            <a:pPr algn="ctr"/>
            <a:r>
              <a:rPr lang="en-US" b="1" dirty="0"/>
              <a:t>Moses</a:t>
            </a:r>
          </a:p>
        </p:txBody>
      </p:sp>
      <p:cxnSp>
        <p:nvCxnSpPr>
          <p:cNvPr id="7" name="Straight Connector 6">
            <a:extLst>
              <a:ext uri="{FF2B5EF4-FFF2-40B4-BE49-F238E27FC236}">
                <a16:creationId xmlns:a16="http://schemas.microsoft.com/office/drawing/2014/main" id="{8EF4D123-1A45-4DDA-A21B-52C1878CB2A3}"/>
              </a:ext>
            </a:extLst>
          </p:cNvPr>
          <p:cNvCxnSpPr>
            <a:cxnSpLocks/>
          </p:cNvCxnSpPr>
          <p:nvPr/>
        </p:nvCxnSpPr>
        <p:spPr>
          <a:xfrm flipV="1">
            <a:off x="2910980" y="2600587"/>
            <a:ext cx="293614" cy="704676"/>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A437A18A-80B1-42AE-A42A-54EA77D2AAD1}"/>
              </a:ext>
            </a:extLst>
          </p:cNvPr>
          <p:cNvCxnSpPr>
            <a:cxnSpLocks/>
          </p:cNvCxnSpPr>
          <p:nvPr/>
        </p:nvCxnSpPr>
        <p:spPr>
          <a:xfrm>
            <a:off x="2910980" y="3305262"/>
            <a:ext cx="343947" cy="738664"/>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7F048310-F1D5-4BC0-8CE5-E9B333E6C159}"/>
              </a:ext>
            </a:extLst>
          </p:cNvPr>
          <p:cNvCxnSpPr>
            <a:cxnSpLocks/>
          </p:cNvCxnSpPr>
          <p:nvPr/>
        </p:nvCxnSpPr>
        <p:spPr>
          <a:xfrm>
            <a:off x="3204594" y="2600587"/>
            <a:ext cx="3523376"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7A78060-BA2F-42BD-80BF-5C9F9AB9378F}"/>
              </a:ext>
            </a:extLst>
          </p:cNvPr>
          <p:cNvCxnSpPr>
            <a:cxnSpLocks/>
          </p:cNvCxnSpPr>
          <p:nvPr/>
        </p:nvCxnSpPr>
        <p:spPr>
          <a:xfrm>
            <a:off x="3254927" y="4016795"/>
            <a:ext cx="5180203"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20871A57-1C11-42F1-B533-C85EE9DFDDBE}"/>
              </a:ext>
            </a:extLst>
          </p:cNvPr>
          <p:cNvSpPr txBox="1"/>
          <p:nvPr/>
        </p:nvSpPr>
        <p:spPr>
          <a:xfrm>
            <a:off x="4144161" y="2600587"/>
            <a:ext cx="1644242" cy="461665"/>
          </a:xfrm>
          <a:prstGeom prst="rect">
            <a:avLst/>
          </a:prstGeom>
          <a:noFill/>
        </p:spPr>
        <p:txBody>
          <a:bodyPr wrap="square" rtlCol="0">
            <a:spAutoFit/>
          </a:bodyPr>
          <a:lstStyle/>
          <a:p>
            <a:pPr algn="ctr"/>
            <a:r>
              <a:rPr lang="en-US" sz="2400" b="1" dirty="0">
                <a:solidFill>
                  <a:schemeClr val="bg1"/>
                </a:solidFill>
              </a:rPr>
              <a:t>ISRAEL</a:t>
            </a:r>
          </a:p>
        </p:txBody>
      </p:sp>
      <p:sp>
        <p:nvSpPr>
          <p:cNvPr id="18" name="TextBox 17">
            <a:extLst>
              <a:ext uri="{FF2B5EF4-FFF2-40B4-BE49-F238E27FC236}">
                <a16:creationId xmlns:a16="http://schemas.microsoft.com/office/drawing/2014/main" id="{C25A700B-0153-4121-99A5-35BD1D4B22EB}"/>
              </a:ext>
            </a:extLst>
          </p:cNvPr>
          <p:cNvSpPr txBox="1"/>
          <p:nvPr/>
        </p:nvSpPr>
        <p:spPr>
          <a:xfrm>
            <a:off x="4144161" y="3577366"/>
            <a:ext cx="1644242" cy="461665"/>
          </a:xfrm>
          <a:prstGeom prst="rect">
            <a:avLst/>
          </a:prstGeom>
          <a:noFill/>
        </p:spPr>
        <p:txBody>
          <a:bodyPr wrap="square" rtlCol="0">
            <a:spAutoFit/>
          </a:bodyPr>
          <a:lstStyle/>
          <a:p>
            <a:pPr algn="ctr"/>
            <a:r>
              <a:rPr lang="en-US" sz="2400" b="1" dirty="0">
                <a:solidFill>
                  <a:schemeClr val="bg1"/>
                </a:solidFill>
              </a:rPr>
              <a:t>JUDAH</a:t>
            </a:r>
          </a:p>
        </p:txBody>
      </p:sp>
      <p:sp>
        <p:nvSpPr>
          <p:cNvPr id="19" name="TextBox 18">
            <a:extLst>
              <a:ext uri="{FF2B5EF4-FFF2-40B4-BE49-F238E27FC236}">
                <a16:creationId xmlns:a16="http://schemas.microsoft.com/office/drawing/2014/main" id="{0F0A9943-9BF9-450D-AFF9-EF1390FF73A0}"/>
              </a:ext>
            </a:extLst>
          </p:cNvPr>
          <p:cNvSpPr txBox="1"/>
          <p:nvPr/>
        </p:nvSpPr>
        <p:spPr>
          <a:xfrm>
            <a:off x="3133287" y="292262"/>
            <a:ext cx="360727" cy="2308324"/>
          </a:xfrm>
          <a:prstGeom prst="rect">
            <a:avLst/>
          </a:prstGeom>
          <a:noFill/>
        </p:spPr>
        <p:txBody>
          <a:bodyPr wrap="square" rtlCol="0">
            <a:spAutoFit/>
          </a:bodyPr>
          <a:lstStyle/>
          <a:p>
            <a:pPr algn="ctr"/>
            <a:r>
              <a:rPr lang="en-US" b="1" dirty="0">
                <a:solidFill>
                  <a:srgbClr val="FFFF00"/>
                </a:solidFill>
              </a:rPr>
              <a:t>Jeroboam</a:t>
            </a:r>
          </a:p>
        </p:txBody>
      </p:sp>
      <p:sp>
        <p:nvSpPr>
          <p:cNvPr id="24" name="TextBox 23">
            <a:extLst>
              <a:ext uri="{FF2B5EF4-FFF2-40B4-BE49-F238E27FC236}">
                <a16:creationId xmlns:a16="http://schemas.microsoft.com/office/drawing/2014/main" id="{AFCC7626-035E-42A8-AE0C-5F983184DA9E}"/>
              </a:ext>
            </a:extLst>
          </p:cNvPr>
          <p:cNvSpPr txBox="1"/>
          <p:nvPr/>
        </p:nvSpPr>
        <p:spPr>
          <a:xfrm>
            <a:off x="4280481" y="1400257"/>
            <a:ext cx="360727" cy="1200329"/>
          </a:xfrm>
          <a:prstGeom prst="rect">
            <a:avLst/>
          </a:prstGeom>
          <a:noFill/>
        </p:spPr>
        <p:txBody>
          <a:bodyPr wrap="square" rtlCol="0">
            <a:spAutoFit/>
          </a:bodyPr>
          <a:lstStyle/>
          <a:p>
            <a:pPr algn="ctr"/>
            <a:r>
              <a:rPr lang="en-US" b="1" dirty="0">
                <a:solidFill>
                  <a:srgbClr val="FFFF00"/>
                </a:solidFill>
              </a:rPr>
              <a:t>Ahab</a:t>
            </a:r>
          </a:p>
        </p:txBody>
      </p:sp>
      <p:sp>
        <p:nvSpPr>
          <p:cNvPr id="25" name="TextBox 24">
            <a:extLst>
              <a:ext uri="{FF2B5EF4-FFF2-40B4-BE49-F238E27FC236}">
                <a16:creationId xmlns:a16="http://schemas.microsoft.com/office/drawing/2014/main" id="{A8B49BD4-3AEA-4B17-B258-BAD914E23D67}"/>
              </a:ext>
            </a:extLst>
          </p:cNvPr>
          <p:cNvSpPr txBox="1"/>
          <p:nvPr/>
        </p:nvSpPr>
        <p:spPr>
          <a:xfrm>
            <a:off x="5143498" y="1400256"/>
            <a:ext cx="360727" cy="1200329"/>
          </a:xfrm>
          <a:prstGeom prst="rect">
            <a:avLst/>
          </a:prstGeom>
          <a:noFill/>
        </p:spPr>
        <p:txBody>
          <a:bodyPr wrap="square" rtlCol="0">
            <a:spAutoFit/>
          </a:bodyPr>
          <a:lstStyle/>
          <a:p>
            <a:pPr algn="ctr"/>
            <a:r>
              <a:rPr lang="en-US" b="1" dirty="0">
                <a:solidFill>
                  <a:schemeClr val="bg1"/>
                </a:solidFill>
              </a:rPr>
              <a:t>Jehu</a:t>
            </a:r>
          </a:p>
        </p:txBody>
      </p:sp>
      <p:sp>
        <p:nvSpPr>
          <p:cNvPr id="26" name="TextBox 25">
            <a:extLst>
              <a:ext uri="{FF2B5EF4-FFF2-40B4-BE49-F238E27FC236}">
                <a16:creationId xmlns:a16="http://schemas.microsoft.com/office/drawing/2014/main" id="{0E3BC86F-81B3-4FFB-B66B-3FE0DF6E886C}"/>
              </a:ext>
            </a:extLst>
          </p:cNvPr>
          <p:cNvSpPr txBox="1"/>
          <p:nvPr/>
        </p:nvSpPr>
        <p:spPr>
          <a:xfrm>
            <a:off x="7864678" y="4039031"/>
            <a:ext cx="272643" cy="1754326"/>
          </a:xfrm>
          <a:prstGeom prst="rect">
            <a:avLst/>
          </a:prstGeom>
          <a:noFill/>
        </p:spPr>
        <p:txBody>
          <a:bodyPr wrap="square" rtlCol="0">
            <a:spAutoFit/>
          </a:bodyPr>
          <a:lstStyle/>
          <a:p>
            <a:pPr algn="ctr"/>
            <a:r>
              <a:rPr lang="en-US" b="1" dirty="0">
                <a:solidFill>
                  <a:schemeClr val="bg1"/>
                </a:solidFill>
              </a:rPr>
              <a:t>Josiah</a:t>
            </a:r>
          </a:p>
        </p:txBody>
      </p:sp>
      <p:sp>
        <p:nvSpPr>
          <p:cNvPr id="16" name="TextBox 15">
            <a:extLst>
              <a:ext uri="{FF2B5EF4-FFF2-40B4-BE49-F238E27FC236}">
                <a16:creationId xmlns:a16="http://schemas.microsoft.com/office/drawing/2014/main" id="{ABE70234-DB48-456D-969D-A247C504A84E}"/>
              </a:ext>
            </a:extLst>
          </p:cNvPr>
          <p:cNvSpPr txBox="1"/>
          <p:nvPr/>
        </p:nvSpPr>
        <p:spPr>
          <a:xfrm>
            <a:off x="2448537" y="1273937"/>
            <a:ext cx="293614" cy="2031325"/>
          </a:xfrm>
          <a:prstGeom prst="rect">
            <a:avLst/>
          </a:prstGeom>
          <a:noFill/>
        </p:spPr>
        <p:txBody>
          <a:bodyPr wrap="square" rtlCol="0">
            <a:spAutoFit/>
          </a:bodyPr>
          <a:lstStyle/>
          <a:p>
            <a:pPr algn="ctr"/>
            <a:r>
              <a:rPr lang="en-US" b="1" dirty="0">
                <a:solidFill>
                  <a:srgbClr val="FFFF00"/>
                </a:solidFill>
              </a:rPr>
              <a:t>Solomon</a:t>
            </a:r>
          </a:p>
        </p:txBody>
      </p:sp>
      <p:sp>
        <p:nvSpPr>
          <p:cNvPr id="20" name="TextBox 19">
            <a:extLst>
              <a:ext uri="{FF2B5EF4-FFF2-40B4-BE49-F238E27FC236}">
                <a16:creationId xmlns:a16="http://schemas.microsoft.com/office/drawing/2014/main" id="{22CF0E2F-4872-4B3F-818A-5536C8992DA6}"/>
              </a:ext>
            </a:extLst>
          </p:cNvPr>
          <p:cNvSpPr txBox="1"/>
          <p:nvPr/>
        </p:nvSpPr>
        <p:spPr>
          <a:xfrm>
            <a:off x="5949891" y="168491"/>
            <a:ext cx="2933239" cy="523220"/>
          </a:xfrm>
          <a:prstGeom prst="rect">
            <a:avLst/>
          </a:prstGeom>
          <a:noFill/>
        </p:spPr>
        <p:txBody>
          <a:bodyPr wrap="none" rtlCol="0">
            <a:spAutoFit/>
          </a:bodyPr>
          <a:lstStyle/>
          <a:p>
            <a:r>
              <a:rPr lang="en-US" sz="2800" dirty="0">
                <a:solidFill>
                  <a:srgbClr val="FFFF00"/>
                </a:solidFill>
              </a:rPr>
              <a:t>Y = Drifter / Defiler</a:t>
            </a:r>
          </a:p>
        </p:txBody>
      </p:sp>
      <p:sp>
        <p:nvSpPr>
          <p:cNvPr id="23" name="Arrow: Curved Up 22">
            <a:extLst>
              <a:ext uri="{FF2B5EF4-FFF2-40B4-BE49-F238E27FC236}">
                <a16:creationId xmlns:a16="http://schemas.microsoft.com/office/drawing/2014/main" id="{E204AADD-14E0-4E37-8826-19BAF761E436}"/>
              </a:ext>
            </a:extLst>
          </p:cNvPr>
          <p:cNvSpPr/>
          <p:nvPr/>
        </p:nvSpPr>
        <p:spPr>
          <a:xfrm rot="10800000">
            <a:off x="3374471" y="796939"/>
            <a:ext cx="2038526" cy="586517"/>
          </a:xfrm>
          <a:prstGeom prst="curved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TextBox 21">
            <a:extLst>
              <a:ext uri="{FF2B5EF4-FFF2-40B4-BE49-F238E27FC236}">
                <a16:creationId xmlns:a16="http://schemas.microsoft.com/office/drawing/2014/main" id="{8E48D68E-C774-43A4-A14E-00C9D7122F79}"/>
              </a:ext>
            </a:extLst>
          </p:cNvPr>
          <p:cNvSpPr txBox="1"/>
          <p:nvPr/>
        </p:nvSpPr>
        <p:spPr>
          <a:xfrm>
            <a:off x="606104" y="5153019"/>
            <a:ext cx="5180203" cy="954107"/>
          </a:xfrm>
          <a:prstGeom prst="rect">
            <a:avLst/>
          </a:prstGeom>
          <a:noFill/>
        </p:spPr>
        <p:txBody>
          <a:bodyPr wrap="square" rtlCol="0">
            <a:spAutoFit/>
          </a:bodyPr>
          <a:lstStyle/>
          <a:p>
            <a:pPr algn="ctr"/>
            <a:r>
              <a:rPr lang="en-US" sz="2800" b="1" dirty="0">
                <a:solidFill>
                  <a:schemeClr val="bg1"/>
                </a:solidFill>
              </a:rPr>
              <a:t>JOSIAH’S REFORMS</a:t>
            </a:r>
          </a:p>
          <a:p>
            <a:pPr algn="ctr"/>
            <a:r>
              <a:rPr lang="en-US" sz="2800" b="1" dirty="0">
                <a:ln>
                  <a:solidFill>
                    <a:schemeClr val="tx1"/>
                  </a:solidFill>
                </a:ln>
                <a:solidFill>
                  <a:schemeClr val="bg1"/>
                </a:solidFill>
              </a:rPr>
              <a:t>(II Kings 22-23; II Chron. 34-35)</a:t>
            </a:r>
          </a:p>
        </p:txBody>
      </p:sp>
      <p:sp>
        <p:nvSpPr>
          <p:cNvPr id="29" name="TextBox 28">
            <a:extLst>
              <a:ext uri="{FF2B5EF4-FFF2-40B4-BE49-F238E27FC236}">
                <a16:creationId xmlns:a16="http://schemas.microsoft.com/office/drawing/2014/main" id="{01282A0E-D672-49F8-B49C-2C6507CED751}"/>
              </a:ext>
            </a:extLst>
          </p:cNvPr>
          <p:cNvSpPr txBox="1"/>
          <p:nvPr/>
        </p:nvSpPr>
        <p:spPr>
          <a:xfrm>
            <a:off x="5788403" y="691711"/>
            <a:ext cx="208005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W = Restorer</a:t>
            </a:r>
          </a:p>
        </p:txBody>
      </p:sp>
      <p:sp>
        <p:nvSpPr>
          <p:cNvPr id="30" name="&quot;Not Allowed&quot; Symbol 29">
            <a:extLst>
              <a:ext uri="{FF2B5EF4-FFF2-40B4-BE49-F238E27FC236}">
                <a16:creationId xmlns:a16="http://schemas.microsoft.com/office/drawing/2014/main" id="{54FF3B1C-B7F0-411D-AB92-46398DC520DD}"/>
              </a:ext>
            </a:extLst>
          </p:cNvPr>
          <p:cNvSpPr/>
          <p:nvPr/>
        </p:nvSpPr>
        <p:spPr>
          <a:xfrm>
            <a:off x="4095926" y="1666117"/>
            <a:ext cx="715159" cy="651809"/>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646196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JOSIAH’S RESTORATION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10018"/>
            <a:ext cx="7886700" cy="4666945"/>
          </a:xfrm>
        </p:spPr>
        <p:txBody>
          <a:bodyPr>
            <a:normAutofit/>
          </a:bodyPr>
          <a:lstStyle/>
          <a:p>
            <a:r>
              <a:rPr lang="en-US" dirty="0">
                <a:solidFill>
                  <a:schemeClr val="bg1"/>
                </a:solidFill>
              </a:rPr>
              <a:t>He repaired the Lord’s temple (II Chron. 34:8)</a:t>
            </a:r>
          </a:p>
          <a:p>
            <a:r>
              <a:rPr lang="en-US" dirty="0">
                <a:solidFill>
                  <a:schemeClr val="bg1"/>
                </a:solidFill>
              </a:rPr>
              <a:t>He removed Solomon’s sins (II Kings 23:13)</a:t>
            </a:r>
          </a:p>
          <a:p>
            <a:r>
              <a:rPr lang="en-US" dirty="0">
                <a:solidFill>
                  <a:schemeClr val="bg1"/>
                </a:solidFill>
              </a:rPr>
              <a:t>He removed Jeroboam’s sins (II Kings 23:15)</a:t>
            </a:r>
          </a:p>
          <a:p>
            <a:r>
              <a:rPr lang="en-US" dirty="0">
                <a:solidFill>
                  <a:schemeClr val="bg1"/>
                </a:solidFill>
              </a:rPr>
              <a:t>He restored the Passover (II Kings 23:21-23)</a:t>
            </a:r>
          </a:p>
          <a:p>
            <a:r>
              <a:rPr lang="en-US" dirty="0">
                <a:solidFill>
                  <a:schemeClr val="bg1"/>
                </a:solidFill>
              </a:rPr>
              <a:t>“Before him there was no king like him who turned to the Lord with all his heart and with all his soul and with all his might, according to all the law of Moses; nor did any like him arise after him.” (II Kings 23:25)</a:t>
            </a:r>
          </a:p>
        </p:txBody>
      </p:sp>
    </p:spTree>
    <p:extLst>
      <p:ext uri="{BB962C8B-B14F-4D97-AF65-F5344CB8AC3E}">
        <p14:creationId xmlns:p14="http://schemas.microsoft.com/office/powerpoint/2010/main" val="3539435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1617</TotalTime>
  <Words>492</Words>
  <Application>Microsoft Office PowerPoint</Application>
  <PresentationFormat>On-screen Show (4:3)</PresentationFormat>
  <Paragraphs>108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DRIFTER OR RESTORER</vt:lpstr>
      <vt:lpstr>PowerPoint Presentation</vt:lpstr>
      <vt:lpstr>PowerPoint Presentation</vt:lpstr>
      <vt:lpstr>PowerPoint Presentation</vt:lpstr>
      <vt:lpstr>PowerPoint Presentation</vt:lpstr>
      <vt:lpstr>JEHU’S RESTORATION</vt:lpstr>
      <vt:lpstr>PowerPoint Presentation</vt:lpstr>
      <vt:lpstr>PowerPoint Presentation</vt:lpstr>
      <vt:lpstr>JOSIAH’S RESTORATION</vt:lpstr>
      <vt:lpstr>PowerPoint Presentation</vt:lpstr>
      <vt:lpstr>KEYS TO JOSIAH’S RESTORATION</vt:lpstr>
      <vt:lpstr>SINCE THE BIBLE WAS WRITTEN DRIFTING AND DEFILING…</vt:lpstr>
      <vt:lpstr>KEYS TO PROPER RESTORATION</vt:lpstr>
      <vt:lpstr>WHAT IS YOUR PART IN HISTORY?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Derek Phipps</cp:lastModifiedBy>
  <cp:revision>65</cp:revision>
  <cp:lastPrinted>2021-04-11T07:50:53Z</cp:lastPrinted>
  <dcterms:created xsi:type="dcterms:W3CDTF">2020-06-28T07:20:46Z</dcterms:created>
  <dcterms:modified xsi:type="dcterms:W3CDTF">2021-04-11T15:36:16Z</dcterms:modified>
</cp:coreProperties>
</file>