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3" r:id="rId2"/>
    <p:sldId id="256" r:id="rId3"/>
    <p:sldId id="287" r:id="rId4"/>
    <p:sldId id="276" r:id="rId5"/>
    <p:sldId id="288" r:id="rId6"/>
    <p:sldId id="290" r:id="rId7"/>
    <p:sldId id="292" r:id="rId8"/>
    <p:sldId id="298" r:id="rId9"/>
    <p:sldId id="300" r:id="rId10"/>
    <p:sldId id="289" r:id="rId11"/>
    <p:sldId id="278" r:id="rId12"/>
    <p:sldId id="304" r:id="rId13"/>
    <p:sldId id="274" r:id="rId14"/>
    <p:sldId id="283" r:id="rId15"/>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4/14/2021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5735"/>
            <a:ext cx="7886700" cy="1371395"/>
          </a:xfrm>
        </p:spPr>
        <p:txBody>
          <a:bodyPr>
            <a:noAutofit/>
          </a:bodyPr>
          <a:lstStyle/>
          <a:p>
            <a:pPr algn="ctr"/>
            <a:r>
              <a:rPr lang="en-US" sz="2800" b="1" dirty="0">
                <a:solidFill>
                  <a:srgbClr val="FFFF00"/>
                </a:solidFill>
              </a:rPr>
              <a:t>8. b.  Was this the only way that normal Christians could gain the ability to perform miracles (Acts 10:44-45; 11:15-17)?  Do think this was a common occurrence?  Why?</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072081"/>
            <a:ext cx="7886700" cy="3993158"/>
          </a:xfrm>
        </p:spPr>
        <p:txBody>
          <a:bodyPr>
            <a:normAutofit lnSpcReduction="10000"/>
          </a:bodyPr>
          <a:lstStyle/>
          <a:p>
            <a:r>
              <a:rPr lang="en-US" dirty="0">
                <a:solidFill>
                  <a:schemeClr val="bg1"/>
                </a:solidFill>
              </a:rPr>
              <a:t>The apostles received power through the baptism of the Holy Spirit.  They weren’t the only ones.  Cornelius and his household also received power in this way.</a:t>
            </a:r>
          </a:p>
          <a:p>
            <a:r>
              <a:rPr lang="en-US" dirty="0">
                <a:solidFill>
                  <a:schemeClr val="bg1"/>
                </a:solidFill>
              </a:rPr>
              <a:t>Peter seemed to think this was not common.  He says the “Holy Spirit fell upon them just as He did upon us </a:t>
            </a:r>
            <a:r>
              <a:rPr lang="en-US" u="sng" dirty="0">
                <a:solidFill>
                  <a:schemeClr val="bg1"/>
                </a:solidFill>
              </a:rPr>
              <a:t>at the beginning</a:t>
            </a:r>
            <a:r>
              <a:rPr lang="en-US" dirty="0">
                <a:solidFill>
                  <a:schemeClr val="bg1"/>
                </a:solidFill>
              </a:rPr>
              <a:t>” (Acts 11:15).</a:t>
            </a:r>
          </a:p>
          <a:p>
            <a:r>
              <a:rPr lang="en-US" dirty="0">
                <a:solidFill>
                  <a:schemeClr val="bg1"/>
                </a:solidFill>
              </a:rPr>
              <a:t>It was important that Peter not lay his hands on Cornelius.  Their conversion needed to be by God’s approval not Peter’s.</a:t>
            </a:r>
          </a:p>
        </p:txBody>
      </p:sp>
    </p:spTree>
    <p:extLst>
      <p:ext uri="{BB962C8B-B14F-4D97-AF65-F5344CB8AC3E}">
        <p14:creationId xmlns:p14="http://schemas.microsoft.com/office/powerpoint/2010/main" val="268718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80568"/>
            <a:ext cx="7886700" cy="1547563"/>
          </a:xfrm>
        </p:spPr>
        <p:txBody>
          <a:bodyPr>
            <a:noAutofit/>
          </a:bodyPr>
          <a:lstStyle/>
          <a:p>
            <a:pPr algn="ctr"/>
            <a:r>
              <a:rPr lang="en-US" sz="3200" b="1" dirty="0">
                <a:solidFill>
                  <a:srgbClr val="FFFF00"/>
                </a:solidFill>
              </a:rPr>
              <a:t>8.   What is one way that Paul occasionally used his authority (I Cor. 5:3-5; I Tim. 1:20)?</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37190"/>
            <a:ext cx="7886700" cy="4641778"/>
          </a:xfrm>
        </p:spPr>
        <p:txBody>
          <a:bodyPr>
            <a:normAutofit/>
          </a:bodyPr>
          <a:lstStyle/>
          <a:p>
            <a:r>
              <a:rPr lang="en-US" dirty="0">
                <a:solidFill>
                  <a:schemeClr val="bg1"/>
                </a:solidFill>
              </a:rPr>
              <a:t>He delivered some rebellious, sinful men over to Satan.</a:t>
            </a:r>
          </a:p>
          <a:p>
            <a:r>
              <a:rPr lang="en-US" dirty="0">
                <a:solidFill>
                  <a:schemeClr val="bg1"/>
                </a:solidFill>
              </a:rPr>
              <a:t>Was this for their harm of for their good?</a:t>
            </a:r>
          </a:p>
          <a:p>
            <a:pPr lvl="1"/>
            <a:r>
              <a:rPr lang="en-US" dirty="0">
                <a:solidFill>
                  <a:schemeClr val="bg1"/>
                </a:solidFill>
              </a:rPr>
              <a:t>“so that his spirit might be saved in the day of the Lord Jesus” (I Cor. 5:5)</a:t>
            </a:r>
          </a:p>
          <a:p>
            <a:pPr lvl="1"/>
            <a:r>
              <a:rPr lang="en-US" dirty="0">
                <a:solidFill>
                  <a:schemeClr val="bg1"/>
                </a:solidFill>
              </a:rPr>
              <a:t>“so that they will be taught not to blaspheme” (I Tim. 1:20)</a:t>
            </a:r>
          </a:p>
          <a:p>
            <a:r>
              <a:rPr lang="en-US" dirty="0">
                <a:solidFill>
                  <a:schemeClr val="bg1"/>
                </a:solidFill>
              </a:rPr>
              <a:t>The harder question is:  Were they handed over to Satan because of Paul’s decision, or was Paul making public what was already true about these men?  (Mt. 16:19; 18:18; John 20:23)</a:t>
            </a:r>
          </a:p>
        </p:txBody>
      </p:sp>
    </p:spTree>
    <p:extLst>
      <p:ext uri="{BB962C8B-B14F-4D97-AF65-F5344CB8AC3E}">
        <p14:creationId xmlns:p14="http://schemas.microsoft.com/office/powerpoint/2010/main" val="25124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363006"/>
          </a:xfrm>
        </p:spPr>
        <p:txBody>
          <a:bodyPr>
            <a:normAutofit/>
          </a:bodyPr>
          <a:lstStyle/>
          <a:p>
            <a:pPr algn="ctr"/>
            <a:r>
              <a:rPr lang="en-US" b="1" dirty="0">
                <a:solidFill>
                  <a:srgbClr val="FFFF00"/>
                </a:solidFill>
              </a:rPr>
              <a:t>9.   What is the limit to the apostle’s authority (Gal. 1:6-10)?</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14026"/>
            <a:ext cx="7886700" cy="4062937"/>
          </a:xfrm>
        </p:spPr>
        <p:txBody>
          <a:bodyPr>
            <a:normAutofit/>
          </a:bodyPr>
          <a:lstStyle/>
          <a:p>
            <a:r>
              <a:rPr lang="en-US" dirty="0">
                <a:solidFill>
                  <a:schemeClr val="bg1"/>
                </a:solidFill>
              </a:rPr>
              <a:t>They do not have the right to make changes to the gospel.</a:t>
            </a:r>
          </a:p>
          <a:p>
            <a:r>
              <a:rPr lang="en-US" dirty="0">
                <a:solidFill>
                  <a:schemeClr val="bg1"/>
                </a:solidFill>
              </a:rPr>
              <a:t>They also were not infallibly righteous and saved (I Cor. 9:27; Gal. 2:11)</a:t>
            </a:r>
          </a:p>
        </p:txBody>
      </p:sp>
    </p:spTree>
    <p:extLst>
      <p:ext uri="{BB962C8B-B14F-4D97-AF65-F5344CB8AC3E}">
        <p14:creationId xmlns:p14="http://schemas.microsoft.com/office/powerpoint/2010/main" val="12463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363006"/>
          </a:xfrm>
        </p:spPr>
        <p:txBody>
          <a:bodyPr>
            <a:normAutofit fontScale="90000"/>
          </a:bodyPr>
          <a:lstStyle/>
          <a:p>
            <a:pPr algn="ctr"/>
            <a:r>
              <a:rPr lang="en-US" b="1" dirty="0">
                <a:solidFill>
                  <a:srgbClr val="FFFF00"/>
                </a:solidFill>
              </a:rPr>
              <a:t>10.  What does Paul say would be the key to us having the God of peace with us (Phil. 4:9)?</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14026"/>
            <a:ext cx="7886700" cy="4062937"/>
          </a:xfrm>
        </p:spPr>
        <p:txBody>
          <a:bodyPr>
            <a:normAutofit/>
          </a:bodyPr>
          <a:lstStyle/>
          <a:p>
            <a:r>
              <a:rPr lang="en-US" dirty="0">
                <a:solidFill>
                  <a:schemeClr val="bg1"/>
                </a:solidFill>
              </a:rPr>
              <a:t>“The things you have learned and received and heard and seen in me, practice these things, and the God of peace will be with you”</a:t>
            </a:r>
          </a:p>
          <a:p>
            <a:r>
              <a:rPr lang="en-US" dirty="0">
                <a:solidFill>
                  <a:schemeClr val="bg1"/>
                </a:solidFill>
              </a:rPr>
              <a:t>Our relationship with God is directly related to our relationship with the apostles (see also I John 1:3;4:5-6; John 15:20; </a:t>
            </a:r>
          </a:p>
        </p:txBody>
      </p:sp>
    </p:spTree>
    <p:extLst>
      <p:ext uri="{BB962C8B-B14F-4D97-AF65-F5344CB8AC3E}">
        <p14:creationId xmlns:p14="http://schemas.microsoft.com/office/powerpoint/2010/main" val="344138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379784"/>
          </a:xfrm>
        </p:spPr>
        <p:txBody>
          <a:bodyPr>
            <a:normAutofit/>
          </a:bodyPr>
          <a:lstStyle/>
          <a:p>
            <a:pPr algn="ctr"/>
            <a:r>
              <a:rPr lang="en-US" b="1" dirty="0">
                <a:solidFill>
                  <a:srgbClr val="FFFF00"/>
                </a:solidFill>
              </a:rPr>
              <a:t>11.  What does Jude say that we need to do (Jude 1:17-18)?</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30803"/>
            <a:ext cx="7886700" cy="4046159"/>
          </a:xfrm>
        </p:spPr>
        <p:txBody>
          <a:bodyPr>
            <a:normAutofit/>
          </a:bodyPr>
          <a:lstStyle/>
          <a:p>
            <a:r>
              <a:rPr lang="en-US" dirty="0">
                <a:solidFill>
                  <a:schemeClr val="bg1"/>
                </a:solidFill>
              </a:rPr>
              <a:t>“But you, beloved, ought to remember the words that were spoken beforehand by the apostles of our Lord Jesus Christ, that they were saying to you, ‘in the last times there will be mockers, following after their own ungodly lusts.’” (Jude 1:17-18)</a:t>
            </a:r>
          </a:p>
          <a:p>
            <a:r>
              <a:rPr lang="en-US" dirty="0">
                <a:solidFill>
                  <a:schemeClr val="bg1"/>
                </a:solidFill>
              </a:rPr>
              <a:t>See also II Peter 3:1-2.</a:t>
            </a:r>
          </a:p>
          <a:p>
            <a:r>
              <a:rPr lang="en-US" dirty="0">
                <a:solidFill>
                  <a:schemeClr val="bg1"/>
                </a:solidFill>
              </a:rPr>
              <a:t>If a disciple remembered these things, how would it impact their behavior going forward?</a:t>
            </a:r>
          </a:p>
        </p:txBody>
      </p:sp>
    </p:spTree>
    <p:extLst>
      <p:ext uri="{BB962C8B-B14F-4D97-AF65-F5344CB8AC3E}">
        <p14:creationId xmlns:p14="http://schemas.microsoft.com/office/powerpoint/2010/main" val="159544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64458"/>
            <a:ext cx="7886700" cy="1337839"/>
          </a:xfrm>
        </p:spPr>
        <p:txBody>
          <a:bodyPr>
            <a:noAutofit/>
          </a:bodyPr>
          <a:lstStyle/>
          <a:p>
            <a:pPr algn="ctr"/>
            <a:r>
              <a:rPr lang="en-US" sz="3200" b="1" dirty="0">
                <a:solidFill>
                  <a:srgbClr val="FFFF00"/>
                </a:solidFill>
              </a:rPr>
              <a:t>12.  How would you respond to someone who says that we should follow Jesus and listen to Him rather than the apostles?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70745"/>
            <a:ext cx="7886700" cy="4194494"/>
          </a:xfrm>
        </p:spPr>
        <p:txBody>
          <a:bodyPr>
            <a:normAutofit/>
          </a:bodyPr>
          <a:lstStyle/>
          <a:p>
            <a:r>
              <a:rPr lang="en-US" dirty="0">
                <a:solidFill>
                  <a:schemeClr val="bg1"/>
                </a:solidFill>
              </a:rPr>
              <a:t>Listening to the apostles is listening to Jesus.</a:t>
            </a:r>
          </a:p>
          <a:p>
            <a:r>
              <a:rPr lang="en-US" dirty="0">
                <a:solidFill>
                  <a:schemeClr val="bg1"/>
                </a:solidFill>
              </a:rPr>
              <a:t>Rejecting the apostles is rejecting Jesus.</a:t>
            </a:r>
          </a:p>
        </p:txBody>
      </p:sp>
    </p:spTree>
    <p:extLst>
      <p:ext uri="{BB962C8B-B14F-4D97-AF65-F5344CB8AC3E}">
        <p14:creationId xmlns:p14="http://schemas.microsoft.com/office/powerpoint/2010/main" val="375402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263192"/>
            <a:ext cx="7772400" cy="2331615"/>
          </a:xfrm>
        </p:spPr>
        <p:txBody>
          <a:bodyPr>
            <a:normAutofit fontScale="90000"/>
          </a:bodyPr>
          <a:lstStyle/>
          <a:p>
            <a:r>
              <a:rPr lang="en-US" b="1" dirty="0">
                <a:solidFill>
                  <a:schemeClr val="bg1"/>
                </a:solidFill>
              </a:rPr>
              <a:t>THE APOSTLES</a:t>
            </a:r>
            <a:br>
              <a:rPr lang="en-US" b="1" dirty="0">
                <a:solidFill>
                  <a:schemeClr val="bg1"/>
                </a:solidFill>
              </a:rPr>
            </a:br>
            <a:r>
              <a:rPr lang="en-US" b="1" dirty="0">
                <a:solidFill>
                  <a:schemeClr val="bg1"/>
                </a:solidFill>
              </a:rPr>
              <a:t>Lesson 3</a:t>
            </a:r>
            <a:br>
              <a:rPr lang="en-US" b="1" dirty="0">
                <a:solidFill>
                  <a:schemeClr val="bg1"/>
                </a:solidFill>
              </a:rPr>
            </a:br>
            <a:r>
              <a:rPr lang="en-US" b="1" dirty="0">
                <a:solidFill>
                  <a:schemeClr val="bg1"/>
                </a:solidFill>
              </a:rPr>
              <a:t>Message and Authority</a:t>
            </a:r>
          </a:p>
        </p:txBody>
      </p:sp>
    </p:spTree>
    <p:extLst>
      <p:ext uri="{BB962C8B-B14F-4D97-AF65-F5344CB8AC3E}">
        <p14:creationId xmlns:p14="http://schemas.microsoft.com/office/powerpoint/2010/main" val="243119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72178"/>
            <a:ext cx="7886700" cy="1841179"/>
          </a:xfrm>
        </p:spPr>
        <p:txBody>
          <a:bodyPr>
            <a:noAutofit/>
          </a:bodyPr>
          <a:lstStyle/>
          <a:p>
            <a:pPr algn="ctr"/>
            <a:r>
              <a:rPr lang="en-US" sz="2800" b="1" dirty="0">
                <a:solidFill>
                  <a:srgbClr val="FFFF00"/>
                </a:solidFill>
              </a:rPr>
              <a:t>1.  When Jesus ascended to heaven, He sent the Holy Spirit (also called the Helper, Comforter, or Advocate) to His apostles.  What was the mission and purpose of the Holy Spirit (John 14:26; 16:5-14)?  </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072081"/>
            <a:ext cx="7886700" cy="4420998"/>
          </a:xfrm>
        </p:spPr>
        <p:txBody>
          <a:bodyPr>
            <a:normAutofit fontScale="92500" lnSpcReduction="10000"/>
          </a:bodyPr>
          <a:lstStyle/>
          <a:p>
            <a:pPr>
              <a:buFontTx/>
              <a:buChar char="-"/>
            </a:pPr>
            <a:r>
              <a:rPr lang="en-US" dirty="0">
                <a:solidFill>
                  <a:schemeClr val="bg1"/>
                </a:solidFill>
              </a:rPr>
              <a:t>Teach you all things (John 14:26)</a:t>
            </a:r>
          </a:p>
          <a:p>
            <a:pPr>
              <a:buFontTx/>
              <a:buChar char="-"/>
            </a:pPr>
            <a:r>
              <a:rPr lang="en-US" dirty="0">
                <a:solidFill>
                  <a:schemeClr val="bg1"/>
                </a:solidFill>
              </a:rPr>
              <a:t>Bring to your remembrance all that I said to you (John 14:26)</a:t>
            </a:r>
          </a:p>
          <a:p>
            <a:pPr>
              <a:buFontTx/>
              <a:buChar char="-"/>
            </a:pPr>
            <a:r>
              <a:rPr lang="en-US" dirty="0">
                <a:solidFill>
                  <a:schemeClr val="bg1"/>
                </a:solidFill>
              </a:rPr>
              <a:t>Testify about Jesus (John 15:26)</a:t>
            </a:r>
          </a:p>
          <a:p>
            <a:pPr>
              <a:buFontTx/>
              <a:buChar char="-"/>
            </a:pPr>
            <a:r>
              <a:rPr lang="en-US" dirty="0">
                <a:solidFill>
                  <a:schemeClr val="bg1"/>
                </a:solidFill>
              </a:rPr>
              <a:t>Convict the world of sin, righteousness, judgment (John 16:8)</a:t>
            </a:r>
          </a:p>
          <a:p>
            <a:pPr>
              <a:buFontTx/>
              <a:buChar char="-"/>
            </a:pPr>
            <a:r>
              <a:rPr lang="en-US" dirty="0">
                <a:solidFill>
                  <a:schemeClr val="bg1"/>
                </a:solidFill>
              </a:rPr>
              <a:t>Guide you into all truth (John 16:13)</a:t>
            </a:r>
          </a:p>
          <a:p>
            <a:pPr>
              <a:buFontTx/>
              <a:buChar char="-"/>
            </a:pPr>
            <a:r>
              <a:rPr lang="en-US" dirty="0">
                <a:solidFill>
                  <a:schemeClr val="bg1"/>
                </a:solidFill>
              </a:rPr>
              <a:t>Will speak what He hears (John 16:13)</a:t>
            </a:r>
          </a:p>
          <a:p>
            <a:pPr>
              <a:buFontTx/>
              <a:buChar char="-"/>
            </a:pPr>
            <a:r>
              <a:rPr lang="en-US" dirty="0">
                <a:solidFill>
                  <a:schemeClr val="bg1"/>
                </a:solidFill>
              </a:rPr>
              <a:t>Will disclose what is to come (John 16:13)</a:t>
            </a:r>
          </a:p>
          <a:p>
            <a:pPr>
              <a:buFontTx/>
              <a:buChar char="-"/>
            </a:pPr>
            <a:r>
              <a:rPr lang="en-US" dirty="0">
                <a:solidFill>
                  <a:schemeClr val="bg1"/>
                </a:solidFill>
              </a:rPr>
              <a:t>Will glorify Jesus (John 16:14)</a:t>
            </a:r>
          </a:p>
        </p:txBody>
      </p:sp>
    </p:spTree>
    <p:extLst>
      <p:ext uri="{BB962C8B-B14F-4D97-AF65-F5344CB8AC3E}">
        <p14:creationId xmlns:p14="http://schemas.microsoft.com/office/powerpoint/2010/main" val="78732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574852"/>
            <a:ext cx="7886700" cy="910000"/>
          </a:xfrm>
        </p:spPr>
        <p:txBody>
          <a:bodyPr>
            <a:normAutofit fontScale="90000"/>
          </a:bodyPr>
          <a:lstStyle/>
          <a:p>
            <a:pPr algn="ctr"/>
            <a:r>
              <a:rPr lang="en-US" b="1" dirty="0">
                <a:solidFill>
                  <a:srgbClr val="FFFF00"/>
                </a:solidFill>
              </a:rPr>
              <a:t>2.  What did the first Christians continually devote themselves to (Acts 2:42)?</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013357"/>
            <a:ext cx="7886700" cy="4515943"/>
          </a:xfrm>
        </p:spPr>
        <p:txBody>
          <a:bodyPr>
            <a:normAutofit/>
          </a:bodyPr>
          <a:lstStyle/>
          <a:p>
            <a:r>
              <a:rPr lang="en-US" dirty="0">
                <a:solidFill>
                  <a:schemeClr val="bg1"/>
                </a:solidFill>
              </a:rPr>
              <a:t>“They were continually devoting themselves to the apostles’ teaching…”</a:t>
            </a:r>
          </a:p>
          <a:p>
            <a:r>
              <a:rPr lang="en-US" dirty="0">
                <a:solidFill>
                  <a:schemeClr val="bg1"/>
                </a:solidFill>
              </a:rPr>
              <a:t>Why would those first believers have focused so much on the apostles’ teaching?  </a:t>
            </a:r>
          </a:p>
          <a:p>
            <a:r>
              <a:rPr lang="en-US" dirty="0">
                <a:solidFill>
                  <a:schemeClr val="bg1"/>
                </a:solidFill>
              </a:rPr>
              <a:t>Would any of them have argued that the apostles were just men and not really worth listening too? </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79099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465794"/>
            <a:ext cx="7886700" cy="2579410"/>
          </a:xfrm>
        </p:spPr>
        <p:txBody>
          <a:bodyPr>
            <a:noAutofit/>
          </a:bodyPr>
          <a:lstStyle/>
          <a:p>
            <a:pPr algn="ctr"/>
            <a:r>
              <a:rPr lang="en-US" sz="2800" b="1" dirty="0">
                <a:solidFill>
                  <a:srgbClr val="FFFF00"/>
                </a:solidFill>
              </a:rPr>
              <a:t>3.  Read 1 John 1:1-4.  When false teachings began to be prevalent, there were a lot of different things being proclaimed and undoubtedly a lot of confusion resulted.  What was different about the proclamation of the apostles which would give all the listeners confidence that it was the truth and not just another error?  What would be the desired outcome of the apostles’ teaching?</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3573711"/>
            <a:ext cx="7886700" cy="2905258"/>
          </a:xfrm>
        </p:spPr>
        <p:txBody>
          <a:bodyPr>
            <a:normAutofit lnSpcReduction="10000"/>
          </a:bodyPr>
          <a:lstStyle/>
          <a:p>
            <a:r>
              <a:rPr lang="en-US" dirty="0">
                <a:solidFill>
                  <a:schemeClr val="bg1"/>
                </a:solidFill>
              </a:rPr>
              <a:t>The apostles knew what others could only guess at.  They had been with Jesus from the beginning (John 15:27; I John 1:1).  They had intimate, first hand knowledge and experience.</a:t>
            </a:r>
          </a:p>
          <a:p>
            <a:r>
              <a:rPr lang="en-US" dirty="0">
                <a:solidFill>
                  <a:schemeClr val="bg1"/>
                </a:solidFill>
              </a:rPr>
              <a:t>Those who listened to the apostles had fellowship with them and therefore also fellowship with God and Jesus.</a:t>
            </a:r>
          </a:p>
        </p:txBody>
      </p:sp>
    </p:spTree>
    <p:extLst>
      <p:ext uri="{BB962C8B-B14F-4D97-AF65-F5344CB8AC3E}">
        <p14:creationId xmlns:p14="http://schemas.microsoft.com/office/powerpoint/2010/main" val="195366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72848"/>
            <a:ext cx="7886700" cy="1505618"/>
          </a:xfrm>
        </p:spPr>
        <p:txBody>
          <a:bodyPr>
            <a:noAutofit/>
          </a:bodyPr>
          <a:lstStyle/>
          <a:p>
            <a:pPr algn="ctr"/>
            <a:r>
              <a:rPr lang="en-US" sz="3200" b="1" dirty="0">
                <a:solidFill>
                  <a:srgbClr val="FFFF00"/>
                </a:solidFill>
              </a:rPr>
              <a:t>4.	How did the Thessalonians treat the words of Paul (I </a:t>
            </a:r>
            <a:r>
              <a:rPr lang="en-US" sz="3200" b="1" dirty="0" err="1">
                <a:solidFill>
                  <a:srgbClr val="FFFF00"/>
                </a:solidFill>
              </a:rPr>
              <a:t>Thes</a:t>
            </a:r>
            <a:r>
              <a:rPr lang="en-US" sz="3200" b="1" dirty="0">
                <a:solidFill>
                  <a:srgbClr val="FFFF00"/>
                </a:solidFill>
              </a:rPr>
              <a:t>. 2:13)?  How does Paul say that everyone should take his teachings (I Cor. 14:37-38)?</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063692"/>
            <a:ext cx="7886700" cy="4415276"/>
          </a:xfrm>
        </p:spPr>
        <p:txBody>
          <a:bodyPr>
            <a:normAutofit/>
          </a:bodyPr>
          <a:lstStyle/>
          <a:p>
            <a:r>
              <a:rPr lang="en-US" dirty="0">
                <a:solidFill>
                  <a:schemeClr val="bg1"/>
                </a:solidFill>
              </a:rPr>
              <a:t>The Thessalonians received Paul’s words as though they were actually God’s words.  Paul was thankful to God for this.</a:t>
            </a:r>
          </a:p>
          <a:p>
            <a:r>
              <a:rPr lang="en-US" dirty="0">
                <a:solidFill>
                  <a:schemeClr val="bg1"/>
                </a:solidFill>
              </a:rPr>
              <a:t>Paul urges the prophets and spiritual men to recognize that Paul’s words were actually the Lord’s commandments.  Those who did not would no do this would not be recognized (Mt. 7:21-23; 25:12; John 10:14; II Tim. 2:19; Gal. 4:9)</a:t>
            </a:r>
          </a:p>
          <a:p>
            <a:r>
              <a:rPr lang="en-US" dirty="0">
                <a:solidFill>
                  <a:schemeClr val="bg1"/>
                </a:solidFill>
              </a:rPr>
              <a:t>This fits with what Jesus said.  If they listen to Me, they will listen to you (John 15:20).</a:t>
            </a:r>
          </a:p>
        </p:txBody>
      </p:sp>
    </p:spTree>
    <p:extLst>
      <p:ext uri="{BB962C8B-B14F-4D97-AF65-F5344CB8AC3E}">
        <p14:creationId xmlns:p14="http://schemas.microsoft.com/office/powerpoint/2010/main" val="329647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30234"/>
            <a:ext cx="7886700" cy="1639843"/>
          </a:xfrm>
        </p:spPr>
        <p:txBody>
          <a:bodyPr>
            <a:noAutofit/>
          </a:bodyPr>
          <a:lstStyle/>
          <a:p>
            <a:pPr algn="ctr"/>
            <a:r>
              <a:rPr lang="en-US" sz="2800" b="1" dirty="0">
                <a:solidFill>
                  <a:srgbClr val="FFFF00"/>
                </a:solidFill>
              </a:rPr>
              <a:t>5.  Read Ephesians 3:1-10.  Where did Paul and the other apostles get their message from?  When we read his words, what can we understand (vs. 4-6)?</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53967"/>
            <a:ext cx="7886700" cy="4625001"/>
          </a:xfrm>
        </p:spPr>
        <p:txBody>
          <a:bodyPr>
            <a:normAutofit/>
          </a:bodyPr>
          <a:lstStyle/>
          <a:p>
            <a:r>
              <a:rPr lang="en-US" dirty="0">
                <a:solidFill>
                  <a:schemeClr val="bg1"/>
                </a:solidFill>
              </a:rPr>
              <a:t>The messages was…</a:t>
            </a:r>
          </a:p>
          <a:p>
            <a:pPr lvl="1">
              <a:buFont typeface="Wingdings" panose="05000000000000000000" pitchFamily="2" charset="2"/>
              <a:buChar char="ü"/>
            </a:pPr>
            <a:r>
              <a:rPr lang="en-US" dirty="0">
                <a:solidFill>
                  <a:schemeClr val="bg1"/>
                </a:solidFill>
              </a:rPr>
              <a:t>Given to Paul (2)</a:t>
            </a:r>
          </a:p>
          <a:p>
            <a:pPr lvl="1">
              <a:buFont typeface="Wingdings" panose="05000000000000000000" pitchFamily="2" charset="2"/>
              <a:buChar char="ü"/>
            </a:pPr>
            <a:r>
              <a:rPr lang="en-US" dirty="0">
                <a:solidFill>
                  <a:schemeClr val="bg1"/>
                </a:solidFill>
              </a:rPr>
              <a:t>By revelation there was made known to him (3)</a:t>
            </a:r>
          </a:p>
          <a:p>
            <a:pPr lvl="1">
              <a:buFont typeface="Wingdings" panose="05000000000000000000" pitchFamily="2" charset="2"/>
              <a:buChar char="ü"/>
            </a:pPr>
            <a:r>
              <a:rPr lang="en-US" dirty="0">
                <a:solidFill>
                  <a:schemeClr val="bg1"/>
                </a:solidFill>
              </a:rPr>
              <a:t>Revealed…in the Spirit (5)</a:t>
            </a:r>
          </a:p>
          <a:p>
            <a:r>
              <a:rPr lang="en-US" dirty="0">
                <a:solidFill>
                  <a:schemeClr val="bg1"/>
                </a:solidFill>
              </a:rPr>
              <a:t>Those who read can understand what Paul knew and what wasn’t understood before.</a:t>
            </a:r>
          </a:p>
          <a:p>
            <a:r>
              <a:rPr lang="en-US" dirty="0">
                <a:solidFill>
                  <a:schemeClr val="bg1"/>
                </a:solidFill>
              </a:rPr>
              <a:t>We read.  We understand.  This reveals…</a:t>
            </a:r>
          </a:p>
          <a:p>
            <a:pPr lvl="1">
              <a:buFont typeface="Wingdings" panose="05000000000000000000" pitchFamily="2" charset="2"/>
              <a:buChar char="ü"/>
            </a:pPr>
            <a:r>
              <a:rPr lang="en-US" dirty="0">
                <a:solidFill>
                  <a:schemeClr val="bg1"/>
                </a:solidFill>
              </a:rPr>
              <a:t>The inspiration of the message to reveal what was not previously understood (I Cor. 1:21)</a:t>
            </a:r>
          </a:p>
          <a:p>
            <a:pPr lvl="1">
              <a:buFont typeface="Wingdings" panose="05000000000000000000" pitchFamily="2" charset="2"/>
              <a:buChar char="ü"/>
            </a:pPr>
            <a:r>
              <a:rPr lang="en-US" dirty="0">
                <a:solidFill>
                  <a:schemeClr val="bg1"/>
                </a:solidFill>
              </a:rPr>
              <a:t>The accessibility of God’s word</a:t>
            </a:r>
          </a:p>
        </p:txBody>
      </p:sp>
    </p:spTree>
    <p:extLst>
      <p:ext uri="{BB962C8B-B14F-4D97-AF65-F5344CB8AC3E}">
        <p14:creationId xmlns:p14="http://schemas.microsoft.com/office/powerpoint/2010/main" val="382050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79032"/>
            <a:ext cx="7886700" cy="1690177"/>
          </a:xfrm>
        </p:spPr>
        <p:txBody>
          <a:bodyPr>
            <a:normAutofit fontScale="90000"/>
          </a:bodyPr>
          <a:lstStyle/>
          <a:p>
            <a:pPr algn="ctr"/>
            <a:r>
              <a:rPr lang="en-US" sz="3600" b="1" dirty="0">
                <a:solidFill>
                  <a:srgbClr val="FFFF00"/>
                </a:solidFill>
              </a:rPr>
              <a:t>6.   What did Paul feel confident that he had the right to do (Phile. 1:8-9; I </a:t>
            </a:r>
            <a:r>
              <a:rPr lang="en-US" sz="3600" b="1" dirty="0" err="1">
                <a:solidFill>
                  <a:srgbClr val="FFFF00"/>
                </a:solidFill>
              </a:rPr>
              <a:t>Thes</a:t>
            </a:r>
            <a:r>
              <a:rPr lang="en-US" sz="3600" b="1" dirty="0">
                <a:solidFill>
                  <a:srgbClr val="FFFF00"/>
                </a:solidFill>
              </a:rPr>
              <a:t>. 2:6)?  What does this mean?  Why would </a:t>
            </a:r>
            <a:r>
              <a:rPr lang="en-US" sz="3600" b="1" dirty="0">
                <a:solidFill>
                  <a:schemeClr val="bg1"/>
                </a:solidFill>
              </a:rPr>
              <a:t>they</a:t>
            </a:r>
            <a:r>
              <a:rPr lang="en-US" sz="3600" b="1" dirty="0">
                <a:solidFill>
                  <a:srgbClr val="FFFF00"/>
                </a:solidFill>
              </a:rPr>
              <a:t> have this right?</a:t>
            </a:r>
            <a:endParaRPr lang="en-US" b="1" dirty="0">
              <a:solidFill>
                <a:srgbClr val="FFFF00"/>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399251"/>
            <a:ext cx="7886700" cy="4079717"/>
          </a:xfrm>
        </p:spPr>
        <p:txBody>
          <a:bodyPr>
            <a:normAutofit/>
          </a:bodyPr>
          <a:lstStyle/>
          <a:p>
            <a:r>
              <a:rPr lang="en-US" dirty="0">
                <a:solidFill>
                  <a:schemeClr val="bg1"/>
                </a:solidFill>
              </a:rPr>
              <a:t>He had confidence that he could order Philemon to do what is proper (Philemon 1:8-9). </a:t>
            </a:r>
          </a:p>
          <a:p>
            <a:r>
              <a:rPr lang="en-US" dirty="0">
                <a:solidFill>
                  <a:schemeClr val="bg1"/>
                </a:solidFill>
              </a:rPr>
              <a:t>He also stated that, “even though as apostles of Christ we might have asserted our authority” (I </a:t>
            </a:r>
            <a:r>
              <a:rPr lang="en-US" dirty="0" err="1">
                <a:solidFill>
                  <a:schemeClr val="bg1"/>
                </a:solidFill>
              </a:rPr>
              <a:t>Thes</a:t>
            </a:r>
            <a:r>
              <a:rPr lang="en-US" dirty="0">
                <a:solidFill>
                  <a:schemeClr val="bg1"/>
                </a:solidFill>
              </a:rPr>
              <a:t>. 2:6). </a:t>
            </a:r>
          </a:p>
          <a:p>
            <a:r>
              <a:rPr lang="en-US" dirty="0">
                <a:solidFill>
                  <a:schemeClr val="bg1"/>
                </a:solidFill>
              </a:rPr>
              <a:t>The apostles were seated on thrones to judge Israel (Mt. 19:28) which means that God gave them authority over Christians.</a:t>
            </a:r>
          </a:p>
        </p:txBody>
      </p:sp>
    </p:spTree>
    <p:extLst>
      <p:ext uri="{BB962C8B-B14F-4D97-AF65-F5344CB8AC3E}">
        <p14:creationId xmlns:p14="http://schemas.microsoft.com/office/powerpoint/2010/main" val="354446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465794"/>
            <a:ext cx="7886700" cy="1639843"/>
          </a:xfrm>
        </p:spPr>
        <p:txBody>
          <a:bodyPr>
            <a:normAutofit fontScale="90000"/>
          </a:bodyPr>
          <a:lstStyle/>
          <a:p>
            <a:pPr algn="ctr"/>
            <a:r>
              <a:rPr lang="en-US" b="1" dirty="0">
                <a:solidFill>
                  <a:srgbClr val="FFFF00"/>
                </a:solidFill>
              </a:rPr>
              <a:t>7.   Why were the apostles given authority (II Cor. 10:7-11)?</a:t>
            </a:r>
            <a:br>
              <a:rPr lang="en-US" b="1" dirty="0">
                <a:solidFill>
                  <a:srgbClr val="FFFF00"/>
                </a:solidFill>
              </a:rPr>
            </a:br>
            <a:endParaRPr lang="en-US" b="1" dirty="0">
              <a:solidFill>
                <a:srgbClr val="FFFF00"/>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05637"/>
            <a:ext cx="7886700" cy="4373331"/>
          </a:xfrm>
        </p:spPr>
        <p:txBody>
          <a:bodyPr>
            <a:normAutofit/>
          </a:bodyPr>
          <a:lstStyle/>
          <a:p>
            <a:r>
              <a:rPr lang="en-US" dirty="0">
                <a:solidFill>
                  <a:schemeClr val="bg1"/>
                </a:solidFill>
              </a:rPr>
              <a:t>The authority was from the Lord (8)</a:t>
            </a:r>
          </a:p>
          <a:p>
            <a:r>
              <a:rPr lang="en-US" dirty="0">
                <a:solidFill>
                  <a:schemeClr val="bg1"/>
                </a:solidFill>
              </a:rPr>
              <a:t>The authority was given to build up rather than to destroy (8)</a:t>
            </a:r>
          </a:p>
          <a:p>
            <a:r>
              <a:rPr lang="en-US" dirty="0">
                <a:solidFill>
                  <a:schemeClr val="bg1"/>
                </a:solidFill>
              </a:rPr>
              <a:t>Therefore, even though Paul sometimes seemed harsh (9-11) he was not trying to destroy them.  He was trying to help them.</a:t>
            </a:r>
          </a:p>
        </p:txBody>
      </p:sp>
    </p:spTree>
    <p:extLst>
      <p:ext uri="{BB962C8B-B14F-4D97-AF65-F5344CB8AC3E}">
        <p14:creationId xmlns:p14="http://schemas.microsoft.com/office/powerpoint/2010/main" val="343989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2321</TotalTime>
  <Words>1209</Words>
  <Application>Microsoft Office PowerPoint</Application>
  <PresentationFormat>On-screen Show (4:3)</PresentationFormat>
  <Paragraphs>61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8. b.  Was this the only way that normal Christians could gain the ability to perform miracles (Acts 10:44-45; 11:15-17)?  Do think this was a common occurrence?  Why?</vt:lpstr>
      <vt:lpstr>THE APOSTLES Lesson 3 Message and Authority</vt:lpstr>
      <vt:lpstr>1.  When Jesus ascended to heaven, He sent the Holy Spirit (also called the Helper, Comforter, or Advocate) to His apostles.  What was the mission and purpose of the Holy Spirit (John 14:26; 16:5-14)?  </vt:lpstr>
      <vt:lpstr>2.  What did the first Christians continually devote themselves to (Acts 2:42)?</vt:lpstr>
      <vt:lpstr>3.  Read 1 John 1:1-4.  When false teachings began to be prevalent, there were a lot of different things being proclaimed and undoubtedly a lot of confusion resulted.  What was different about the proclamation of the apostles which would give all the listeners confidence that it was the truth and not just another error?  What would be the desired outcome of the apostles’ teaching?</vt:lpstr>
      <vt:lpstr>4. How did the Thessalonians treat the words of Paul (I Thes. 2:13)?  How does Paul say that everyone should take his teachings (I Cor. 14:37-38)?</vt:lpstr>
      <vt:lpstr>5.  Read Ephesians 3:1-10.  Where did Paul and the other apostles get their message from?  When we read his words, what can we understand (vs. 4-6)?</vt:lpstr>
      <vt:lpstr>6.   What did Paul feel confident that he had the right to do (Phile. 1:8-9; I Thes. 2:6)?  What does this mean?  Why would they have this right?</vt:lpstr>
      <vt:lpstr>7.   Why were the apostles given authority (II Cor. 10:7-11)? </vt:lpstr>
      <vt:lpstr>8.   What is one way that Paul occasionally used his authority (I Cor. 5:3-5; I Tim. 1:20)?</vt:lpstr>
      <vt:lpstr>9.   What is the limit to the apostle’s authority (Gal. 1:6-10)?</vt:lpstr>
      <vt:lpstr>10.  What does Paul say would be the key to us having the God of peace with us (Phil. 4:9)?</vt:lpstr>
      <vt:lpstr>11.  What does Jude say that we need to do (Jude 1:17-18)?</vt:lpstr>
      <vt:lpstr>12.  How would you respond to someone who says that we should follow Jesus and listen to Him rather than the apostles?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Jared Hagan</cp:lastModifiedBy>
  <cp:revision>82</cp:revision>
  <cp:lastPrinted>2021-04-14T22:49:08Z</cp:lastPrinted>
  <dcterms:created xsi:type="dcterms:W3CDTF">2020-06-28T07:20:46Z</dcterms:created>
  <dcterms:modified xsi:type="dcterms:W3CDTF">2021-04-14T23:13:12Z</dcterms:modified>
</cp:coreProperties>
</file>