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56" r:id="rId3"/>
    <p:sldId id="264" r:id="rId4"/>
    <p:sldId id="287" r:id="rId5"/>
    <p:sldId id="276" r:id="rId6"/>
    <p:sldId id="288" r:id="rId7"/>
    <p:sldId id="290" r:id="rId8"/>
    <p:sldId id="292" r:id="rId9"/>
    <p:sldId id="289" r:id="rId10"/>
    <p:sldId id="278" r:id="rId11"/>
    <p:sldId id="274" r:id="rId12"/>
    <p:sldId id="283" r:id="rId13"/>
    <p:sldId id="296" r:id="rId1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3B927-AFF7-412C-8E1E-77A805BDB4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2A4C53-8D02-4047-AF38-5DFA5FB682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WHEN IS AN APOSTLE NOT AN APOSTLE?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II Corinthians 8:23 – an apostle of the Macedonian churches (see also I Cor. 16:3)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Philippians 2:25 – Epaphroditus, an apostle of the Philippians (see also Phil. 4:15-18)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James (Gal. 1:19; 2:9)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Barnabas (Acts 14:4,14)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Silvanus and Timothy (I </a:t>
            </a:r>
            <a:r>
              <a:rPr lang="en-US" dirty="0" err="1">
                <a:solidFill>
                  <a:schemeClr val="bg1"/>
                </a:solidFill>
              </a:rPr>
              <a:t>Thes</a:t>
            </a:r>
            <a:r>
              <a:rPr lang="en-US" dirty="0">
                <a:solidFill>
                  <a:schemeClr val="bg1"/>
                </a:solidFill>
              </a:rPr>
              <a:t>. 1:1…2:6)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Andronicus and </a:t>
            </a:r>
            <a:r>
              <a:rPr lang="en-US" dirty="0" err="1">
                <a:solidFill>
                  <a:schemeClr val="bg1"/>
                </a:solidFill>
              </a:rPr>
              <a:t>Junias</a:t>
            </a:r>
            <a:r>
              <a:rPr lang="en-US" dirty="0">
                <a:solidFill>
                  <a:schemeClr val="bg1"/>
                </a:solidFill>
              </a:rPr>
              <a:t>, possibly (Rom. 16:7)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7978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 what sense is Jesus an apostle?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(Hebrews 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0803"/>
            <a:ext cx="7886700" cy="40461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 was sent by God (I John 4:14)</a:t>
            </a:r>
          </a:p>
          <a:p>
            <a:r>
              <a:rPr lang="en-US" dirty="0">
                <a:solidFill>
                  <a:schemeClr val="bg1"/>
                </a:solidFill>
              </a:rPr>
              <a:t>He has a position of preeminence, like Moses – Hebrews 3:1-3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4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93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WORK OF THE APOSTLES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PRE-CRUCIFIXION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(Mt. 4:18-10; 10:1; Mk. 3:13-15; Lk. 9:2)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86186"/>
            <a:ext cx="7886700" cy="437905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Become fishers of men (Mt. 4:19… Jer. 16:16)</a:t>
            </a:r>
          </a:p>
          <a:p>
            <a:r>
              <a:rPr lang="en-US" dirty="0">
                <a:solidFill>
                  <a:schemeClr val="bg1"/>
                </a:solidFill>
              </a:rPr>
              <a:t>Given authority over unclean spirits / demons (Mt. 10:1; Mk. 3:15; Lk. 9:1)</a:t>
            </a:r>
          </a:p>
          <a:p>
            <a:r>
              <a:rPr lang="en-US" dirty="0">
                <a:solidFill>
                  <a:schemeClr val="bg1"/>
                </a:solidFill>
              </a:rPr>
              <a:t>Given authority to heal every kind of disease and sickness (Mt. 10:1; Lk. 9:1-2)</a:t>
            </a:r>
          </a:p>
          <a:p>
            <a:r>
              <a:rPr lang="en-US" dirty="0">
                <a:solidFill>
                  <a:schemeClr val="bg1"/>
                </a:solidFill>
              </a:rPr>
              <a:t>So that they would </a:t>
            </a:r>
            <a:r>
              <a:rPr lang="en-US" dirty="0">
                <a:solidFill>
                  <a:srgbClr val="FFFF00"/>
                </a:solidFill>
              </a:rPr>
              <a:t>be with Him </a:t>
            </a:r>
            <a:r>
              <a:rPr lang="en-US" dirty="0">
                <a:solidFill>
                  <a:schemeClr val="bg1"/>
                </a:solidFill>
              </a:rPr>
              <a:t>(Mk. 3:14)</a:t>
            </a:r>
          </a:p>
          <a:p>
            <a:r>
              <a:rPr lang="en-US" dirty="0">
                <a:solidFill>
                  <a:schemeClr val="bg1"/>
                </a:solidFill>
              </a:rPr>
              <a:t>So that He could send them out to preach / proclaim the kingdom of God (Mk. 3:14; Lk. 9:2)</a:t>
            </a:r>
          </a:p>
        </p:txBody>
      </p:sp>
    </p:spTree>
    <p:extLst>
      <p:ext uri="{BB962C8B-B14F-4D97-AF65-F5344CB8AC3E}">
        <p14:creationId xmlns:p14="http://schemas.microsoft.com/office/powerpoint/2010/main" val="375402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93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WORK OF THE APOSTLES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POST-CRUCIFIXION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(Acts 1:1-8; 4:35; 6:2,4; I Cor. 4:9)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86186"/>
            <a:ext cx="7886700" cy="437905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Receive baptism of the Holy Spirit (Acts 1:2-5)</a:t>
            </a:r>
          </a:p>
          <a:p>
            <a:r>
              <a:rPr lang="en-US" dirty="0">
                <a:solidFill>
                  <a:schemeClr val="bg1"/>
                </a:solidFill>
              </a:rPr>
              <a:t>Receive power (Acts 1:8)</a:t>
            </a:r>
          </a:p>
          <a:p>
            <a:r>
              <a:rPr lang="en-US" dirty="0">
                <a:solidFill>
                  <a:schemeClr val="bg1"/>
                </a:solidFill>
              </a:rPr>
              <a:t>Be </a:t>
            </a:r>
            <a:r>
              <a:rPr lang="en-US" dirty="0">
                <a:solidFill>
                  <a:srgbClr val="FFFF00"/>
                </a:solidFill>
              </a:rPr>
              <a:t>witnesses </a:t>
            </a:r>
            <a:r>
              <a:rPr lang="en-US" dirty="0">
                <a:solidFill>
                  <a:schemeClr val="bg1"/>
                </a:solidFill>
              </a:rPr>
              <a:t>(Acts 1:8)</a:t>
            </a:r>
          </a:p>
          <a:p>
            <a:r>
              <a:rPr lang="en-US" dirty="0">
                <a:solidFill>
                  <a:schemeClr val="bg1"/>
                </a:solidFill>
              </a:rPr>
              <a:t>Receive contributions and distribute to those in need (Acts 4:35)</a:t>
            </a:r>
          </a:p>
          <a:p>
            <a:r>
              <a:rPr lang="en-US" dirty="0">
                <a:solidFill>
                  <a:schemeClr val="bg1"/>
                </a:solidFill>
              </a:rPr>
              <a:t>The word of God / prayer / ministry of the word (Acts 6:2,4)</a:t>
            </a:r>
          </a:p>
          <a:p>
            <a:r>
              <a:rPr lang="en-US" dirty="0">
                <a:solidFill>
                  <a:schemeClr val="bg1"/>
                </a:solidFill>
              </a:rPr>
              <a:t>Probably suffer and die (I Cor. 4:9)</a:t>
            </a:r>
          </a:p>
        </p:txBody>
      </p:sp>
    </p:spTree>
    <p:extLst>
      <p:ext uri="{BB962C8B-B14F-4D97-AF65-F5344CB8AC3E}">
        <p14:creationId xmlns:p14="http://schemas.microsoft.com/office/powerpoint/2010/main" val="126580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28232"/>
            <a:ext cx="7772400" cy="180153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APOSTLES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235"/>
            <a:ext cx="7886700" cy="482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APOSTLES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9842"/>
            <a:ext cx="7886700" cy="580518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Introduction (Pt. 1+2)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Miraculous Powers of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Authority and Message of the apostles.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 lesser-known apostles (Andrew, James, Philip, Bartholomew, James son of Alphaeus, Thaddaeus, Simon the Zealot, Matthias)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 better known apostles (Thomas, Matthew, John)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Peter – from his calling to his confession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Peter – from confession to crucifixion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Peter – from crucifixion to the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Paul’s conversion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Paul’s apostleship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Apostles’ character overview – Our 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Judas: the apostle who shouldn’t have been born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False apostles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468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Whose idea was it for there to be apostles in the church?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Ephesians 4:11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23750"/>
            <a:ext cx="7886700" cy="385321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“He (Jesus) gave some to be apostles…” (11)</a:t>
            </a:r>
          </a:p>
          <a:p>
            <a:r>
              <a:rPr lang="en-US" dirty="0">
                <a:solidFill>
                  <a:schemeClr val="bg1"/>
                </a:solidFill>
              </a:rPr>
              <a:t>“for the equipping of the saints for the work of service, to the building up of the body of Christ” (12)</a:t>
            </a:r>
          </a:p>
        </p:txBody>
      </p:sp>
    </p:spTree>
    <p:extLst>
      <p:ext uri="{BB962C8B-B14F-4D97-AF65-F5344CB8AC3E}">
        <p14:creationId xmlns:p14="http://schemas.microsoft.com/office/powerpoint/2010/main" val="78732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4852"/>
            <a:ext cx="7886700" cy="910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does Paul prioritize the offices and powers in the church?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 Corinthians 12:28-31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9134"/>
            <a:ext cx="7886700" cy="4625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Prophets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Teachers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Miracles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Gifts of healings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Helps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Administrations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Tongues</a:t>
            </a:r>
          </a:p>
        </p:txBody>
      </p:sp>
    </p:spTree>
    <p:extLst>
      <p:ext uri="{BB962C8B-B14F-4D97-AF65-F5344CB8AC3E}">
        <p14:creationId xmlns:p14="http://schemas.microsoft.com/office/powerpoint/2010/main" val="279099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5795"/>
            <a:ext cx="7886700" cy="6163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is an apostle?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686"/>
            <a:ext cx="7886700" cy="50192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Literally – “the sent”</a:t>
            </a:r>
          </a:p>
          <a:p>
            <a:r>
              <a:rPr lang="en-US" dirty="0">
                <a:solidFill>
                  <a:schemeClr val="bg1"/>
                </a:solidFill>
              </a:rPr>
              <a:t>Our focus – a group of men chosen specifically by Jesus for an important work and to hold positions of authority</a:t>
            </a:r>
          </a:p>
        </p:txBody>
      </p:sp>
    </p:spTree>
    <p:extLst>
      <p:ext uri="{BB962C8B-B14F-4D97-AF65-F5344CB8AC3E}">
        <p14:creationId xmlns:p14="http://schemas.microsoft.com/office/powerpoint/2010/main" val="195366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2180"/>
            <a:ext cx="7886700" cy="61638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NAME THE APOSTLES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(Mt. 10:2-4; Mk. 3:16-19; Lk 6:14-16; Acts 1:13)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4793"/>
            <a:ext cx="7886700" cy="5254175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Simon who is called Peter</a:t>
            </a:r>
          </a:p>
          <a:p>
            <a:r>
              <a:rPr lang="en-US" dirty="0">
                <a:solidFill>
                  <a:schemeClr val="bg1"/>
                </a:solidFill>
              </a:rPr>
              <a:t>Andrew his brother</a:t>
            </a:r>
          </a:p>
          <a:p>
            <a:r>
              <a:rPr lang="en-US" dirty="0">
                <a:solidFill>
                  <a:schemeClr val="bg1"/>
                </a:solidFill>
              </a:rPr>
              <a:t>James the son of Zebedee (Boanerges)</a:t>
            </a:r>
          </a:p>
          <a:p>
            <a:r>
              <a:rPr lang="en-US" dirty="0">
                <a:solidFill>
                  <a:schemeClr val="bg1"/>
                </a:solidFill>
              </a:rPr>
              <a:t>John his brother (Boanerges)</a:t>
            </a:r>
          </a:p>
          <a:p>
            <a:r>
              <a:rPr lang="en-US" dirty="0">
                <a:solidFill>
                  <a:schemeClr val="bg1"/>
                </a:solidFill>
              </a:rPr>
              <a:t>Philip</a:t>
            </a:r>
          </a:p>
          <a:p>
            <a:r>
              <a:rPr lang="en-US" dirty="0">
                <a:solidFill>
                  <a:schemeClr val="bg1"/>
                </a:solidFill>
              </a:rPr>
              <a:t>Bartholomew</a:t>
            </a:r>
          </a:p>
          <a:p>
            <a:r>
              <a:rPr lang="en-US" dirty="0">
                <a:solidFill>
                  <a:schemeClr val="bg1"/>
                </a:solidFill>
              </a:rPr>
              <a:t>Thomas</a:t>
            </a:r>
          </a:p>
          <a:p>
            <a:r>
              <a:rPr lang="en-US" dirty="0">
                <a:solidFill>
                  <a:schemeClr val="bg1"/>
                </a:solidFill>
              </a:rPr>
              <a:t>Matthew the tax collector</a:t>
            </a:r>
          </a:p>
          <a:p>
            <a:r>
              <a:rPr lang="en-US" dirty="0">
                <a:solidFill>
                  <a:schemeClr val="bg1"/>
                </a:solidFill>
              </a:rPr>
              <a:t>James the son of Alphaeus</a:t>
            </a:r>
          </a:p>
          <a:p>
            <a:r>
              <a:rPr lang="en-US" dirty="0">
                <a:solidFill>
                  <a:schemeClr val="bg1"/>
                </a:solidFill>
              </a:rPr>
              <a:t>Thaddaeus / Judas the son of James</a:t>
            </a:r>
          </a:p>
          <a:p>
            <a:r>
              <a:rPr lang="en-US" dirty="0">
                <a:solidFill>
                  <a:schemeClr val="bg1"/>
                </a:solidFill>
              </a:rPr>
              <a:t>Simon the Zealot</a:t>
            </a:r>
          </a:p>
          <a:p>
            <a:r>
              <a:rPr lang="en-US" dirty="0">
                <a:solidFill>
                  <a:schemeClr val="bg1"/>
                </a:solidFill>
              </a:rPr>
              <a:t>Judas Iscariot the one who betrayed him</a:t>
            </a:r>
          </a:p>
          <a:p>
            <a:r>
              <a:rPr lang="en-US" dirty="0">
                <a:solidFill>
                  <a:schemeClr val="bg1"/>
                </a:solidFill>
              </a:rPr>
              <a:t>Matthias (Acts 1:26)</a:t>
            </a:r>
          </a:p>
          <a:p>
            <a:r>
              <a:rPr lang="en-US" dirty="0">
                <a:solidFill>
                  <a:schemeClr val="bg1"/>
                </a:solidFill>
              </a:rPr>
              <a:t>Paul (Rom. 1:1)</a:t>
            </a:r>
          </a:p>
        </p:txBody>
      </p:sp>
    </p:spTree>
    <p:extLst>
      <p:ext uri="{BB962C8B-B14F-4D97-AF65-F5344CB8AC3E}">
        <p14:creationId xmlns:p14="http://schemas.microsoft.com/office/powerpoint/2010/main" val="329647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5795"/>
            <a:ext cx="7886700" cy="6163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IS THE DIFFERENCE BETWEEN AN APOSTLE AND A DISCIPLE?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4242"/>
            <a:ext cx="7886700" cy="48347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Disciple – a learner, a pupil, a student</a:t>
            </a:r>
          </a:p>
          <a:p>
            <a:r>
              <a:rPr lang="en-US" dirty="0">
                <a:solidFill>
                  <a:schemeClr val="bg1"/>
                </a:solidFill>
              </a:rPr>
              <a:t>Apostle – one who is sent</a:t>
            </a:r>
          </a:p>
        </p:txBody>
      </p:sp>
    </p:spTree>
    <p:extLst>
      <p:ext uri="{BB962C8B-B14F-4D97-AF65-F5344CB8AC3E}">
        <p14:creationId xmlns:p14="http://schemas.microsoft.com/office/powerpoint/2010/main" val="382050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5795"/>
            <a:ext cx="7886700" cy="6163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DIFFERENT NAMES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SAME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5852"/>
            <a:ext cx="7886700" cy="48431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apostles</a:t>
            </a:r>
          </a:p>
          <a:p>
            <a:r>
              <a:rPr lang="en-US" dirty="0">
                <a:solidFill>
                  <a:schemeClr val="bg1"/>
                </a:solidFill>
              </a:rPr>
              <a:t>Twelve apostles (Mt. 10:2; Rev. 21:14)</a:t>
            </a:r>
          </a:p>
          <a:p>
            <a:r>
              <a:rPr lang="en-US" dirty="0">
                <a:solidFill>
                  <a:schemeClr val="bg1"/>
                </a:solidFill>
              </a:rPr>
              <a:t>Twelve disciples (Mt. 10:1; 11:1; 26:20)</a:t>
            </a:r>
          </a:p>
          <a:p>
            <a:r>
              <a:rPr lang="en-US" dirty="0">
                <a:solidFill>
                  <a:schemeClr val="bg1"/>
                </a:solidFill>
              </a:rPr>
              <a:t>The twelve (Mt. 10:5; 20:17*; 26:14,47; Mk. 3:14,16; 4:10; 6:7; 9:35; 10:32; 11:11; 14:10,17,20,43; Lk. 8:1; 9:1,12; 18:31; 22:3; 22:47; John 6:67,70,71; 20:24; Acts 6:2; I Cor. 15:5)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Matthew 10:1,2,5; Lk. 6:13</a:t>
            </a:r>
          </a:p>
        </p:txBody>
      </p:sp>
    </p:spTree>
    <p:extLst>
      <p:ext uri="{BB962C8B-B14F-4D97-AF65-F5344CB8AC3E}">
        <p14:creationId xmlns:p14="http://schemas.microsoft.com/office/powerpoint/2010/main" val="25124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1481</TotalTime>
  <Words>711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THE APOSTLES</vt:lpstr>
      <vt:lpstr>APOSTLES CLASS</vt:lpstr>
      <vt:lpstr>Whose idea was it for there to be apostles in the church? Ephesians 4:11</vt:lpstr>
      <vt:lpstr>How does Paul prioritize the offices and powers in the church? I Corinthians 12:28-31</vt:lpstr>
      <vt:lpstr>What is an apostle?</vt:lpstr>
      <vt:lpstr>NAME THE APOSTLES (Mt. 10:2-4; Mk. 3:16-19; Lk 6:14-16; Acts 1:13)</vt:lpstr>
      <vt:lpstr>WHAT IS THE DIFFERENCE BETWEEN AN APOSTLE AND A DISCIPLE?</vt:lpstr>
      <vt:lpstr>DIFFERENT NAMES SAME PEOPLE</vt:lpstr>
      <vt:lpstr>WHEN IS AN APOSTLE NOT AN APOSTLE?</vt:lpstr>
      <vt:lpstr>In what sense is Jesus an apostle? (Hebrews 3:1)</vt:lpstr>
      <vt:lpstr>THE WORK OF THE APOSTLES PRE-CRUCIFIXION (Mt. 4:18-10; 10:1; Mk. 3:13-15; Lk. 9:2)</vt:lpstr>
      <vt:lpstr>THE WORK OF THE APOSTLES POST-CRUCIFIXION (Acts 1:1-8; 4:35; 6:2,4; I Cor. 4:9)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Derek Phipps</cp:lastModifiedBy>
  <cp:revision>62</cp:revision>
  <cp:lastPrinted>2020-12-13T08:15:59Z</cp:lastPrinted>
  <dcterms:created xsi:type="dcterms:W3CDTF">2020-06-28T07:20:46Z</dcterms:created>
  <dcterms:modified xsi:type="dcterms:W3CDTF">2021-03-25T00:38:37Z</dcterms:modified>
</cp:coreProperties>
</file>