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7"/>
  </p:notesMasterIdLst>
  <p:sldIdLst>
    <p:sldId id="258" r:id="rId2"/>
    <p:sldId id="278" r:id="rId3"/>
    <p:sldId id="277" r:id="rId4"/>
    <p:sldId id="293" r:id="rId5"/>
    <p:sldId id="281" r:id="rId6"/>
    <p:sldId id="283" r:id="rId7"/>
    <p:sldId id="284" r:id="rId8"/>
    <p:sldId id="289" r:id="rId9"/>
    <p:sldId id="285" r:id="rId10"/>
    <p:sldId id="286" r:id="rId11"/>
    <p:sldId id="288" r:id="rId12"/>
    <p:sldId id="294" r:id="rId13"/>
    <p:sldId id="290" r:id="rId14"/>
    <p:sldId id="291" r:id="rId15"/>
    <p:sldId id="292" r:id="rId16"/>
  </p:sldIdLst>
  <p:sldSz cx="9144000" cy="5143500" type="screen16x9"/>
  <p:notesSz cx="6858000" cy="9144000"/>
  <p:embeddedFontLst>
    <p:embeddedFont>
      <p:font typeface="Oswald" panose="020B0604020202020204" charset="0"/>
      <p:regular r:id="rId18"/>
      <p:bold r:id="rId19"/>
    </p:embeddedFont>
    <p:embeddedFont>
      <p:font typeface="Tino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D5CAF-C5C0-430F-A390-3F806F24974C}">
  <a:tblStyle styleId="{DB7D5CAF-C5C0-430F-A390-3F806F2497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450046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pic>
        <p:nvPicPr>
          <p:cNvPr id="49" name="Google Shape;49;p9"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51" name="Google Shape;51;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pic>
        <p:nvPicPr>
          <p:cNvPr id="13" name="Google Shape;13;p3"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6" name="Google Shape;16;p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703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dirty="0"/>
          </a:p>
        </p:txBody>
      </p:sp>
      <p:sp>
        <p:nvSpPr>
          <p:cNvPr id="26" name="Google Shape;26;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49242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61" r:id="rId3"/>
    <p:sldLayoutId id="214748366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912650" y="1915625"/>
            <a:ext cx="54696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Letters to the Seven Churches in Asia</a:t>
            </a:r>
            <a:endParaRPr dirty="0"/>
          </a:p>
        </p:txBody>
      </p:sp>
      <p:sp>
        <p:nvSpPr>
          <p:cNvPr id="4" name="Google Shape;69;p14"/>
          <p:cNvSpPr txBox="1">
            <a:spLocks/>
          </p:cNvSpPr>
          <p:nvPr/>
        </p:nvSpPr>
        <p:spPr>
          <a:xfrm>
            <a:off x="1981200" y="3333750"/>
            <a:ext cx="5469600" cy="1159800"/>
          </a:xfrm>
          <a:prstGeom prst="rect">
            <a:avLst/>
          </a:prstGeom>
          <a:noFill/>
          <a:ln>
            <a:noFill/>
          </a:ln>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1pPr>
            <a:lvl2pPr marR="0" lvl="1"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2pPr>
            <a:lvl3pPr marR="0" lvl="2"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3pPr>
            <a:lvl4pPr marR="0" lvl="3"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4pPr>
            <a:lvl5pPr marR="0" lvl="4"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5pPr>
            <a:lvl6pPr marR="0" lvl="5"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6pPr>
            <a:lvl7pPr marR="0" lvl="6"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7pPr>
            <a:lvl8pPr marR="0" lvl="7"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8pPr>
            <a:lvl9pPr marR="0" lvl="8" algn="l" rtl="0">
              <a:lnSpc>
                <a:spcPct val="100000"/>
              </a:lnSpc>
              <a:spcBef>
                <a:spcPts val="0"/>
              </a:spcBef>
              <a:spcAft>
                <a:spcPts val="0"/>
              </a:spcAft>
              <a:buClr>
                <a:schemeClr val="accent6"/>
              </a:buClr>
              <a:buSzPts val="4800"/>
              <a:buFont typeface="Oswald"/>
              <a:buNone/>
              <a:defRPr sz="4800" b="1" i="0" u="none" strike="noStrike" cap="none">
                <a:solidFill>
                  <a:schemeClr val="accent6"/>
                </a:solidFill>
                <a:latin typeface="Oswald"/>
                <a:ea typeface="Oswald"/>
                <a:cs typeface="Oswald"/>
                <a:sym typeface="Oswald"/>
              </a:defRPr>
            </a:lvl9pPr>
          </a:lstStyle>
          <a:p>
            <a:r>
              <a:rPr lang="en-US" sz="2400" dirty="0"/>
              <a:t>Revelation 2 – 3 </a:t>
            </a:r>
          </a:p>
        </p:txBody>
      </p:sp>
    </p:spTree>
    <p:extLst>
      <p:ext uri="{BB962C8B-B14F-4D97-AF65-F5344CB8AC3E}">
        <p14:creationId xmlns:p14="http://schemas.microsoft.com/office/powerpoint/2010/main" val="271912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they do to be rewarded? What does that mean? With what will they be rewarded?</a:t>
            </a:r>
          </a:p>
        </p:txBody>
      </p:sp>
      <p:sp>
        <p:nvSpPr>
          <p:cNvPr id="3" name="Text Placeholder 2"/>
          <p:cNvSpPr>
            <a:spLocks noGrp="1"/>
          </p:cNvSpPr>
          <p:nvPr>
            <p:ph type="body" idx="1"/>
          </p:nvPr>
        </p:nvSpPr>
        <p:spPr/>
        <p:txBody>
          <a:bodyPr/>
          <a:lstStyle/>
          <a:p>
            <a:pPr>
              <a:buSzPct val="75000"/>
            </a:pPr>
            <a:r>
              <a:rPr lang="en-US" sz="1800" dirty="0"/>
              <a:t>Be faithful until death, and I will give you the crown of life</a:t>
            </a:r>
          </a:p>
          <a:p>
            <a:pPr>
              <a:buSzPct val="75000"/>
            </a:pPr>
            <a:r>
              <a:rPr lang="en-US" sz="1800" dirty="0"/>
              <a:t>He who overcomes shall not be hurt by the second death</a:t>
            </a:r>
          </a:p>
          <a:p>
            <a:pPr>
              <a:buSzPct val="75000"/>
            </a:pPr>
            <a:r>
              <a:rPr lang="en-US" sz="1800" dirty="0"/>
              <a:t>Reward is eternal life with Jesus</a:t>
            </a:r>
          </a:p>
          <a:p>
            <a:pPr>
              <a:buSzPct val="75000"/>
            </a:pPr>
            <a:r>
              <a:rPr lang="en-US" sz="1800" dirty="0"/>
              <a:t>Be faithful until death</a:t>
            </a:r>
          </a:p>
          <a:p>
            <a:pPr lvl="1">
              <a:buSzPct val="75000"/>
            </a:pPr>
            <a:r>
              <a:rPr lang="en-US" sz="1800" dirty="0"/>
              <a:t>Don’t waiver in your service even under persecution</a:t>
            </a:r>
          </a:p>
          <a:p>
            <a:pPr lvl="2">
              <a:buSzPct val="75000"/>
            </a:pPr>
            <a:r>
              <a:rPr lang="en-US" sz="1800" dirty="0"/>
              <a:t>Matthew 10:28 – don’t fear those who can kill the body, fear Him who can destroy the soul</a:t>
            </a:r>
          </a:p>
          <a:p>
            <a:pPr>
              <a:buSzPct val="75000"/>
            </a:pPr>
            <a:r>
              <a:rPr lang="en-US" sz="1800" dirty="0"/>
              <a:t>Live for Jesus, not just die for Him</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44362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do we practically apply the Smyrna letter to make sure the church at Northside is pleasing to God?</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600" dirty="0"/>
              <a:t>We may think the church doesn’t have the means to do great things for God</a:t>
            </a:r>
          </a:p>
          <a:p>
            <a:pPr lvl="1">
              <a:buSzPct val="75000"/>
            </a:pPr>
            <a:r>
              <a:rPr lang="en-US" sz="1600" dirty="0"/>
              <a:t>The church’s level of service to God is not dictated by the means of the members</a:t>
            </a:r>
          </a:p>
          <a:p>
            <a:pPr lvl="1">
              <a:buSzPct val="75000"/>
            </a:pPr>
            <a:r>
              <a:rPr lang="en-US" sz="1600" dirty="0"/>
              <a:t>Being rich in faith is demonstrated by our works</a:t>
            </a:r>
          </a:p>
          <a:p>
            <a:pPr>
              <a:buSzPct val="75000"/>
            </a:pPr>
            <a:r>
              <a:rPr lang="en-US" sz="1600" dirty="0"/>
              <a:t>We may think as an individual we don’t have that much to offer, but everyone can excel in their service to God</a:t>
            </a:r>
          </a:p>
          <a:p>
            <a:pPr lvl="1">
              <a:buSzPct val="75000"/>
            </a:pPr>
            <a:r>
              <a:rPr lang="en-US" sz="1600" dirty="0"/>
              <a:t>Devote yourself to God and look for ways to contribute to His work</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218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do we practically apply the Smyrna letter to make sure the church at Northside is pleasing to God?</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600" dirty="0"/>
              <a:t>We will likely not be put to death because of our faith in Jesus</a:t>
            </a:r>
          </a:p>
          <a:p>
            <a:pPr>
              <a:buSzPct val="75000"/>
            </a:pPr>
            <a:r>
              <a:rPr lang="en-US" sz="1600" dirty="0"/>
              <a:t>We must faithfully serve God until we do die</a:t>
            </a:r>
          </a:p>
          <a:p>
            <a:pPr lvl="1">
              <a:buSzPct val="75000"/>
            </a:pPr>
            <a:r>
              <a:rPr lang="en-US" sz="1600" dirty="0"/>
              <a:t>Live for Jesus, not just die for him – </a:t>
            </a:r>
            <a:r>
              <a:rPr lang="en-US" sz="1600" b="1" u="sng" dirty="0"/>
              <a:t>Romans 12:1</a:t>
            </a:r>
          </a:p>
          <a:p>
            <a:pPr lvl="1">
              <a:buSzPct val="75000"/>
            </a:pPr>
            <a:r>
              <a:rPr lang="en-US" sz="1600" dirty="0"/>
              <a:t>Most would say “I will die for Jesus” although they will likely never be tested</a:t>
            </a:r>
          </a:p>
          <a:p>
            <a:pPr lvl="1">
              <a:buSzPct val="75000"/>
            </a:pPr>
            <a:r>
              <a:rPr lang="en-US" sz="1600" dirty="0"/>
              <a:t>However, when asked to wear a mask, they refuse</a:t>
            </a:r>
          </a:p>
          <a:p>
            <a:pPr lvl="1">
              <a:buSzPct val="75000"/>
            </a:pPr>
            <a:r>
              <a:rPr lang="en-US" sz="1600" dirty="0"/>
              <a:t>Our American rights are not a part of Christianity</a:t>
            </a:r>
          </a:p>
          <a:p>
            <a:pPr lvl="2">
              <a:buSzPct val="75000"/>
            </a:pPr>
            <a:r>
              <a:rPr lang="en-US" sz="1600" dirty="0"/>
              <a:t>Acts 17:31 applies to all people everywhere, not just those with freedoms and rights</a:t>
            </a:r>
          </a:p>
          <a:p>
            <a:pPr lvl="2">
              <a:buSzPct val="75000"/>
            </a:pPr>
            <a:r>
              <a:rPr lang="en-US" sz="1600" dirty="0"/>
              <a:t>Look at Paul’s feelings towards rights I Cor 8:13, 9:19-23, 10:31-33</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1656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do we practically apply the Smyrna letter to make sure the church at Northside is pleasing to God?</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600" dirty="0"/>
              <a:t>Consider our example and influence the world sees and therefore associates with Christianity</a:t>
            </a:r>
          </a:p>
          <a:p>
            <a:pPr>
              <a:buSzPct val="75000"/>
            </a:pPr>
            <a:r>
              <a:rPr lang="en-US" sz="1600" dirty="0"/>
              <a:t>Air Force example:</a:t>
            </a:r>
          </a:p>
          <a:p>
            <a:pPr lvl="1">
              <a:buSzPct val="75000"/>
            </a:pPr>
            <a:r>
              <a:rPr lang="en-US" sz="1600" dirty="0"/>
              <a:t>USAFA graduate capitol rioter </a:t>
            </a:r>
          </a:p>
          <a:p>
            <a:pPr lvl="1">
              <a:buSzPct val="75000"/>
            </a:pPr>
            <a:r>
              <a:rPr lang="en-US" sz="1600" dirty="0"/>
              <a:t>Lt Gen Clark: Actions of USAFA grads, faculty, etc. will reflect on the institution for the rest of your lives. Because of your USAFA association, the nation will hold you to a higher standard.</a:t>
            </a:r>
          </a:p>
          <a:p>
            <a:pPr>
              <a:buSzPct val="75000"/>
            </a:pPr>
            <a:r>
              <a:rPr lang="en-US" sz="1600" dirty="0"/>
              <a:t>Consider what non-Christians think about the capitol rioters proclaiming Christ (visibly and verbally) as they raided the capitol</a:t>
            </a:r>
          </a:p>
          <a:p>
            <a:pPr lvl="1">
              <a:buSzPct val="75000"/>
            </a:pPr>
            <a:r>
              <a:rPr lang="en-US" sz="1600" dirty="0"/>
              <a:t>Consider those claiming Christ who condemned the civil rights protests, yet participated in the capitol raid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77635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do we practically apply the Smyrna letter to make sure the church at Northside is pleasing to God?</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400" dirty="0"/>
              <a:t>Matthew 22:34-40 – Love the Lord…Love your neighbor</a:t>
            </a:r>
          </a:p>
          <a:p>
            <a:pPr>
              <a:buSzPct val="75000"/>
            </a:pPr>
            <a:r>
              <a:rPr lang="en-US" sz="1400" dirty="0"/>
              <a:t>Matthew 5:44 – Love your enemies…pray for those who spitefully use you</a:t>
            </a:r>
          </a:p>
          <a:p>
            <a:pPr>
              <a:buSzPct val="75000"/>
            </a:pPr>
            <a:r>
              <a:rPr lang="en-US" sz="1400" dirty="0"/>
              <a:t>Romans 13:1-7 – be subject to the governing authorities </a:t>
            </a:r>
          </a:p>
          <a:p>
            <a:pPr>
              <a:buSzPct val="75000"/>
            </a:pPr>
            <a:r>
              <a:rPr lang="en-US" sz="1400" dirty="0"/>
              <a:t>Matthew 5:14-16 – you are the light of the world</a:t>
            </a:r>
          </a:p>
          <a:p>
            <a:pPr>
              <a:buSzPct val="75000"/>
            </a:pPr>
            <a:r>
              <a:rPr lang="en-US" sz="1400" dirty="0"/>
              <a:t>James 1:27 – visit orphans and widows, and keep oneself unspotted from the world</a:t>
            </a:r>
          </a:p>
          <a:p>
            <a:pPr lvl="1">
              <a:buSzPct val="75000"/>
            </a:pPr>
            <a:r>
              <a:rPr lang="en-US" sz="1400" dirty="0"/>
              <a:t>Concept applies to more than orphans and widows </a:t>
            </a:r>
            <a:r>
              <a:rPr lang="en-US" sz="1400" dirty="0">
                <a:sym typeface="Wingdings" panose="05000000000000000000" pitchFamily="2" charset="2"/>
              </a:rPr>
              <a:t> care for and help those in need</a:t>
            </a:r>
          </a:p>
          <a:p>
            <a:pPr>
              <a:buSzPct val="75000"/>
            </a:pPr>
            <a:r>
              <a:rPr lang="en-US" sz="1400" dirty="0">
                <a:sym typeface="Wingdings" panose="05000000000000000000" pitchFamily="2" charset="2"/>
              </a:rPr>
              <a:t>Philippians 2:1-4 – esteem others better than himself</a:t>
            </a:r>
          </a:p>
          <a:p>
            <a:pPr>
              <a:buSzPct val="75000"/>
            </a:pPr>
            <a:r>
              <a:rPr lang="en-US" sz="1400" dirty="0">
                <a:sym typeface="Wingdings" panose="05000000000000000000" pitchFamily="2" charset="2"/>
              </a:rPr>
              <a:t>Galatians 5:13-15 – serve one another through love</a:t>
            </a:r>
          </a:p>
          <a:p>
            <a:pPr>
              <a:buSzPct val="75000"/>
            </a:pPr>
            <a:r>
              <a:rPr lang="en-US" sz="1400" dirty="0">
                <a:sym typeface="Wingdings" panose="05000000000000000000" pitchFamily="2" charset="2"/>
              </a:rPr>
              <a:t>Many, many, many more</a:t>
            </a:r>
          </a:p>
          <a:p>
            <a:pPr>
              <a:buSzPct val="75000"/>
            </a:pPr>
            <a:r>
              <a:rPr lang="en-US" sz="1400" dirty="0">
                <a:solidFill>
                  <a:srgbClr val="C00000"/>
                </a:solidFill>
                <a:sym typeface="Wingdings" panose="05000000000000000000" pitchFamily="2" charset="2"/>
              </a:rPr>
              <a:t>All describe a way of life and attitude towards others</a:t>
            </a:r>
            <a:endParaRPr lang="en-US" sz="1400" dirty="0">
              <a:solidFill>
                <a:srgbClr val="C0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3908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do we practically apply the Smyrna letter to make sure the church at Northside is pleasing to God?</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400" dirty="0"/>
              <a:t>Ephesians 4:20-24 – put on the new man</a:t>
            </a:r>
          </a:p>
          <a:p>
            <a:pPr>
              <a:buSzPct val="75000"/>
            </a:pPr>
            <a:r>
              <a:rPr lang="en-US" sz="1400" dirty="0"/>
              <a:t>Romans 6:1-3 – do not continue in sin</a:t>
            </a:r>
          </a:p>
          <a:p>
            <a:pPr>
              <a:buSzPct val="75000"/>
            </a:pPr>
            <a:r>
              <a:rPr lang="en-US" sz="1400" dirty="0"/>
              <a:t>Galatians 5:16-26 – walk in the Spirit and you shall not fulfill the lusts of the flesh</a:t>
            </a:r>
          </a:p>
          <a:p>
            <a:pPr>
              <a:buSzPct val="75000"/>
            </a:pPr>
            <a:r>
              <a:rPr lang="en-US" sz="1400" dirty="0"/>
              <a:t>Matthew 28:18-20 – make disciples of all nations</a:t>
            </a:r>
          </a:p>
          <a:p>
            <a:pPr>
              <a:buSzPct val="75000"/>
            </a:pPr>
            <a:r>
              <a:rPr lang="en-US" sz="1400" dirty="0"/>
              <a:t>II Timothy 2:15 – be diligent…rightly dividing the word of truth</a:t>
            </a:r>
          </a:p>
          <a:p>
            <a:pPr>
              <a:buSzPct val="75000"/>
            </a:pPr>
            <a:r>
              <a:rPr lang="en-US" sz="1400" dirty="0"/>
              <a:t>Jude 1:3 – contend earnestly for the faith</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62136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Review</a:t>
            </a:r>
          </a:p>
        </p:txBody>
      </p:sp>
      <p:sp>
        <p:nvSpPr>
          <p:cNvPr id="14" name="Content Placeholder 13"/>
          <p:cNvSpPr>
            <a:spLocks noGrp="1"/>
          </p:cNvSpPr>
          <p:nvPr>
            <p:ph type="body" idx="1"/>
          </p:nvPr>
        </p:nvSpPr>
        <p:spPr/>
        <p:txBody>
          <a:bodyPr/>
          <a:lstStyle/>
          <a:p>
            <a:pPr>
              <a:buSzPct val="75000"/>
            </a:pPr>
            <a:r>
              <a:rPr lang="en-US" sz="2000" dirty="0"/>
              <a:t>Foundation – The Biblical Church</a:t>
            </a:r>
          </a:p>
          <a:p>
            <a:pPr>
              <a:buSzPct val="75000"/>
            </a:pPr>
            <a:r>
              <a:rPr lang="en-US" sz="2000" dirty="0"/>
              <a:t>Letters to the Churches</a:t>
            </a:r>
          </a:p>
          <a:p>
            <a:pPr>
              <a:buSzPct val="75000"/>
            </a:pPr>
            <a:r>
              <a:rPr lang="en-US" sz="2000" dirty="0"/>
              <a:t>Review of Ephesus</a:t>
            </a:r>
          </a:p>
          <a:p>
            <a:pPr lvl="1">
              <a:buSzPct val="75000"/>
            </a:pPr>
            <a:r>
              <a:rPr lang="en-US" sz="2000" dirty="0"/>
              <a:t>A church who are diligently seeking God and are immersed in His Word</a:t>
            </a:r>
          </a:p>
          <a:p>
            <a:pPr lvl="2">
              <a:buSzPct val="75000"/>
            </a:pPr>
            <a:r>
              <a:rPr lang="en-US" sz="2000" dirty="0"/>
              <a:t>Are we active participants</a:t>
            </a:r>
          </a:p>
          <a:p>
            <a:pPr lvl="1">
              <a:buSzPct val="75000"/>
            </a:pPr>
            <a:r>
              <a:rPr lang="en-US" sz="2000" dirty="0"/>
              <a:t>We must continue to spread His Word</a:t>
            </a:r>
          </a:p>
          <a:p>
            <a:pPr lvl="1">
              <a:buSzPct val="75000"/>
            </a:pPr>
            <a:r>
              <a:rPr lang="en-US" sz="2000" dirty="0"/>
              <a:t>We must serve with love</a:t>
            </a:r>
          </a:p>
          <a:p>
            <a:pPr lvl="2">
              <a:buSzPct val="75000"/>
            </a:pPr>
            <a:r>
              <a:rPr lang="en-US" sz="2000" dirty="0"/>
              <a:t>Matthew 23:23</a:t>
            </a:r>
          </a:p>
        </p:txBody>
      </p:sp>
    </p:spTree>
    <p:extLst>
      <p:ext uri="{BB962C8B-B14F-4D97-AF65-F5344CB8AC3E}">
        <p14:creationId xmlns:p14="http://schemas.microsoft.com/office/powerpoint/2010/main" val="151035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Letter to Smyrna</a:t>
            </a:r>
          </a:p>
        </p:txBody>
      </p:sp>
      <p:sp>
        <p:nvSpPr>
          <p:cNvPr id="3" name="Subtitle 2"/>
          <p:cNvSpPr>
            <a:spLocks noGrp="1"/>
          </p:cNvSpPr>
          <p:nvPr>
            <p:ph type="subTitle" idx="1"/>
          </p:nvPr>
        </p:nvSpPr>
        <p:spPr/>
        <p:txBody>
          <a:bodyPr/>
          <a:lstStyle/>
          <a:p>
            <a:r>
              <a:rPr lang="en-US" dirty="0"/>
              <a:t>Revelation 2:8 – 11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30166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90EC-4621-46B9-807F-BACE57E22A81}"/>
              </a:ext>
            </a:extLst>
          </p:cNvPr>
          <p:cNvSpPr>
            <a:spLocks noGrp="1"/>
          </p:cNvSpPr>
          <p:nvPr>
            <p:ph type="title"/>
          </p:nvPr>
        </p:nvSpPr>
        <p:spPr/>
        <p:txBody>
          <a:bodyPr/>
          <a:lstStyle/>
          <a:p>
            <a:r>
              <a:rPr lang="en-US" sz="1800" dirty="0">
                <a:solidFill>
                  <a:srgbClr val="FF0000"/>
                </a:solidFill>
              </a:rPr>
              <a:t>Bonus Question:</a:t>
            </a:r>
            <a:r>
              <a:rPr lang="en-US" sz="1800" dirty="0"/>
              <a:t> Consider the description of Jesus in Rev 2:8. Do you see any connection with this description and the church at Smyrna?</a:t>
            </a:r>
          </a:p>
        </p:txBody>
      </p:sp>
      <p:sp>
        <p:nvSpPr>
          <p:cNvPr id="3" name="Text Placeholder 2">
            <a:extLst>
              <a:ext uri="{FF2B5EF4-FFF2-40B4-BE49-F238E27FC236}">
                <a16:creationId xmlns:a16="http://schemas.microsoft.com/office/drawing/2014/main" id="{3FE49679-014A-41FB-A347-AD60783D5554}"/>
              </a:ext>
            </a:extLst>
          </p:cNvPr>
          <p:cNvSpPr>
            <a:spLocks noGrp="1"/>
          </p:cNvSpPr>
          <p:nvPr>
            <p:ph type="body" idx="1"/>
          </p:nvPr>
        </p:nvSpPr>
        <p:spPr/>
        <p:txBody>
          <a:bodyPr/>
          <a:lstStyle/>
          <a:p>
            <a:r>
              <a:rPr lang="en-US" sz="2000" dirty="0"/>
              <a:t>The First and the Last, who was dead, and came to life</a:t>
            </a:r>
          </a:p>
          <a:p>
            <a:r>
              <a:rPr lang="en-US" sz="2000" dirty="0"/>
              <a:t>The church at Smyrna is about to go through persecution (verse 10)</a:t>
            </a:r>
          </a:p>
          <a:p>
            <a:r>
              <a:rPr lang="en-US" sz="2000" dirty="0"/>
              <a:t>This description of Jesus reminds them of the persecution that Jesus went through and how he was victorious over death giving them hope for the persecution they are about to go through</a:t>
            </a:r>
          </a:p>
          <a:p>
            <a:endParaRPr lang="en-US" sz="2000" dirty="0"/>
          </a:p>
        </p:txBody>
      </p:sp>
      <p:sp>
        <p:nvSpPr>
          <p:cNvPr id="4" name="Slide Number Placeholder 3">
            <a:extLst>
              <a:ext uri="{FF2B5EF4-FFF2-40B4-BE49-F238E27FC236}">
                <a16:creationId xmlns:a16="http://schemas.microsoft.com/office/drawing/2014/main" id="{63F4D593-6DAA-4D07-B33D-3920403C35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6015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Describe the state of the church in the first half of verse 9 (works, tribulation, and poverty). What is meant by “(but you are rich)”?</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200" dirty="0"/>
              <a:t>On the surface, someone may say they had little to offer (tribulation and poverty)</a:t>
            </a:r>
          </a:p>
          <a:p>
            <a:pPr>
              <a:buSzPct val="75000"/>
            </a:pPr>
            <a:r>
              <a:rPr lang="en-US" sz="1200" dirty="0"/>
              <a:t>Their works are called out despite their tribulation and poverty</a:t>
            </a:r>
          </a:p>
          <a:p>
            <a:pPr lvl="1">
              <a:buSzPct val="75000"/>
            </a:pPr>
            <a:r>
              <a:rPr lang="en-US" sz="1200" dirty="0"/>
              <a:t>Don’t judge a church by the general social status of the members</a:t>
            </a:r>
          </a:p>
          <a:p>
            <a:pPr>
              <a:buSzPct val="75000"/>
            </a:pPr>
            <a:r>
              <a:rPr lang="en-US" sz="1200" dirty="0"/>
              <a:t>Reminds me of the churches of Macedonia in II Corinthians 8:1-5</a:t>
            </a:r>
          </a:p>
          <a:p>
            <a:pPr lvl="1">
              <a:buSzPct val="75000"/>
            </a:pPr>
            <a:r>
              <a:rPr lang="en-US" sz="1200" dirty="0"/>
              <a:t>In great trial of affliction…deep poverty</a:t>
            </a:r>
          </a:p>
          <a:p>
            <a:pPr lvl="1">
              <a:buSzPct val="75000"/>
            </a:pPr>
            <a:r>
              <a:rPr lang="en-US" sz="1200" dirty="0"/>
              <a:t>Gave beyond their ability</a:t>
            </a:r>
          </a:p>
          <a:p>
            <a:pPr lvl="1">
              <a:buSzPct val="75000"/>
            </a:pPr>
            <a:r>
              <a:rPr lang="en-US" sz="1200" dirty="0"/>
              <a:t>First gave themselves to the Lord, then to us</a:t>
            </a:r>
          </a:p>
          <a:p>
            <a:pPr>
              <a:buSzPct val="75000"/>
            </a:pPr>
            <a:r>
              <a:rPr lang="en-US" sz="1200" dirty="0"/>
              <a:t>Macedonian example says they were rich in their liberality (vs. 2)</a:t>
            </a:r>
          </a:p>
          <a:p>
            <a:pPr>
              <a:buSzPct val="75000"/>
            </a:pPr>
            <a:r>
              <a:rPr lang="en-US" sz="1200" dirty="0"/>
              <a:t>James 2:5 says God has chosen the poor to be rich in faith</a:t>
            </a:r>
          </a:p>
          <a:p>
            <a:pPr lvl="1">
              <a:buSzPct val="75000"/>
            </a:pPr>
            <a:r>
              <a:rPr lang="en-US" sz="1200" dirty="0"/>
              <a:t>James 2 talks about the importance of works </a:t>
            </a:r>
            <a:r>
              <a:rPr lang="en-US" sz="1200" dirty="0">
                <a:sym typeface="Wingdings" panose="05000000000000000000" pitchFamily="2" charset="2"/>
              </a:rPr>
              <a:t> they demonstrate our faith</a:t>
            </a:r>
          </a:p>
          <a:p>
            <a:pPr lvl="1">
              <a:buSzPct val="75000"/>
            </a:pPr>
            <a:r>
              <a:rPr lang="en-US" sz="1200" dirty="0">
                <a:sym typeface="Wingdings" panose="05000000000000000000" pitchFamily="2" charset="2"/>
              </a:rPr>
              <a:t>To be rich in faith in the context of James 2 implies rich in demonstrating faith</a:t>
            </a:r>
          </a:p>
          <a:p>
            <a:pPr>
              <a:buSzPct val="75000"/>
            </a:pPr>
            <a:r>
              <a:rPr lang="en-US" sz="1200" dirty="0">
                <a:sym typeface="Wingdings" panose="05000000000000000000" pitchFamily="2" charset="2"/>
              </a:rPr>
              <a:t>Matthew 6:19-21 – lay up for yourselves treasure in Heaven</a:t>
            </a:r>
            <a:endParaRPr lang="en-US" sz="1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2261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last half of verse 9 mean?</a:t>
            </a:r>
          </a:p>
        </p:txBody>
      </p:sp>
      <p:sp>
        <p:nvSpPr>
          <p:cNvPr id="3" name="Text Placeholder 2"/>
          <p:cNvSpPr>
            <a:spLocks noGrp="1"/>
          </p:cNvSpPr>
          <p:nvPr>
            <p:ph type="body" idx="1"/>
          </p:nvPr>
        </p:nvSpPr>
        <p:spPr/>
        <p:txBody>
          <a:bodyPr/>
          <a:lstStyle/>
          <a:p>
            <a:pPr>
              <a:buSzPct val="75000"/>
            </a:pPr>
            <a:r>
              <a:rPr lang="en-US" sz="1400" dirty="0"/>
              <a:t>I know the blasphemy of those who say they are Jews and are not, but are a synagogue of Satan</a:t>
            </a:r>
          </a:p>
          <a:p>
            <a:pPr>
              <a:buSzPct val="75000"/>
            </a:pPr>
            <a:r>
              <a:rPr lang="en-US" sz="1400" dirty="0"/>
              <a:t>There were Jews that followed Paul causing harm to him and the churches</a:t>
            </a:r>
          </a:p>
          <a:p>
            <a:pPr lvl="1">
              <a:buSzPct val="75000"/>
            </a:pPr>
            <a:r>
              <a:rPr lang="en-US" sz="1400" dirty="0"/>
              <a:t>Acts 13:45, 50; 14:2, 5, 19; 17:5, and more</a:t>
            </a:r>
          </a:p>
          <a:p>
            <a:pPr>
              <a:buSzPct val="75000"/>
            </a:pPr>
            <a:r>
              <a:rPr lang="en-US" sz="1400" dirty="0"/>
              <a:t>The Jews were God’s chosen people in the past</a:t>
            </a:r>
          </a:p>
          <a:p>
            <a:pPr lvl="1">
              <a:buSzPct val="75000"/>
            </a:pPr>
            <a:r>
              <a:rPr lang="en-US" sz="1400" dirty="0"/>
              <a:t>They should have been ready to accept Jesus</a:t>
            </a:r>
          </a:p>
          <a:p>
            <a:pPr lvl="1">
              <a:buSzPct val="75000"/>
            </a:pPr>
            <a:r>
              <a:rPr lang="en-US" sz="1400" dirty="0"/>
              <a:t>These were filled with envy – Acts 13:45</a:t>
            </a:r>
          </a:p>
          <a:p>
            <a:pPr lvl="1">
              <a:buSzPct val="75000"/>
            </a:pPr>
            <a:r>
              <a:rPr lang="en-US" sz="1400" dirty="0"/>
              <a:t>These did not have the attitude that should be associated with God’s chosen people (remember Jesus’ condemnations of the Pharisees in Matt 12:34 – brood of vipers, and other condemnations)</a:t>
            </a:r>
          </a:p>
          <a:p>
            <a:pPr>
              <a:buSzPct val="75000"/>
            </a:pPr>
            <a:r>
              <a:rPr lang="en-US" sz="1400" dirty="0"/>
              <a:t>Instead, now they were carrying out the will of Satan</a:t>
            </a:r>
          </a:p>
          <a:p>
            <a:pPr lvl="1">
              <a:buSzPct val="75000"/>
            </a:pPr>
            <a:r>
              <a:rPr lang="en-US" sz="1400" dirty="0"/>
              <a:t>They were persecuting God’s church</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635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What is about to happen to the church from verse 10? Is this out of the ordinary for Christians? Explain why you say this.</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800" dirty="0"/>
              <a:t>They were about to go through even more persecutions</a:t>
            </a:r>
          </a:p>
          <a:p>
            <a:pPr lvl="1">
              <a:buSzPct val="75000"/>
            </a:pPr>
            <a:r>
              <a:rPr lang="en-US" sz="1800" dirty="0"/>
              <a:t>Throw you into prison that you may be tested, tribulation</a:t>
            </a:r>
          </a:p>
          <a:p>
            <a:pPr>
              <a:buSzPct val="75000"/>
            </a:pPr>
            <a:r>
              <a:rPr lang="en-US" sz="1800" dirty="0"/>
              <a:t>Not out of the ordinary</a:t>
            </a:r>
          </a:p>
          <a:p>
            <a:pPr lvl="1">
              <a:buSzPct val="75000"/>
            </a:pPr>
            <a:r>
              <a:rPr lang="en-US" sz="1800" dirty="0"/>
              <a:t>James 1:2 – count it all joy when you fall into various trials</a:t>
            </a:r>
          </a:p>
          <a:p>
            <a:pPr lvl="1">
              <a:buSzPct val="75000"/>
            </a:pPr>
            <a:r>
              <a:rPr lang="en-US" sz="1800" dirty="0"/>
              <a:t>I Peter 4:12 – the fiery trial which is to try you</a:t>
            </a:r>
          </a:p>
          <a:p>
            <a:pPr lvl="1">
              <a:buSzPct val="75000"/>
            </a:pPr>
            <a:r>
              <a:rPr lang="en-US" sz="1800" dirty="0"/>
              <a:t>I Peter 5:10 – after you have suffered for awhile</a:t>
            </a:r>
          </a:p>
          <a:p>
            <a:pPr lvl="1">
              <a:buSzPct val="75000"/>
            </a:pPr>
            <a:r>
              <a:rPr lang="en-US" sz="1800" dirty="0"/>
              <a:t>John 16:33 – in the world you will have tribulation</a:t>
            </a:r>
          </a:p>
          <a:p>
            <a:pPr lvl="1">
              <a:buSzPct val="75000"/>
            </a:pPr>
            <a:r>
              <a:rPr lang="en-US" sz="1800" dirty="0"/>
              <a:t>Romans 5:3 – we also glory in tribulation</a:t>
            </a:r>
          </a:p>
          <a:p>
            <a:pPr lvl="1">
              <a:buSzPct val="75000"/>
            </a:pPr>
            <a:r>
              <a:rPr lang="en-US" sz="1800" dirty="0"/>
              <a:t>Many more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7543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What is about to happen to the church from verse 10? Is this out of the ordinary for Christians? Explain why you say this.</a:t>
            </a:r>
          </a:p>
        </p:txBody>
      </p:sp>
      <p:sp>
        <p:nvSpPr>
          <p:cNvPr id="3" name="Text Placeholder 2"/>
          <p:cNvSpPr>
            <a:spLocks noGrp="1"/>
          </p:cNvSpPr>
          <p:nvPr>
            <p:ph type="body" idx="1"/>
          </p:nvPr>
        </p:nvSpPr>
        <p:spPr>
          <a:xfrm>
            <a:off x="1556175" y="1381825"/>
            <a:ext cx="6616800" cy="3042300"/>
          </a:xfrm>
        </p:spPr>
        <p:txBody>
          <a:bodyPr/>
          <a:lstStyle/>
          <a:p>
            <a:pPr>
              <a:buSzPct val="75000"/>
            </a:pPr>
            <a:r>
              <a:rPr lang="en-US" sz="1800" dirty="0"/>
              <a:t>There are benefits from tribulation</a:t>
            </a:r>
          </a:p>
          <a:p>
            <a:pPr lvl="1">
              <a:buSzPct val="75000"/>
            </a:pPr>
            <a:r>
              <a:rPr lang="en-US" sz="1800" dirty="0"/>
              <a:t>James 1:2 – testing of your faith produces patience</a:t>
            </a:r>
          </a:p>
          <a:p>
            <a:pPr lvl="1">
              <a:buSzPct val="75000"/>
            </a:pPr>
            <a:r>
              <a:rPr lang="en-US" sz="1800" dirty="0"/>
              <a:t>I Peter 4:13 – rejoice that you partake of Christ’s sufferings</a:t>
            </a:r>
          </a:p>
          <a:p>
            <a:pPr lvl="1">
              <a:buSzPct val="75000"/>
            </a:pPr>
            <a:r>
              <a:rPr lang="en-US" sz="1800" dirty="0"/>
              <a:t>I Peter 1:6-7 – trials show genuineness of your faith </a:t>
            </a:r>
          </a:p>
          <a:p>
            <a:pPr lvl="1">
              <a:buSzPct val="75000"/>
            </a:pPr>
            <a:r>
              <a:rPr lang="en-US" sz="1800" dirty="0"/>
              <a:t>John 16:33 – be of good cheer, I have overcome the world</a:t>
            </a:r>
          </a:p>
          <a:p>
            <a:pPr lvl="1">
              <a:buSzPct val="75000"/>
            </a:pPr>
            <a:r>
              <a:rPr lang="en-US" sz="1800" dirty="0"/>
              <a:t>Romans 5:3 – tribulation produces perseverance</a:t>
            </a:r>
          </a:p>
          <a:p>
            <a:pPr>
              <a:buSzPct val="75000"/>
            </a:pPr>
            <a:r>
              <a:rPr lang="en-US" sz="1800" dirty="0"/>
              <a:t>Interesting that Jesus uses the identifier “who was dead, and came back to life” </a:t>
            </a:r>
          </a:p>
          <a:p>
            <a:pPr lvl="1">
              <a:buSzPct val="75000"/>
            </a:pPr>
            <a:r>
              <a:rPr lang="en-US" sz="1800" dirty="0"/>
              <a:t>Jesus went through persecution, so He knows their suffering</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7219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meant by “ten days” in verse 10?</a:t>
            </a:r>
          </a:p>
        </p:txBody>
      </p:sp>
      <p:sp>
        <p:nvSpPr>
          <p:cNvPr id="3" name="Text Placeholder 2"/>
          <p:cNvSpPr>
            <a:spLocks noGrp="1"/>
          </p:cNvSpPr>
          <p:nvPr>
            <p:ph type="body" idx="1"/>
          </p:nvPr>
        </p:nvSpPr>
        <p:spPr/>
        <p:txBody>
          <a:bodyPr/>
          <a:lstStyle/>
          <a:p>
            <a:pPr>
              <a:buSzPct val="75000"/>
            </a:pPr>
            <a:r>
              <a:rPr lang="en-US" sz="1800" dirty="0"/>
              <a:t>Period that they would be persecuted</a:t>
            </a:r>
          </a:p>
          <a:p>
            <a:pPr lvl="1">
              <a:buSzPct val="75000"/>
            </a:pPr>
            <a:r>
              <a:rPr lang="en-US" sz="1800" dirty="0"/>
              <a:t>Various thoughts from periods of persecution, a persecution of 10 years, a literal persecution of 10 days</a:t>
            </a:r>
          </a:p>
          <a:p>
            <a:pPr>
              <a:buSzPct val="75000"/>
            </a:pPr>
            <a:r>
              <a:rPr lang="en-US" sz="1800" dirty="0"/>
              <a:t>I see it as a symbolic representation of a length (unspecified) of time</a:t>
            </a:r>
          </a:p>
          <a:p>
            <a:pPr lvl="1">
              <a:buSzPct val="75000"/>
            </a:pPr>
            <a:r>
              <a:rPr lang="en-US" sz="1800" dirty="0"/>
              <a:t>A take-away is that even though they will be persecuted, there is an end to the persecution</a:t>
            </a:r>
          </a:p>
          <a:p>
            <a:pPr lvl="1">
              <a:buSzPct val="75000"/>
            </a:pPr>
            <a:r>
              <a:rPr lang="en-US" sz="1800" dirty="0"/>
              <a:t>The length is small compared to the life with which they would be crowned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979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8995</TotalTime>
  <Words>1398</Words>
  <Application>Microsoft Office PowerPoint</Application>
  <PresentationFormat>On-screen Show (16:9)</PresentationFormat>
  <Paragraphs>126</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Tinos</vt:lpstr>
      <vt:lpstr>Arial</vt:lpstr>
      <vt:lpstr>Oswald</vt:lpstr>
      <vt:lpstr>Quintus template</vt:lpstr>
      <vt:lpstr>Letters to the Seven Churches in Asia</vt:lpstr>
      <vt:lpstr>Review</vt:lpstr>
      <vt:lpstr>The Letter to Smyrna</vt:lpstr>
      <vt:lpstr>Bonus Question: Consider the description of Jesus in Rev 2:8. Do you see any connection with this description and the church at Smyrna?</vt:lpstr>
      <vt:lpstr>Describe the state of the church in the first half of verse 9 (works, tribulation, and poverty). What is meant by “(but you are rich)”?</vt:lpstr>
      <vt:lpstr>What does the last half of verse 9 mean?</vt:lpstr>
      <vt:lpstr>What is about to happen to the church from verse 10? Is this out of the ordinary for Christians? Explain why you say this.</vt:lpstr>
      <vt:lpstr>What is about to happen to the church from verse 10? Is this out of the ordinary for Christians? Explain why you say this.</vt:lpstr>
      <vt:lpstr>What is meant by “ten days” in verse 10?</vt:lpstr>
      <vt:lpstr>What must they do to be rewarded? What does that mean? With what will they be rewarded?</vt:lpstr>
      <vt:lpstr>How do we practically apply the Smyrna letter to make sure the church at Northside is pleasing to God?</vt:lpstr>
      <vt:lpstr>How do we practically apply the Smyrna letter to make sure the church at Northside is pleasing to God?</vt:lpstr>
      <vt:lpstr>How do we practically apply the Smyrna letter to make sure the church at Northside is pleasing to God?</vt:lpstr>
      <vt:lpstr>How do we practically apply the Smyrna letter to make sure the church at Northside is pleasing to God?</vt:lpstr>
      <vt:lpstr>How do we practically apply the Smyrna letter to make sure the church at Northside is pleasing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to the Seven Churches in Asia</dc:title>
  <dc:creator>Shawn</dc:creator>
  <cp:lastModifiedBy>Willis, Shawn M Lt Col USAF USAFA DF/DFP</cp:lastModifiedBy>
  <cp:revision>52</cp:revision>
  <dcterms:modified xsi:type="dcterms:W3CDTF">2021-02-12T21:04:47Z</dcterms:modified>
</cp:coreProperties>
</file>