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88" r:id="rId4"/>
    <p:sldId id="289" r:id="rId5"/>
    <p:sldId id="290" r:id="rId6"/>
    <p:sldId id="281" r:id="rId7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28232"/>
            <a:ext cx="7772400" cy="180153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From Romans 1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To Romans 12-15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1511"/>
            <a:ext cx="7886176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Romans 1:18-32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14400"/>
            <a:ext cx="7886176" cy="5528345"/>
          </a:xfrm>
        </p:spPr>
        <p:txBody>
          <a:bodyPr numCol="3">
            <a:normAutofit lnSpcReduction="10000"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Did not honor Him as God or give thanks (1:21)</a:t>
            </a:r>
          </a:p>
          <a:p>
            <a:r>
              <a:rPr lang="en-US" sz="1800" dirty="0">
                <a:solidFill>
                  <a:schemeClr val="bg1"/>
                </a:solidFill>
              </a:rPr>
              <a:t>Futile in their speculations (1:21)</a:t>
            </a:r>
          </a:p>
          <a:p>
            <a:r>
              <a:rPr lang="en-US" sz="1800" dirty="0">
                <a:solidFill>
                  <a:schemeClr val="bg1"/>
                </a:solidFill>
              </a:rPr>
              <a:t>Professing to be wise, they became fools (1:21)</a:t>
            </a:r>
          </a:p>
          <a:p>
            <a:r>
              <a:rPr lang="en-US" sz="1800" dirty="0">
                <a:solidFill>
                  <a:schemeClr val="bg1"/>
                </a:solidFill>
              </a:rPr>
              <a:t>Exchanged the glory of the incorruptible God for an image in the form of corruptible (1:23)</a:t>
            </a:r>
          </a:p>
          <a:p>
            <a:r>
              <a:rPr lang="en-US" sz="1800" dirty="0">
                <a:solidFill>
                  <a:schemeClr val="bg1"/>
                </a:solidFill>
              </a:rPr>
              <a:t>Worshiped and served the creature rather than the Creator (1:25)</a:t>
            </a:r>
          </a:p>
          <a:p>
            <a:r>
              <a:rPr lang="en-US" sz="1800" dirty="0">
                <a:solidFill>
                  <a:schemeClr val="bg1"/>
                </a:solidFill>
              </a:rPr>
              <a:t>Did not acknowledge God (1:28)</a:t>
            </a:r>
          </a:p>
          <a:p>
            <a:r>
              <a:rPr lang="en-US" sz="1800" dirty="0">
                <a:solidFill>
                  <a:schemeClr val="bg1"/>
                </a:solidFill>
              </a:rPr>
              <a:t>Impure lusts of the heart (1:24)</a:t>
            </a:r>
          </a:p>
          <a:p>
            <a:r>
              <a:rPr lang="en-US" sz="1800" dirty="0">
                <a:solidFill>
                  <a:schemeClr val="bg1"/>
                </a:solidFill>
              </a:rPr>
              <a:t>Bodies dishonored (1:24)</a:t>
            </a:r>
          </a:p>
          <a:p>
            <a:r>
              <a:rPr lang="en-US" sz="1800" dirty="0">
                <a:solidFill>
                  <a:schemeClr val="bg1"/>
                </a:solidFill>
              </a:rPr>
              <a:t>Degrading passions (1:26)</a:t>
            </a:r>
          </a:p>
          <a:p>
            <a:r>
              <a:rPr lang="en-US" sz="1800" dirty="0">
                <a:solidFill>
                  <a:schemeClr val="bg1"/>
                </a:solidFill>
              </a:rPr>
              <a:t>Homosexuality (1:26-27)</a:t>
            </a:r>
          </a:p>
          <a:p>
            <a:r>
              <a:rPr lang="en-US" sz="1800" dirty="0">
                <a:solidFill>
                  <a:schemeClr val="bg1"/>
                </a:solidFill>
              </a:rPr>
              <a:t>Depraved mind (1:28)</a:t>
            </a:r>
          </a:p>
          <a:p>
            <a:r>
              <a:rPr lang="en-US" sz="1800" dirty="0">
                <a:solidFill>
                  <a:schemeClr val="bg1"/>
                </a:solidFill>
              </a:rPr>
              <a:t>Things which are not proper (1:28)</a:t>
            </a:r>
          </a:p>
          <a:p>
            <a:r>
              <a:rPr lang="en-US" sz="1800" dirty="0">
                <a:solidFill>
                  <a:schemeClr val="bg1"/>
                </a:solidFill>
              </a:rPr>
              <a:t>Filled with all unrighteousness (1:29)</a:t>
            </a:r>
          </a:p>
          <a:p>
            <a:r>
              <a:rPr lang="en-US" sz="1800" dirty="0">
                <a:solidFill>
                  <a:schemeClr val="bg1"/>
                </a:solidFill>
              </a:rPr>
              <a:t>Wickedness (1:29)</a:t>
            </a:r>
          </a:p>
          <a:p>
            <a:r>
              <a:rPr lang="en-US" sz="1800" dirty="0">
                <a:solidFill>
                  <a:schemeClr val="bg1"/>
                </a:solidFill>
              </a:rPr>
              <a:t>Greed (1:29)</a:t>
            </a:r>
          </a:p>
          <a:p>
            <a:r>
              <a:rPr lang="en-US" sz="1800" dirty="0">
                <a:solidFill>
                  <a:schemeClr val="bg1"/>
                </a:solidFill>
              </a:rPr>
              <a:t>Evil (1:29)</a:t>
            </a:r>
          </a:p>
          <a:p>
            <a:r>
              <a:rPr lang="en-US" sz="1800" dirty="0">
                <a:solidFill>
                  <a:schemeClr val="bg1"/>
                </a:solidFill>
              </a:rPr>
              <a:t>Envy (1:29)</a:t>
            </a:r>
          </a:p>
          <a:p>
            <a:r>
              <a:rPr lang="en-US" sz="1800" dirty="0">
                <a:solidFill>
                  <a:schemeClr val="bg1"/>
                </a:solidFill>
              </a:rPr>
              <a:t>Murder (1:29)</a:t>
            </a:r>
          </a:p>
          <a:p>
            <a:r>
              <a:rPr lang="en-US" sz="1800" dirty="0">
                <a:solidFill>
                  <a:schemeClr val="bg1"/>
                </a:solidFill>
              </a:rPr>
              <a:t>Strife (1:29)</a:t>
            </a:r>
          </a:p>
          <a:p>
            <a:r>
              <a:rPr lang="en-US" sz="1800" dirty="0">
                <a:solidFill>
                  <a:schemeClr val="bg1"/>
                </a:solidFill>
              </a:rPr>
              <a:t>Deceit (1:29)</a:t>
            </a:r>
          </a:p>
          <a:p>
            <a:r>
              <a:rPr lang="en-US" sz="1800" dirty="0">
                <a:solidFill>
                  <a:schemeClr val="bg1"/>
                </a:solidFill>
              </a:rPr>
              <a:t>Malice (1:29)</a:t>
            </a:r>
          </a:p>
          <a:p>
            <a:r>
              <a:rPr lang="en-US" sz="1800" dirty="0">
                <a:solidFill>
                  <a:schemeClr val="bg1"/>
                </a:solidFill>
              </a:rPr>
              <a:t>Gossips (1:29)</a:t>
            </a:r>
          </a:p>
          <a:p>
            <a:r>
              <a:rPr lang="en-US" sz="1800" dirty="0">
                <a:solidFill>
                  <a:schemeClr val="bg1"/>
                </a:solidFill>
              </a:rPr>
              <a:t>Slanderers (1:30)</a:t>
            </a:r>
          </a:p>
          <a:p>
            <a:r>
              <a:rPr lang="en-US" sz="1800" dirty="0">
                <a:solidFill>
                  <a:schemeClr val="bg1"/>
                </a:solidFill>
              </a:rPr>
              <a:t>Haters of God (1:30)</a:t>
            </a:r>
          </a:p>
          <a:p>
            <a:r>
              <a:rPr lang="en-US" sz="1800" dirty="0">
                <a:solidFill>
                  <a:schemeClr val="bg1"/>
                </a:solidFill>
              </a:rPr>
              <a:t>Insolent (1:30)</a:t>
            </a:r>
          </a:p>
          <a:p>
            <a:r>
              <a:rPr lang="en-US" sz="1800" dirty="0">
                <a:solidFill>
                  <a:schemeClr val="bg1"/>
                </a:solidFill>
              </a:rPr>
              <a:t>Arrogant (1:30)</a:t>
            </a:r>
          </a:p>
          <a:p>
            <a:r>
              <a:rPr lang="en-US" sz="1800" dirty="0">
                <a:solidFill>
                  <a:schemeClr val="bg1"/>
                </a:solidFill>
              </a:rPr>
              <a:t>Boastful (1:30)</a:t>
            </a:r>
          </a:p>
          <a:p>
            <a:r>
              <a:rPr lang="en-US" sz="1800" dirty="0">
                <a:solidFill>
                  <a:schemeClr val="bg1"/>
                </a:solidFill>
              </a:rPr>
              <a:t>Inventors of evil (1:30)</a:t>
            </a:r>
          </a:p>
          <a:p>
            <a:r>
              <a:rPr lang="en-US" sz="1800" dirty="0">
                <a:solidFill>
                  <a:schemeClr val="bg1"/>
                </a:solidFill>
              </a:rPr>
              <a:t>Disobedient to parents (1:30)</a:t>
            </a:r>
          </a:p>
          <a:p>
            <a:r>
              <a:rPr lang="en-US" sz="1800" dirty="0">
                <a:solidFill>
                  <a:schemeClr val="bg1"/>
                </a:solidFill>
              </a:rPr>
              <a:t>Without understanding (1:31)</a:t>
            </a:r>
          </a:p>
          <a:p>
            <a:r>
              <a:rPr lang="en-US" sz="1800" dirty="0">
                <a:solidFill>
                  <a:schemeClr val="bg1"/>
                </a:solidFill>
              </a:rPr>
              <a:t>Untrustworthy (1:31)</a:t>
            </a:r>
          </a:p>
          <a:p>
            <a:r>
              <a:rPr lang="en-US" sz="1800" dirty="0">
                <a:solidFill>
                  <a:schemeClr val="bg1"/>
                </a:solidFill>
              </a:rPr>
              <a:t>Unloving (1:31)</a:t>
            </a:r>
          </a:p>
          <a:p>
            <a:r>
              <a:rPr lang="en-US" sz="1800" dirty="0">
                <a:solidFill>
                  <a:schemeClr val="bg1"/>
                </a:solidFill>
              </a:rPr>
              <a:t>Unmerciful (1:31)</a:t>
            </a:r>
          </a:p>
          <a:p>
            <a:r>
              <a:rPr lang="en-US" sz="1800" dirty="0">
                <a:solidFill>
                  <a:schemeClr val="bg1"/>
                </a:solidFill>
              </a:rPr>
              <a:t>Hearty approval of those who do the above (1:32)</a:t>
            </a: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436FC-838B-46FB-AFED-0B3A460D4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562" y="187923"/>
            <a:ext cx="3608980" cy="44964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Romans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3BECF-D57E-4A56-81D3-3D173BB6A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562" y="755009"/>
            <a:ext cx="3589930" cy="5915067"/>
          </a:xfrm>
        </p:spPr>
        <p:txBody>
          <a:bodyPr numCol="2">
            <a:normAutofit fontScale="25000" lnSpcReduction="20000"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Did not honor Him as God or give thanks (1:21)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Futile in their speculations (1:21)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Professing to be wise, they became fools (1:21)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Exchanged the glory of the incorruptible God for an image in the form of corruptible (1:23)</a:t>
            </a:r>
          </a:p>
          <a:p>
            <a:r>
              <a:rPr lang="en-US" sz="4800" dirty="0">
                <a:solidFill>
                  <a:schemeClr val="bg1"/>
                </a:solidFill>
              </a:rPr>
              <a:t>Worshiped and served the creature rather than the Creator (1:25)</a:t>
            </a:r>
          </a:p>
          <a:p>
            <a:r>
              <a:rPr lang="en-US" sz="4800" dirty="0">
                <a:solidFill>
                  <a:schemeClr val="bg1"/>
                </a:solidFill>
              </a:rPr>
              <a:t>Did not acknowledge God (1:28)</a:t>
            </a:r>
          </a:p>
          <a:p>
            <a:r>
              <a:rPr lang="en-US" sz="4800" dirty="0">
                <a:solidFill>
                  <a:schemeClr val="bg1"/>
                </a:solidFill>
              </a:rPr>
              <a:t>Impure lusts of the heart (1:24)</a:t>
            </a:r>
          </a:p>
          <a:p>
            <a:r>
              <a:rPr lang="en-US" sz="4800" dirty="0">
                <a:solidFill>
                  <a:schemeClr val="bg1"/>
                </a:solidFill>
              </a:rPr>
              <a:t>Bodies dishonored (1:24)</a:t>
            </a:r>
          </a:p>
          <a:p>
            <a:r>
              <a:rPr lang="en-US" sz="4800" dirty="0">
                <a:solidFill>
                  <a:schemeClr val="bg1"/>
                </a:solidFill>
              </a:rPr>
              <a:t>Degrading passions (1:26)</a:t>
            </a:r>
          </a:p>
          <a:p>
            <a:r>
              <a:rPr lang="en-US" sz="4800" dirty="0">
                <a:solidFill>
                  <a:schemeClr val="bg1"/>
                </a:solidFill>
              </a:rPr>
              <a:t>Homosexuality (1:26-27)</a:t>
            </a:r>
          </a:p>
          <a:p>
            <a:r>
              <a:rPr lang="en-US" sz="4800" dirty="0">
                <a:solidFill>
                  <a:schemeClr val="bg1"/>
                </a:solidFill>
              </a:rPr>
              <a:t>Depraved mind (1:28)</a:t>
            </a:r>
          </a:p>
          <a:p>
            <a:r>
              <a:rPr lang="en-US" sz="4800" dirty="0">
                <a:solidFill>
                  <a:schemeClr val="bg1"/>
                </a:solidFill>
              </a:rPr>
              <a:t>Things which are not proper (1:28)</a:t>
            </a:r>
          </a:p>
          <a:p>
            <a:r>
              <a:rPr lang="en-US" sz="4800" dirty="0">
                <a:solidFill>
                  <a:schemeClr val="bg1"/>
                </a:solidFill>
              </a:rPr>
              <a:t>Filled with all unrighteousness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Wickedness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Greed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Evil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Envy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Murder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Strife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Deceit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Malice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Gossips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Slanderers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Haters of God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Insolent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Arrogant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Boastful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Inventors of evil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Disobedient to parents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Without understanding (1:31)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Untrustworthy (1:31)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Unloving (1:31)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Unmerciful (1:31)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Hearty approval of those who do the above (1:32)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CA77A5-CFC3-4DB5-9DAE-A615C3B51E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51509" y="187923"/>
            <a:ext cx="3608980" cy="44964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Romans 12-15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0DC6CA-DB70-4ECE-BFC1-0723D718C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51510" y="755009"/>
            <a:ext cx="3608980" cy="5915067"/>
          </a:xfrm>
        </p:spPr>
        <p:txBody>
          <a:bodyPr numCol="2">
            <a:normAutofit fontScale="25000" lnSpcReduction="2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Living and holy sacrifice to God (12:1)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 conformed to this world (12:2)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Transformed by the renewing of the mind (12:2)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Does not think more highly of themselves than they ought to think (12:3)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Sound judgment (12:3)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Prophecy, faith, service, teaching, exhortation, liberal giving, diligent leadership, cheerful mercy (12:4-8) for one another</a:t>
            </a:r>
          </a:p>
          <a:p>
            <a:r>
              <a:rPr lang="en-US" sz="3200" dirty="0">
                <a:solidFill>
                  <a:schemeClr val="bg1"/>
                </a:solidFill>
              </a:rPr>
              <a:t>Love without hypocrisy (12:9)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Abhor what is evil; cling to what is good (12:9)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Devoted to one another in brotherly love (12:10)</a:t>
            </a:r>
          </a:p>
          <a:p>
            <a:r>
              <a:rPr lang="en-US" sz="3200" dirty="0">
                <a:solidFill>
                  <a:schemeClr val="bg1"/>
                </a:solidFill>
              </a:rPr>
              <a:t>Giving preference to one another in honor (12:10)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 lagging behind in diligence (12:11)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Fervent in spirit (12:11)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Serving the Lord (12:11)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Rejoicing in hope (12:12)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Persevering in tribulation (12:12)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Devoted to prayer (12:12)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Contributing to the needs of the saints (12:13)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Practicing hospitality (12:14)</a:t>
            </a:r>
          </a:p>
          <a:p>
            <a:r>
              <a:rPr lang="en-US" sz="3200" dirty="0">
                <a:solidFill>
                  <a:schemeClr val="bg1"/>
                </a:solidFill>
              </a:rPr>
              <a:t>Bless those who persecute you…don’t curse (12:14)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Rejoice with those who rejoice and weep with those who weep (12:15)</a:t>
            </a:r>
          </a:p>
          <a:p>
            <a:r>
              <a:rPr lang="en-US" sz="3200" dirty="0">
                <a:solidFill>
                  <a:schemeClr val="bg1"/>
                </a:solidFill>
              </a:rPr>
              <a:t>Be of the same mind toward one another (12:16)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Associate with the lowly (12:16)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Do not be wise in your own estimation (12:16)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Never pay back evil for evil to anyone (12:17)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Respect what is right in the sight of all men (12:18)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Never take your own revenge (12:19)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Overcome evil with good (12:21)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Obey the governing authorities (13:1-5)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Pay taxes and show honor (13:6-7)</a:t>
            </a:r>
          </a:p>
          <a:p>
            <a:r>
              <a:rPr lang="en-US" sz="3200" dirty="0">
                <a:solidFill>
                  <a:schemeClr val="bg1"/>
                </a:solidFill>
              </a:rPr>
              <a:t>Love your neighbor (13:8) Do no wrong to a neighbor (13:8-10)</a:t>
            </a:r>
          </a:p>
          <a:p>
            <a:r>
              <a:rPr lang="en-US" sz="3200" dirty="0">
                <a:solidFill>
                  <a:schemeClr val="bg1"/>
                </a:solidFill>
              </a:rPr>
              <a:t>Lay aside the deeds of darkness (13:12) Put on the armor of light</a:t>
            </a:r>
          </a:p>
          <a:p>
            <a:r>
              <a:rPr lang="en-US" sz="3200" dirty="0">
                <a:solidFill>
                  <a:schemeClr val="bg1"/>
                </a:solidFill>
              </a:rPr>
              <a:t>Behave properly as in the day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 carousing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 drunk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 sexual promiscuity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 sensual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 strife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 jealousy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Pu on the Lord Jesus Christ and make no provision for the flesh in regard to its lusts (13:14)</a:t>
            </a:r>
          </a:p>
          <a:p>
            <a:r>
              <a:rPr lang="en-US" sz="3200" dirty="0">
                <a:solidFill>
                  <a:schemeClr val="bg1"/>
                </a:solidFill>
              </a:rPr>
              <a:t>Accept one another in areas of opinion (14:1)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Don’t put obstacles in a brother’s way (14:13)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Pursue the things which make for peace and building one another up (14:19)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Follow your conscience (14:22-23)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Please your neighbor for their good and edification (15:3)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34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6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6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436FC-838B-46FB-AFED-0B3A460D4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562" y="187923"/>
            <a:ext cx="3608980" cy="44964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Romans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3BECF-D57E-4A56-81D3-3D173BB6A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562" y="755009"/>
            <a:ext cx="3589930" cy="5915067"/>
          </a:xfrm>
        </p:spPr>
        <p:txBody>
          <a:bodyPr numCol="2">
            <a:normAutofit fontScale="25000" lnSpcReduction="20000"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Did not honor Him as God or give thanks (1:21)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Futile in their speculations (1:21)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Professing to be wise, they became fools (1:21)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Exchanged the glory of the incorruptible God for an image in the form of corruptible (1:23)</a:t>
            </a:r>
          </a:p>
          <a:p>
            <a:r>
              <a:rPr lang="en-US" sz="4800" dirty="0">
                <a:solidFill>
                  <a:schemeClr val="bg1"/>
                </a:solidFill>
              </a:rPr>
              <a:t>Worshiped and served the creature rather than the Creator (1:25)</a:t>
            </a:r>
          </a:p>
          <a:p>
            <a:r>
              <a:rPr lang="en-US" sz="4800" dirty="0">
                <a:solidFill>
                  <a:schemeClr val="bg1"/>
                </a:solidFill>
              </a:rPr>
              <a:t>Did not acknowledge God (1:28)</a:t>
            </a:r>
          </a:p>
          <a:p>
            <a:r>
              <a:rPr lang="en-US" sz="4800" dirty="0">
                <a:solidFill>
                  <a:schemeClr val="bg1"/>
                </a:solidFill>
              </a:rPr>
              <a:t>Impure lusts of the heart (1:24)</a:t>
            </a:r>
          </a:p>
          <a:p>
            <a:r>
              <a:rPr lang="en-US" sz="4800" dirty="0">
                <a:solidFill>
                  <a:schemeClr val="bg1"/>
                </a:solidFill>
              </a:rPr>
              <a:t>Bodies dishonored (1:24)</a:t>
            </a:r>
          </a:p>
          <a:p>
            <a:r>
              <a:rPr lang="en-US" sz="4800" dirty="0">
                <a:solidFill>
                  <a:schemeClr val="bg1"/>
                </a:solidFill>
              </a:rPr>
              <a:t>Degrading passions (1:26)</a:t>
            </a:r>
          </a:p>
          <a:p>
            <a:r>
              <a:rPr lang="en-US" sz="4800" dirty="0">
                <a:solidFill>
                  <a:schemeClr val="bg1"/>
                </a:solidFill>
              </a:rPr>
              <a:t>Homosexuality (1:26-27)</a:t>
            </a:r>
          </a:p>
          <a:p>
            <a:r>
              <a:rPr lang="en-US" sz="4800" dirty="0">
                <a:solidFill>
                  <a:schemeClr val="bg1"/>
                </a:solidFill>
              </a:rPr>
              <a:t>Depraved mind (1:28)</a:t>
            </a:r>
          </a:p>
          <a:p>
            <a:r>
              <a:rPr lang="en-US" sz="4800" dirty="0">
                <a:solidFill>
                  <a:schemeClr val="bg1"/>
                </a:solidFill>
              </a:rPr>
              <a:t>Things which are not proper (1:28)</a:t>
            </a:r>
          </a:p>
          <a:p>
            <a:r>
              <a:rPr lang="en-US" sz="4800" dirty="0">
                <a:solidFill>
                  <a:schemeClr val="bg1"/>
                </a:solidFill>
              </a:rPr>
              <a:t>Filled with all unrighteousness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Wickedness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Greed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Evil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Envy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Murder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Strife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Deceit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Malice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Gossips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Slanderers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Haters of God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Insolent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Arrogant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Boastful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Inventors of evil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Disobedient to parents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Without understanding (1:31)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Untrustworthy (1:31)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Unloving (1:31)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Unmerciful (1:31)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Hearty approval of those who do the above (1:32)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CA77A5-CFC3-4DB5-9DAE-A615C3B51E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51509" y="187923"/>
            <a:ext cx="3608980" cy="44964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Romans 12-15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0DC6CA-DB70-4ECE-BFC1-0723D718C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51510" y="755009"/>
            <a:ext cx="3608980" cy="5915067"/>
          </a:xfrm>
        </p:spPr>
        <p:txBody>
          <a:bodyPr numCol="2">
            <a:normAutofit fontScale="25000" lnSpcReduction="2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Living and holy sacrifice to God (12:1)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 conformed to this world (12:2)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Transformed by the renewing of the mind (12:2)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Does not think more highly of themselves than they ought to think (12:3)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Sound judgment (12:3)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Prophecy, faith, service, teaching, exhortation, liberal giving, diligent leadership, cheerful mercy (12:4-8) for one another</a:t>
            </a:r>
          </a:p>
          <a:p>
            <a:r>
              <a:rPr lang="en-US" sz="3200" dirty="0">
                <a:solidFill>
                  <a:schemeClr val="bg1"/>
                </a:solidFill>
              </a:rPr>
              <a:t>Love without hypocrisy (12:9)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Abhor what is evil; cling to what is good (12:9)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Devoted to one another in brotherly love (12:10)</a:t>
            </a:r>
          </a:p>
          <a:p>
            <a:r>
              <a:rPr lang="en-US" sz="3200" dirty="0">
                <a:solidFill>
                  <a:schemeClr val="bg1"/>
                </a:solidFill>
              </a:rPr>
              <a:t>Giving preference to one another in honor (12:10)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 lagging behind in diligence (12:11)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Fervent in spirit (12:11)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Serving the Lord (12:11)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Rejoicing in hope (12:12)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Persevering in tribulation (12:12)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Devoted to prayer (12:12)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Contributing to the needs of the saints (12:13)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Practicing hospitality (12:14)</a:t>
            </a:r>
          </a:p>
          <a:p>
            <a:r>
              <a:rPr lang="en-US" sz="3200" dirty="0">
                <a:solidFill>
                  <a:schemeClr val="bg1"/>
                </a:solidFill>
              </a:rPr>
              <a:t>Bless those who persecute you…don’t curse (12:14)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Rejoice with those who rejoice and weep with those who weep (12:15)</a:t>
            </a:r>
          </a:p>
          <a:p>
            <a:r>
              <a:rPr lang="en-US" sz="3200" dirty="0">
                <a:solidFill>
                  <a:schemeClr val="bg1"/>
                </a:solidFill>
              </a:rPr>
              <a:t>Be of the same mind toward one another (12:16)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Associate with the lowly (12:16)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Do not be wise in your own estimation (12:16)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Never pay back evil for evil to anyone (12:17)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Respect what is right in the sight of all men (12:18)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Never take your own revenge (12:19)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Overcome evil with good (12:21)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Obey the governing authorities (13:1-5)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Pay taxes and show honor (13:6-7)</a:t>
            </a:r>
          </a:p>
          <a:p>
            <a:r>
              <a:rPr lang="en-US" sz="3200" dirty="0">
                <a:solidFill>
                  <a:schemeClr val="bg1"/>
                </a:solidFill>
              </a:rPr>
              <a:t>Love your neighbor (13:8) Do no wrong to a neighbor (13:8-10)</a:t>
            </a:r>
          </a:p>
          <a:p>
            <a:r>
              <a:rPr lang="en-US" sz="3200" dirty="0">
                <a:solidFill>
                  <a:schemeClr val="bg1"/>
                </a:solidFill>
              </a:rPr>
              <a:t>Lay aside the deeds of darkness (13:12) Put on the armor of light</a:t>
            </a:r>
          </a:p>
          <a:p>
            <a:r>
              <a:rPr lang="en-US" sz="3200" dirty="0">
                <a:solidFill>
                  <a:schemeClr val="bg1"/>
                </a:solidFill>
              </a:rPr>
              <a:t>Behave properly as in the day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 carousing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 drunk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 sexual promiscuity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 sensual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 strife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 jealousy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Pu on the Lord Jesus Christ and make no provision for the flesh in regard to its lusts (13:14)</a:t>
            </a:r>
          </a:p>
          <a:p>
            <a:r>
              <a:rPr lang="en-US" sz="3200" dirty="0">
                <a:solidFill>
                  <a:schemeClr val="bg1"/>
                </a:solidFill>
              </a:rPr>
              <a:t>Accept one another in areas of opinion (14:1)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Don’t put obstacles in a brother’s way (14:13)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Pursue the things which make for peace and building one another up (14:19)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Follow your conscience (14:22-23)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Please your neighbor for their good and edification (15:3)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D31D37-58C6-4566-8427-6788312BBB1E}"/>
              </a:ext>
            </a:extLst>
          </p:cNvPr>
          <p:cNvSpPr txBox="1"/>
          <p:nvPr/>
        </p:nvSpPr>
        <p:spPr>
          <a:xfrm>
            <a:off x="4009938" y="637563"/>
            <a:ext cx="1098957" cy="58785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b="1" dirty="0"/>
          </a:p>
          <a:p>
            <a:pPr algn="ctr"/>
            <a:endParaRPr lang="en-US" sz="1600" b="1" dirty="0"/>
          </a:p>
          <a:p>
            <a:pPr algn="ctr"/>
            <a:endParaRPr lang="en-US" sz="5400" b="1" dirty="0"/>
          </a:p>
          <a:p>
            <a:pPr algn="ctr"/>
            <a:endParaRPr lang="en-US" sz="5400" b="1" dirty="0"/>
          </a:p>
          <a:p>
            <a:pPr algn="ctr"/>
            <a:endParaRPr lang="en-US" sz="5400" b="1" dirty="0"/>
          </a:p>
          <a:p>
            <a:pPr algn="ctr"/>
            <a:endParaRPr lang="en-US" sz="5400" b="1" dirty="0"/>
          </a:p>
          <a:p>
            <a:pPr algn="ctr"/>
            <a:endParaRPr lang="en-US" sz="5400" b="1" dirty="0"/>
          </a:p>
          <a:p>
            <a:pPr algn="ctr"/>
            <a:endParaRPr lang="en-US" sz="5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785F68-EF98-4C56-A513-DA934F1EEBE0}"/>
              </a:ext>
            </a:extLst>
          </p:cNvPr>
          <p:cNvSpPr txBox="1"/>
          <p:nvPr/>
        </p:nvSpPr>
        <p:spPr>
          <a:xfrm>
            <a:off x="4009938" y="187923"/>
            <a:ext cx="1098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2-11</a:t>
            </a:r>
          </a:p>
        </p:txBody>
      </p:sp>
    </p:spTree>
    <p:extLst>
      <p:ext uri="{BB962C8B-B14F-4D97-AF65-F5344CB8AC3E}">
        <p14:creationId xmlns:p14="http://schemas.microsoft.com/office/powerpoint/2010/main" val="3509196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436FC-838B-46FB-AFED-0B3A460D4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562" y="187923"/>
            <a:ext cx="3608980" cy="44964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Romans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3BECF-D57E-4A56-81D3-3D173BB6A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562" y="755009"/>
            <a:ext cx="3589930" cy="5915067"/>
          </a:xfrm>
        </p:spPr>
        <p:txBody>
          <a:bodyPr numCol="2">
            <a:normAutofit fontScale="25000" lnSpcReduction="20000"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Did not honor Him as God or give thanks (1:21)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Futile in their speculations (1:21)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Professing to be wise, they became fools (1:21)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Exchanged the glory of the incorruptible God for an image in the form of corruptible (1:23)</a:t>
            </a:r>
          </a:p>
          <a:p>
            <a:r>
              <a:rPr lang="en-US" sz="4800" dirty="0">
                <a:solidFill>
                  <a:schemeClr val="bg1"/>
                </a:solidFill>
              </a:rPr>
              <a:t>Worshiped and served the creature rather than the Creator (1:25)</a:t>
            </a:r>
          </a:p>
          <a:p>
            <a:r>
              <a:rPr lang="en-US" sz="4800" dirty="0">
                <a:solidFill>
                  <a:schemeClr val="bg1"/>
                </a:solidFill>
              </a:rPr>
              <a:t>Did not acknowledge God (1:28)</a:t>
            </a:r>
          </a:p>
          <a:p>
            <a:r>
              <a:rPr lang="en-US" sz="4800" dirty="0">
                <a:solidFill>
                  <a:schemeClr val="bg1"/>
                </a:solidFill>
              </a:rPr>
              <a:t>Impure lusts of the heart (1:24)</a:t>
            </a:r>
          </a:p>
          <a:p>
            <a:r>
              <a:rPr lang="en-US" sz="4800" dirty="0">
                <a:solidFill>
                  <a:schemeClr val="bg1"/>
                </a:solidFill>
              </a:rPr>
              <a:t>Bodies dishonored (1:24)</a:t>
            </a:r>
          </a:p>
          <a:p>
            <a:r>
              <a:rPr lang="en-US" sz="4800" dirty="0">
                <a:solidFill>
                  <a:schemeClr val="bg1"/>
                </a:solidFill>
              </a:rPr>
              <a:t>Degrading passions (1:26)</a:t>
            </a:r>
          </a:p>
          <a:p>
            <a:r>
              <a:rPr lang="en-US" sz="4800" dirty="0">
                <a:solidFill>
                  <a:schemeClr val="bg1"/>
                </a:solidFill>
              </a:rPr>
              <a:t>Homosexuality (1:26-27)</a:t>
            </a:r>
          </a:p>
          <a:p>
            <a:r>
              <a:rPr lang="en-US" sz="4800" dirty="0">
                <a:solidFill>
                  <a:schemeClr val="bg1"/>
                </a:solidFill>
              </a:rPr>
              <a:t>Depraved mind (1:28)</a:t>
            </a:r>
          </a:p>
          <a:p>
            <a:r>
              <a:rPr lang="en-US" sz="4800" dirty="0">
                <a:solidFill>
                  <a:schemeClr val="bg1"/>
                </a:solidFill>
              </a:rPr>
              <a:t>Things which are not proper (1:28)</a:t>
            </a:r>
          </a:p>
          <a:p>
            <a:r>
              <a:rPr lang="en-US" sz="4800" dirty="0">
                <a:solidFill>
                  <a:schemeClr val="bg1"/>
                </a:solidFill>
              </a:rPr>
              <a:t>Filled with all unrighteousness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Wickedness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Greed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Evil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Envy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Murder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Strife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Deceit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Malice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Gossips (1:29)</a:t>
            </a:r>
          </a:p>
          <a:p>
            <a:r>
              <a:rPr lang="en-US" sz="4800" dirty="0">
                <a:solidFill>
                  <a:schemeClr val="bg1"/>
                </a:solidFill>
              </a:rPr>
              <a:t>Slanderers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Haters of God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Insolent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Arrogant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Boastful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Inventors of evil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Disobedient to parents (1:30)</a:t>
            </a:r>
          </a:p>
          <a:p>
            <a:r>
              <a:rPr lang="en-US" sz="4800" dirty="0">
                <a:solidFill>
                  <a:schemeClr val="bg1"/>
                </a:solidFill>
              </a:rPr>
              <a:t>Without understanding (1:31)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Untrustworthy (1:31)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Unloving (1:31)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Unmerciful (1:31)</a:t>
            </a:r>
          </a:p>
          <a:p>
            <a:r>
              <a:rPr lang="en-US" sz="4800" dirty="0">
                <a:solidFill>
                  <a:schemeClr val="bg1"/>
                </a:solidFill>
              </a:rPr>
              <a:t>Hearty approval of those who do the above (1:32)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CA77A5-CFC3-4DB5-9DAE-A615C3B51E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51509" y="187923"/>
            <a:ext cx="3608980" cy="44964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Romans 12-15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0DC6CA-DB70-4ECE-BFC1-0723D718C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51510" y="755009"/>
            <a:ext cx="3608980" cy="5915067"/>
          </a:xfrm>
        </p:spPr>
        <p:txBody>
          <a:bodyPr numCol="2">
            <a:normAutofit fontScale="25000" lnSpcReduction="20000"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Living and holy sacrifice to God (12:1)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 conformed to this world (12:2)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Transformed by the renewing of the mind (12:2)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Does not think more highly of themselves than they ought to think (12:3)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Sound judgment (12:3)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Prophecy, faith, service, teaching, exhortation, liberal giving, diligent leadership, cheerful mercy (12:4-8) for one another</a:t>
            </a:r>
          </a:p>
          <a:p>
            <a:r>
              <a:rPr lang="en-US" sz="3200" dirty="0">
                <a:solidFill>
                  <a:schemeClr val="bg1"/>
                </a:solidFill>
              </a:rPr>
              <a:t>Love without hypocrisy (12:9)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Abhor what is evil; cling to what is good (12:9)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Devoted to one another in brotherly love (12:10)</a:t>
            </a:r>
          </a:p>
          <a:p>
            <a:r>
              <a:rPr lang="en-US" sz="3200" dirty="0">
                <a:solidFill>
                  <a:schemeClr val="bg1"/>
                </a:solidFill>
              </a:rPr>
              <a:t>Giving preference to one another in honor (12:10)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 lagging behind in diligence (12:11)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Fervent in spirit (12:11)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Serving the Lord (12:11)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Rejoicing in hope (12:12)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Persevering in tribulation (12:12)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Devoted to prayer (12:12)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Contributing to the needs of the saints (12:13)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Practicing hospitality (12:14)</a:t>
            </a:r>
          </a:p>
          <a:p>
            <a:r>
              <a:rPr lang="en-US" sz="3200" dirty="0">
                <a:solidFill>
                  <a:schemeClr val="bg1"/>
                </a:solidFill>
              </a:rPr>
              <a:t>Bless those who persecute you…don’t curse (12:14)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Rejoice with those who rejoice and weep with those who weep (12:15)</a:t>
            </a:r>
          </a:p>
          <a:p>
            <a:r>
              <a:rPr lang="en-US" sz="3200" dirty="0">
                <a:solidFill>
                  <a:schemeClr val="bg1"/>
                </a:solidFill>
              </a:rPr>
              <a:t>Be of the same mind toward one another (12:16)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Associate with the lowly (12:16)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Do not be wise in your own estimation (12:16)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Never pay back evil for evil to anyone (12:17)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Respect what is right in the sight of all men (12:18)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Never take your own revenge (12:19)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Overcome evil with good (12:21)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Obey the governing authorities (13:1-5)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Pay taxes and show honor (13:6-7)</a:t>
            </a:r>
          </a:p>
          <a:p>
            <a:r>
              <a:rPr lang="en-US" sz="3200" dirty="0">
                <a:solidFill>
                  <a:schemeClr val="bg1"/>
                </a:solidFill>
              </a:rPr>
              <a:t>Love your neighbor (13:8) Do no wrong to a neighbor (13:8-10)</a:t>
            </a:r>
          </a:p>
          <a:p>
            <a:r>
              <a:rPr lang="en-US" sz="3200" dirty="0">
                <a:solidFill>
                  <a:schemeClr val="bg1"/>
                </a:solidFill>
              </a:rPr>
              <a:t>Lay aside the deeds of darkness (13:12) Put on the armor of light</a:t>
            </a:r>
          </a:p>
          <a:p>
            <a:r>
              <a:rPr lang="en-US" sz="3200" dirty="0">
                <a:solidFill>
                  <a:schemeClr val="bg1"/>
                </a:solidFill>
              </a:rPr>
              <a:t>Behave properly as in the day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 carousing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 drunk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 sexual promiscuity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Not sensual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 strife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 jealousy (13:13)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Pu on the Lord Jesus Christ and make no provision for the flesh in regard to its lusts (13:14)</a:t>
            </a:r>
          </a:p>
          <a:p>
            <a:r>
              <a:rPr lang="en-US" sz="3200" dirty="0">
                <a:solidFill>
                  <a:schemeClr val="bg1"/>
                </a:solidFill>
              </a:rPr>
              <a:t>Accept one another in areas of opinion (14:1)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Don’t put obstacles in a brother’s way (14:13)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Pursue the things which make for peace and building one another up (14:19)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Follow your conscience (14:22-23)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Please your neighbor for their good and edification (15:3)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D31D37-58C6-4566-8427-6788312BBB1E}"/>
              </a:ext>
            </a:extLst>
          </p:cNvPr>
          <p:cNvSpPr txBox="1"/>
          <p:nvPr/>
        </p:nvSpPr>
        <p:spPr>
          <a:xfrm>
            <a:off x="4009938" y="637563"/>
            <a:ext cx="1098957" cy="58785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785F68-EF98-4C56-A513-DA934F1EEBE0}"/>
              </a:ext>
            </a:extLst>
          </p:cNvPr>
          <p:cNvSpPr txBox="1"/>
          <p:nvPr/>
        </p:nvSpPr>
        <p:spPr>
          <a:xfrm>
            <a:off x="4009938" y="187923"/>
            <a:ext cx="1098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2-11</a:t>
            </a:r>
          </a:p>
        </p:txBody>
      </p:sp>
    </p:spTree>
    <p:extLst>
      <p:ext uri="{BB962C8B-B14F-4D97-AF65-F5344CB8AC3E}">
        <p14:creationId xmlns:p14="http://schemas.microsoft.com/office/powerpoint/2010/main" val="348448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TRANSITIONING TO A NEW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0686"/>
            <a:ext cx="7886700" cy="456627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Faith in Jesus (Rom. 5:1)</a:t>
            </a:r>
          </a:p>
          <a:p>
            <a:r>
              <a:rPr lang="en-US" dirty="0">
                <a:solidFill>
                  <a:schemeClr val="bg1"/>
                </a:solidFill>
              </a:rPr>
              <a:t>Joining ourselves to Jesus and behaving accordingly (Rom. 6:1-7)</a:t>
            </a:r>
          </a:p>
          <a:p>
            <a:r>
              <a:rPr lang="en-US" dirty="0">
                <a:solidFill>
                  <a:schemeClr val="bg1"/>
                </a:solidFill>
              </a:rPr>
              <a:t>Live by the Spirit, putting to death the flesh (Rom. 8:12-13)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7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1326</TotalTime>
  <Words>2140</Words>
  <Application>Microsoft Office PowerPoint</Application>
  <PresentationFormat>On-screen Show (4:3)</PresentationFormat>
  <Paragraphs>296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From Romans 1 To Romans 12-15</vt:lpstr>
      <vt:lpstr>Romans 1:18-32</vt:lpstr>
      <vt:lpstr>PowerPoint Presentation</vt:lpstr>
      <vt:lpstr>PowerPoint Presentation</vt:lpstr>
      <vt:lpstr>PowerPoint Presentation</vt:lpstr>
      <vt:lpstr>TRANSITIONING TO A NEW MAN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54</cp:revision>
  <cp:lastPrinted>2021-02-21T09:13:55Z</cp:lastPrinted>
  <dcterms:created xsi:type="dcterms:W3CDTF">2020-06-28T07:20:46Z</dcterms:created>
  <dcterms:modified xsi:type="dcterms:W3CDTF">2021-02-28T08:51:43Z</dcterms:modified>
</cp:coreProperties>
</file>