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64" r:id="rId3"/>
    <p:sldId id="277" r:id="rId4"/>
    <p:sldId id="276" r:id="rId5"/>
    <p:sldId id="281" r:id="rId6"/>
    <p:sldId id="286" r:id="rId7"/>
    <p:sldId id="287" r:id="rId8"/>
    <p:sldId id="284" r:id="rId9"/>
    <p:sldId id="285" r:id="rId10"/>
    <p:sldId id="288" r:id="rId11"/>
    <p:sldId id="278" r:id="rId12"/>
    <p:sldId id="274" r:id="rId13"/>
    <p:sldId id="289" r:id="rId14"/>
    <p:sldId id="290" r:id="rId15"/>
    <p:sldId id="291" r:id="rId16"/>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1/24/2021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5501F-F653-42B8-88A6-896A7050FF43}"/>
              </a:ext>
            </a:extLst>
          </p:cNvPr>
          <p:cNvSpPr>
            <a:spLocks noGrp="1"/>
          </p:cNvSpPr>
          <p:nvPr>
            <p:ph type="ctrTitle"/>
          </p:nvPr>
        </p:nvSpPr>
        <p:spPr>
          <a:xfrm>
            <a:off x="685800" y="2505330"/>
            <a:ext cx="7772400" cy="1847340"/>
          </a:xfrm>
        </p:spPr>
        <p:txBody>
          <a:bodyPr/>
          <a:lstStyle/>
          <a:p>
            <a:r>
              <a:rPr lang="en-US" b="1" dirty="0">
                <a:solidFill>
                  <a:schemeClr val="bg1"/>
                </a:solidFill>
              </a:rPr>
              <a:t>THE CHRISTIAN PERSPECTIVE ON DEATH</a:t>
            </a:r>
          </a:p>
        </p:txBody>
      </p:sp>
      <p:sp>
        <p:nvSpPr>
          <p:cNvPr id="3" name="Subtitle 2">
            <a:extLst>
              <a:ext uri="{FF2B5EF4-FFF2-40B4-BE49-F238E27FC236}">
                <a16:creationId xmlns:a16="http://schemas.microsoft.com/office/drawing/2014/main" id="{4481F4E2-B05F-4D54-A298-548C4EC935A4}"/>
              </a:ext>
            </a:extLst>
          </p:cNvPr>
          <p:cNvSpPr>
            <a:spLocks noGrp="1"/>
          </p:cNvSpPr>
          <p:nvPr>
            <p:ph type="subTitle" idx="1"/>
          </p:nvPr>
        </p:nvSpPr>
        <p:spPr>
          <a:xfrm>
            <a:off x="1143000" y="4499660"/>
            <a:ext cx="6858000" cy="1655762"/>
          </a:xfrm>
        </p:spPr>
        <p:txBody>
          <a:bodyPr/>
          <a:lstStyle/>
          <a:p>
            <a:endParaRPr lang="en-US"/>
          </a:p>
        </p:txBody>
      </p:sp>
    </p:spTree>
    <p:extLst>
      <p:ext uri="{BB962C8B-B14F-4D97-AF65-F5344CB8AC3E}">
        <p14:creationId xmlns:p14="http://schemas.microsoft.com/office/powerpoint/2010/main" val="4169641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CHRIST OFFERS US </a:t>
            </a:r>
            <a:br>
              <a:rPr lang="en-US" b="1" dirty="0">
                <a:solidFill>
                  <a:schemeClr val="bg1"/>
                </a:solidFill>
              </a:rPr>
            </a:br>
            <a:r>
              <a:rPr lang="en-US" b="1" dirty="0">
                <a:solidFill>
                  <a:schemeClr val="bg1"/>
                </a:solidFill>
              </a:rPr>
              <a:t>VICTORY OVER DEATH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166070"/>
            <a:ext cx="8020400" cy="5010893"/>
          </a:xfrm>
        </p:spPr>
        <p:txBody>
          <a:bodyPr anchor="ctr" anchorCtr="0">
            <a:normAutofit/>
          </a:bodyPr>
          <a:lstStyle/>
          <a:p>
            <a:pPr marL="0" indent="0" algn="ctr">
              <a:buNone/>
            </a:pPr>
            <a:r>
              <a:rPr lang="en-US" sz="2700" dirty="0">
                <a:solidFill>
                  <a:schemeClr val="bg1"/>
                </a:solidFill>
              </a:rPr>
              <a:t>For Christians, death becomes temporary like sleep</a:t>
            </a:r>
          </a:p>
          <a:p>
            <a:pPr marL="0" indent="0" algn="ctr">
              <a:buNone/>
            </a:pPr>
            <a:endParaRPr lang="en-US" sz="3200" dirty="0">
              <a:solidFill>
                <a:schemeClr val="bg1"/>
              </a:solidFill>
            </a:endParaRPr>
          </a:p>
          <a:p>
            <a:pPr marL="0" indent="0" algn="ctr">
              <a:buNone/>
            </a:pPr>
            <a:r>
              <a:rPr lang="en-US" sz="3200" dirty="0">
                <a:solidFill>
                  <a:schemeClr val="bg1"/>
                </a:solidFill>
              </a:rPr>
              <a:t>But we do not want you to be uninformed, brethren, about those who are asleep, so that you will not grieve as do the rest who have no hope.</a:t>
            </a:r>
          </a:p>
          <a:p>
            <a:pPr marL="0" indent="0" algn="ctr">
              <a:buNone/>
            </a:pPr>
            <a:endParaRPr lang="en-US" sz="3200" dirty="0">
              <a:solidFill>
                <a:schemeClr val="bg1"/>
              </a:solidFill>
            </a:endParaRPr>
          </a:p>
          <a:p>
            <a:pPr marL="0" indent="0" algn="ctr">
              <a:buNone/>
            </a:pPr>
            <a:r>
              <a:rPr lang="en-US" sz="3200" dirty="0">
                <a:solidFill>
                  <a:schemeClr val="bg1"/>
                </a:solidFill>
              </a:rPr>
              <a:t>I Thessalonians 4:13</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14952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charRg st="52" end="192"/>
                                            </p:txEl>
                                          </p:spTgt>
                                        </p:tgtEl>
                                        <p:attrNameLst>
                                          <p:attrName>style.visibility</p:attrName>
                                        </p:attrNameLst>
                                      </p:cBhvr>
                                      <p:to>
                                        <p:strVal val="visible"/>
                                      </p:to>
                                    </p:set>
                                    <p:animEffect transition="in" filter="fade">
                                      <p:cBhvr>
                                        <p:cTn id="7" dur="500"/>
                                        <p:tgtEl>
                                          <p:spTgt spid="3">
                                            <p:txEl>
                                              <p:charRg st="52" end="19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charRg st="193" end="214"/>
                                            </p:txEl>
                                          </p:spTgt>
                                        </p:tgtEl>
                                        <p:attrNameLst>
                                          <p:attrName>style.visibility</p:attrName>
                                        </p:attrNameLst>
                                      </p:cBhvr>
                                      <p:to>
                                        <p:strVal val="visible"/>
                                      </p:to>
                                    </p:set>
                                    <p:animEffect transition="in" filter="fade">
                                      <p:cBhvr>
                                        <p:cTn id="10" dur="500"/>
                                        <p:tgtEl>
                                          <p:spTgt spid="3">
                                            <p:txEl>
                                              <p:charRg st="193" end="2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DISREGARDING DEATH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8020400" cy="4784391"/>
          </a:xfrm>
        </p:spPr>
        <p:txBody>
          <a:bodyPr>
            <a:normAutofit/>
          </a:bodyPr>
          <a:lstStyle/>
          <a:p>
            <a:pPr marL="514350" indent="-514350">
              <a:buFont typeface="+mj-lt"/>
              <a:buAutoNum type="arabicPeriod"/>
            </a:pPr>
            <a:r>
              <a:rPr lang="en-US" dirty="0">
                <a:solidFill>
                  <a:schemeClr val="bg1"/>
                </a:solidFill>
              </a:rPr>
              <a:t>Rejoicing for Jesus (John 14:28)</a:t>
            </a:r>
          </a:p>
          <a:p>
            <a:pPr marL="514350" indent="-514350">
              <a:buFont typeface="+mj-lt"/>
              <a:buAutoNum type="arabicPeriod"/>
            </a:pPr>
            <a:r>
              <a:rPr lang="en-US" dirty="0">
                <a:solidFill>
                  <a:schemeClr val="bg1"/>
                </a:solidFill>
              </a:rPr>
              <a:t>Finding comfort (I </a:t>
            </a:r>
            <a:r>
              <a:rPr lang="en-US" dirty="0" err="1">
                <a:solidFill>
                  <a:schemeClr val="bg1"/>
                </a:solidFill>
              </a:rPr>
              <a:t>Thes</a:t>
            </a:r>
            <a:r>
              <a:rPr lang="en-US" dirty="0">
                <a:solidFill>
                  <a:schemeClr val="bg1"/>
                </a:solidFill>
              </a:rPr>
              <a:t>. 4:13-18)</a:t>
            </a:r>
          </a:p>
          <a:p>
            <a:pPr marL="514350" indent="-514350">
              <a:buFont typeface="+mj-lt"/>
              <a:buAutoNum type="arabicPeriod"/>
            </a:pPr>
            <a:r>
              <a:rPr lang="en-US" dirty="0">
                <a:solidFill>
                  <a:schemeClr val="bg1"/>
                </a:solidFill>
              </a:rPr>
              <a:t>“Blessed are the dead who die in the Lord from now on!” (Rev. 14:13)</a:t>
            </a:r>
          </a:p>
          <a:p>
            <a:pPr marL="514350" indent="-514350">
              <a:buFont typeface="+mj-lt"/>
              <a:buAutoNum type="arabicPeriod"/>
            </a:pPr>
            <a:r>
              <a:rPr lang="en-US" dirty="0">
                <a:solidFill>
                  <a:schemeClr val="bg1"/>
                </a:solidFill>
              </a:rPr>
              <a:t>“He who loves his life loses it, and he who hates his life in this world will keep it to life eternal” (John 12:25)</a:t>
            </a:r>
          </a:p>
          <a:p>
            <a:pPr marL="514350" indent="-514350">
              <a:buFont typeface="+mj-lt"/>
              <a:buAutoNum type="arabicPeriod"/>
            </a:pPr>
            <a:r>
              <a:rPr lang="en-US" dirty="0">
                <a:solidFill>
                  <a:schemeClr val="bg1"/>
                </a:solidFill>
              </a:rPr>
              <a:t>NO FEAR OF DEATH (Lk. 22:33; Acts 19:30; 21:13; II Cor. 11:23; Phil. 1:21; </a:t>
            </a:r>
            <a:r>
              <a:rPr lang="en-US" b="1" dirty="0">
                <a:solidFill>
                  <a:schemeClr val="bg1"/>
                </a:solidFill>
              </a:rPr>
              <a:t>Rev. 12:11</a:t>
            </a:r>
            <a:r>
              <a:rPr lang="en-US" dirty="0">
                <a:solidFill>
                  <a:schemeClr val="bg1"/>
                </a:solidFill>
              </a:rPr>
              <a:t>) </a:t>
            </a:r>
          </a:p>
        </p:txBody>
      </p:sp>
    </p:spTree>
    <p:extLst>
      <p:ext uri="{BB962C8B-B14F-4D97-AF65-F5344CB8AC3E}">
        <p14:creationId xmlns:p14="http://schemas.microsoft.com/office/powerpoint/2010/main" val="368753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DEATH IS STILL SIGNIFICANT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7886700" cy="4784391"/>
          </a:xfrm>
        </p:spPr>
        <p:txBody>
          <a:bodyPr>
            <a:normAutofit/>
          </a:bodyPr>
          <a:lstStyle/>
          <a:p>
            <a:r>
              <a:rPr lang="en-US" dirty="0">
                <a:solidFill>
                  <a:schemeClr val="bg1"/>
                </a:solidFill>
              </a:rPr>
              <a:t>It is still the enemy (I Cor. 15:26)</a:t>
            </a:r>
          </a:p>
          <a:p>
            <a:r>
              <a:rPr lang="en-US" dirty="0">
                <a:solidFill>
                  <a:schemeClr val="bg1"/>
                </a:solidFill>
              </a:rPr>
              <a:t>Jesus wept (John 11:35)</a:t>
            </a:r>
          </a:p>
          <a:p>
            <a:r>
              <a:rPr lang="en-US" dirty="0">
                <a:solidFill>
                  <a:schemeClr val="bg1"/>
                </a:solidFill>
              </a:rPr>
              <a:t>Jesus nearing His death (Lk. 22:41-44; John 12:23,25,27)</a:t>
            </a:r>
          </a:p>
          <a:p>
            <a:r>
              <a:rPr lang="en-US" dirty="0">
                <a:solidFill>
                  <a:schemeClr val="bg1"/>
                </a:solidFill>
              </a:rPr>
              <a:t>“Sorrow upon sorrow” (Phil. 2:27)</a:t>
            </a:r>
          </a:p>
          <a:p>
            <a:r>
              <a:rPr lang="en-US" dirty="0">
                <a:solidFill>
                  <a:schemeClr val="bg1"/>
                </a:solidFill>
              </a:rPr>
              <a:t>Loud lamentations (Acts 8:2)</a:t>
            </a:r>
          </a:p>
          <a:p>
            <a:r>
              <a:rPr lang="en-US" dirty="0">
                <a:solidFill>
                  <a:schemeClr val="bg1"/>
                </a:solidFill>
              </a:rPr>
              <a:t>Weeping over Tabitha (Acts 9:39)</a:t>
            </a:r>
          </a:p>
        </p:txBody>
      </p:sp>
    </p:spTree>
    <p:extLst>
      <p:ext uri="{BB962C8B-B14F-4D97-AF65-F5344CB8AC3E}">
        <p14:creationId xmlns:p14="http://schemas.microsoft.com/office/powerpoint/2010/main" val="159544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CHRISTIANS AVOIDING DEATH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7886700" cy="4784391"/>
          </a:xfrm>
        </p:spPr>
        <p:txBody>
          <a:bodyPr>
            <a:normAutofit/>
          </a:bodyPr>
          <a:lstStyle/>
          <a:p>
            <a:r>
              <a:rPr lang="en-US" dirty="0">
                <a:solidFill>
                  <a:schemeClr val="bg1"/>
                </a:solidFill>
              </a:rPr>
              <a:t>Acts 8:1 – the church scattering</a:t>
            </a:r>
          </a:p>
          <a:p>
            <a:r>
              <a:rPr lang="en-US" dirty="0">
                <a:solidFill>
                  <a:schemeClr val="bg1"/>
                </a:solidFill>
              </a:rPr>
              <a:t>Acts 9:24-25,29-30 – Paul fleeing</a:t>
            </a:r>
          </a:p>
          <a:p>
            <a:r>
              <a:rPr lang="en-US" dirty="0">
                <a:solidFill>
                  <a:schemeClr val="bg1"/>
                </a:solidFill>
              </a:rPr>
              <a:t>Acts 12:5 – Fervent prayers made on behalf of Peter</a:t>
            </a:r>
          </a:p>
          <a:p>
            <a:r>
              <a:rPr lang="en-US" dirty="0">
                <a:solidFill>
                  <a:schemeClr val="bg1"/>
                </a:solidFill>
              </a:rPr>
              <a:t>Acts 19:30 – Paul was willing to face death, but the disciples won’t let him</a:t>
            </a:r>
          </a:p>
        </p:txBody>
      </p:sp>
    </p:spTree>
    <p:extLst>
      <p:ext uri="{BB962C8B-B14F-4D97-AF65-F5344CB8AC3E}">
        <p14:creationId xmlns:p14="http://schemas.microsoft.com/office/powerpoint/2010/main" val="117912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7"/>
            <a:ext cx="7886700" cy="733832"/>
          </a:xfrm>
        </p:spPr>
        <p:txBody>
          <a:bodyPr>
            <a:noAutofit/>
          </a:bodyPr>
          <a:lstStyle/>
          <a:p>
            <a:pPr algn="ctr"/>
            <a:r>
              <a:rPr lang="en-US" sz="3600" b="1" dirty="0">
                <a:solidFill>
                  <a:schemeClr val="bg1"/>
                </a:solidFill>
              </a:rPr>
              <a:t>THE CHRISTIAN PERSPECTIVE ON DEATH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7886700" cy="4784391"/>
          </a:xfrm>
        </p:spPr>
        <p:txBody>
          <a:bodyPr>
            <a:normAutofit/>
          </a:bodyPr>
          <a:lstStyle/>
          <a:p>
            <a:pPr marL="514350" indent="-514350">
              <a:buFont typeface="+mj-lt"/>
              <a:buAutoNum type="arabicPeriod"/>
            </a:pPr>
            <a:r>
              <a:rPr lang="en-US" b="1" dirty="0">
                <a:solidFill>
                  <a:schemeClr val="bg1"/>
                </a:solidFill>
              </a:rPr>
              <a:t>Death is the enemy</a:t>
            </a:r>
          </a:p>
          <a:p>
            <a:pPr marL="514350" indent="-514350">
              <a:buFont typeface="+mj-lt"/>
              <a:buAutoNum type="arabicPeriod"/>
            </a:pPr>
            <a:r>
              <a:rPr lang="en-US" b="1" dirty="0">
                <a:solidFill>
                  <a:schemeClr val="bg1"/>
                </a:solidFill>
              </a:rPr>
              <a:t>Christ offers us victory over death</a:t>
            </a:r>
          </a:p>
          <a:p>
            <a:pPr marL="514350" indent="-514350">
              <a:buFont typeface="+mj-lt"/>
              <a:buAutoNum type="arabicPeriod"/>
            </a:pPr>
            <a:r>
              <a:rPr lang="en-US" b="1" dirty="0">
                <a:solidFill>
                  <a:schemeClr val="bg1"/>
                </a:solidFill>
              </a:rPr>
              <a:t>Disregarding Death (the blessed, having no fear)</a:t>
            </a:r>
          </a:p>
          <a:p>
            <a:pPr marL="514350" indent="-514350">
              <a:buFont typeface="+mj-lt"/>
              <a:buAutoNum type="arabicPeriod"/>
            </a:pPr>
            <a:r>
              <a:rPr lang="en-US" b="1" dirty="0">
                <a:solidFill>
                  <a:schemeClr val="bg1"/>
                </a:solidFill>
              </a:rPr>
              <a:t>Death is still significant</a:t>
            </a:r>
          </a:p>
          <a:p>
            <a:pPr marL="514350" indent="-514350">
              <a:buFont typeface="+mj-lt"/>
              <a:buAutoNum type="arabicPeriod"/>
            </a:pPr>
            <a:r>
              <a:rPr lang="en-US" b="1" dirty="0">
                <a:solidFill>
                  <a:schemeClr val="bg1"/>
                </a:solidFill>
              </a:rPr>
              <a:t>Christians avoided death</a:t>
            </a:r>
          </a:p>
          <a:p>
            <a:pPr marL="0" indent="0">
              <a:buNone/>
            </a:pPr>
            <a:endParaRPr lang="en-US" dirty="0">
              <a:solidFill>
                <a:schemeClr val="bg1"/>
              </a:solidFill>
            </a:endParaRPr>
          </a:p>
          <a:p>
            <a:pPr marL="0" indent="0" algn="ctr">
              <a:buNone/>
            </a:pPr>
            <a:r>
              <a:rPr lang="en-US" b="1" dirty="0">
                <a:solidFill>
                  <a:schemeClr val="bg1"/>
                </a:solidFill>
              </a:rPr>
              <a:t>The subject is complex</a:t>
            </a:r>
          </a:p>
          <a:p>
            <a:pPr marL="0" indent="0" algn="ctr">
              <a:buNone/>
            </a:pPr>
            <a:r>
              <a:rPr lang="en-US" b="1" dirty="0">
                <a:solidFill>
                  <a:srgbClr val="FFFF00"/>
                </a:solidFill>
              </a:rPr>
              <a:t>The Christian perspective maintains all these attitudes</a:t>
            </a:r>
          </a:p>
        </p:txBody>
      </p:sp>
    </p:spTree>
    <p:extLst>
      <p:ext uri="{BB962C8B-B14F-4D97-AF65-F5344CB8AC3E}">
        <p14:creationId xmlns:p14="http://schemas.microsoft.com/office/powerpoint/2010/main" val="259387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CONCLUSION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7886700" cy="4784391"/>
          </a:xfrm>
        </p:spPr>
        <p:txBody>
          <a:bodyPr>
            <a:normAutofit/>
          </a:bodyPr>
          <a:lstStyle/>
          <a:p>
            <a:r>
              <a:rPr lang="en-US" dirty="0">
                <a:solidFill>
                  <a:schemeClr val="bg1"/>
                </a:solidFill>
              </a:rPr>
              <a:t>If death is insignificant, then the sacrifice of Jesus and the martyrs is less significant too.  Don’t make life cheap.</a:t>
            </a:r>
          </a:p>
          <a:p>
            <a:r>
              <a:rPr lang="en-US" dirty="0">
                <a:solidFill>
                  <a:schemeClr val="bg1"/>
                </a:solidFill>
              </a:rPr>
              <a:t>Death must never be so significant that you will not sacrifice your life for God and others.</a:t>
            </a:r>
          </a:p>
          <a:p>
            <a:pPr lvl="1">
              <a:buFont typeface="Wingdings" panose="05000000000000000000" pitchFamily="2" charset="2"/>
              <a:buChar char="ü"/>
            </a:pPr>
            <a:r>
              <a:rPr lang="en-US" dirty="0">
                <a:solidFill>
                  <a:schemeClr val="bg1"/>
                </a:solidFill>
              </a:rPr>
              <a:t>The disciples ran but didn’t really hide (Acts 8:4)</a:t>
            </a:r>
          </a:p>
          <a:p>
            <a:pPr lvl="1">
              <a:buFont typeface="Wingdings" panose="05000000000000000000" pitchFamily="2" charset="2"/>
              <a:buChar char="ü"/>
            </a:pPr>
            <a:r>
              <a:rPr lang="en-US" dirty="0">
                <a:solidFill>
                  <a:schemeClr val="bg1"/>
                </a:solidFill>
              </a:rPr>
              <a:t>Jesus set the example of being willing to sacrifice a life that mattered (Phil. 2:8; Lk. 22:41-44)</a:t>
            </a:r>
          </a:p>
          <a:p>
            <a:pPr lvl="1">
              <a:buFont typeface="Wingdings" panose="05000000000000000000" pitchFamily="2" charset="2"/>
              <a:buChar char="ü"/>
            </a:pPr>
            <a:r>
              <a:rPr lang="en-US" dirty="0">
                <a:solidFill>
                  <a:schemeClr val="bg1"/>
                </a:solidFill>
              </a:rPr>
              <a:t>Revelation 12:11</a:t>
            </a:r>
          </a:p>
          <a:p>
            <a:pPr lvl="1">
              <a:buFont typeface="Wingdings" panose="05000000000000000000" pitchFamily="2" charset="2"/>
              <a:buChar char="ü"/>
            </a:pPr>
            <a:r>
              <a:rPr lang="en-US" dirty="0">
                <a:solidFill>
                  <a:schemeClr val="bg1"/>
                </a:solidFill>
              </a:rPr>
              <a:t>John 12:25</a:t>
            </a:r>
          </a:p>
          <a:p>
            <a:pPr marL="0" indent="0">
              <a:buNone/>
            </a:pPr>
            <a:endParaRPr lang="en-US" dirty="0">
              <a:solidFill>
                <a:schemeClr val="bg1"/>
              </a:solidFill>
            </a:endParaRPr>
          </a:p>
        </p:txBody>
      </p:sp>
    </p:spTree>
    <p:extLst>
      <p:ext uri="{BB962C8B-B14F-4D97-AF65-F5344CB8AC3E}">
        <p14:creationId xmlns:p14="http://schemas.microsoft.com/office/powerpoint/2010/main" val="426053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THE WRONG ATTITUDE CAN BE DANGEROUS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661019"/>
            <a:ext cx="7886700" cy="4515943"/>
          </a:xfrm>
        </p:spPr>
        <p:txBody>
          <a:bodyPr>
            <a:normAutofit/>
          </a:bodyPr>
          <a:lstStyle/>
          <a:p>
            <a:r>
              <a:rPr lang="en-US" sz="3200" dirty="0">
                <a:solidFill>
                  <a:schemeClr val="bg1"/>
                </a:solidFill>
              </a:rPr>
              <a:t>I Cor. 15:32-33 – thinking death is the end and inevitable leads to sinful living</a:t>
            </a:r>
          </a:p>
          <a:p>
            <a:r>
              <a:rPr lang="en-US" sz="3200" dirty="0">
                <a:solidFill>
                  <a:schemeClr val="bg1"/>
                </a:solidFill>
              </a:rPr>
              <a:t>Hebrews 2:14-15 – fear of death empowers Satan</a:t>
            </a:r>
          </a:p>
        </p:txBody>
      </p:sp>
    </p:spTree>
    <p:extLst>
      <p:ext uri="{BB962C8B-B14F-4D97-AF65-F5344CB8AC3E}">
        <p14:creationId xmlns:p14="http://schemas.microsoft.com/office/powerpoint/2010/main" val="176093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DEATH IS THE ENEMY</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8020400" cy="4784391"/>
          </a:xfrm>
        </p:spPr>
        <p:txBody>
          <a:bodyPr>
            <a:normAutofit/>
          </a:bodyPr>
          <a:lstStyle/>
          <a:p>
            <a:r>
              <a:rPr lang="en-US" dirty="0">
                <a:solidFill>
                  <a:schemeClr val="bg1"/>
                </a:solidFill>
              </a:rPr>
              <a:t>It is the consequence of sin (Gen. 2:17; Rom. 6:16,21,23; 8:10; Jam. 1:15)</a:t>
            </a:r>
          </a:p>
          <a:p>
            <a:r>
              <a:rPr lang="en-US" dirty="0">
                <a:solidFill>
                  <a:schemeClr val="bg1"/>
                </a:solidFill>
              </a:rPr>
              <a:t>It is what we deserve because of sin (Rom. 1:32)</a:t>
            </a:r>
          </a:p>
          <a:p>
            <a:r>
              <a:rPr lang="en-US" dirty="0">
                <a:solidFill>
                  <a:schemeClr val="bg1"/>
                </a:solidFill>
              </a:rPr>
              <a:t>It is the last enemy (I Cor. 15:26)</a:t>
            </a:r>
          </a:p>
          <a:p>
            <a:pPr marL="514350" indent="-514350">
              <a:buFont typeface="+mj-lt"/>
              <a:buAutoNum type="arabicPeriod"/>
            </a:pPr>
            <a:endParaRPr lang="en-US" dirty="0">
              <a:solidFill>
                <a:schemeClr val="bg1"/>
              </a:solidFill>
            </a:endParaRPr>
          </a:p>
        </p:txBody>
      </p:sp>
    </p:spTree>
    <p:extLst>
      <p:ext uri="{BB962C8B-B14F-4D97-AF65-F5344CB8AC3E}">
        <p14:creationId xmlns:p14="http://schemas.microsoft.com/office/powerpoint/2010/main" val="63770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CHRIST OFFERS US </a:t>
            </a:r>
            <a:br>
              <a:rPr lang="en-US" b="1" dirty="0">
                <a:solidFill>
                  <a:schemeClr val="bg1"/>
                </a:solidFill>
              </a:rPr>
            </a:br>
            <a:r>
              <a:rPr lang="en-US" b="1" dirty="0">
                <a:solidFill>
                  <a:schemeClr val="bg1"/>
                </a:solidFill>
              </a:rPr>
              <a:t>VICTORY OVER DEATH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8020400" cy="4784391"/>
          </a:xfrm>
        </p:spPr>
        <p:txBody>
          <a:bodyPr anchor="ctr" anchorCtr="0">
            <a:normAutofit/>
          </a:bodyPr>
          <a:lstStyle/>
          <a:p>
            <a:pPr marL="0" indent="0" algn="ctr">
              <a:buNone/>
            </a:pPr>
            <a:r>
              <a:rPr lang="en-US" sz="3200" dirty="0">
                <a:solidFill>
                  <a:schemeClr val="bg1"/>
                </a:solidFill>
              </a:rPr>
              <a:t>“in the hope of eternal life, which God, who cannot lie, promised long ages ago,”</a:t>
            </a:r>
          </a:p>
          <a:p>
            <a:pPr marL="0" indent="0" algn="ctr">
              <a:buNone/>
            </a:pPr>
            <a:r>
              <a:rPr lang="en-US" sz="3200" dirty="0">
                <a:solidFill>
                  <a:schemeClr val="bg1"/>
                </a:solidFill>
              </a:rPr>
              <a:t>Titus 1:2</a:t>
            </a:r>
          </a:p>
        </p:txBody>
      </p:sp>
    </p:spTree>
    <p:extLst>
      <p:ext uri="{BB962C8B-B14F-4D97-AF65-F5344CB8AC3E}">
        <p14:creationId xmlns:p14="http://schemas.microsoft.com/office/powerpoint/2010/main" val="279099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CHRIST OFFERS US </a:t>
            </a:r>
            <a:br>
              <a:rPr lang="en-US" b="1" dirty="0">
                <a:solidFill>
                  <a:schemeClr val="bg1"/>
                </a:solidFill>
              </a:rPr>
            </a:br>
            <a:r>
              <a:rPr lang="en-US" b="1" dirty="0">
                <a:solidFill>
                  <a:schemeClr val="bg1"/>
                </a:solidFill>
              </a:rPr>
              <a:t>VICTORY OVER DEATH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8020400" cy="4784391"/>
          </a:xfrm>
        </p:spPr>
        <p:txBody>
          <a:bodyPr anchor="ctr" anchorCtr="0">
            <a:normAutofit fontScale="92500" lnSpcReduction="10000"/>
          </a:bodyPr>
          <a:lstStyle/>
          <a:p>
            <a:pPr marL="0" indent="0" algn="ctr">
              <a:buNone/>
            </a:pPr>
            <a:r>
              <a:rPr lang="en-US" sz="3200" dirty="0">
                <a:solidFill>
                  <a:schemeClr val="bg1"/>
                </a:solidFill>
              </a:rPr>
              <a:t>“Therefore do not be ashamed of the testimony of our Lord or of me His prisoner, but join with me in suffering for the gospel according to the power of God, who has saved us and called us with a holy calling, not according to our works, but according to His own purpose and grace which was granted us in Christ Jesus from all eternity, but now has been revealed by the appearing of our Savior Christ Jesus, </a:t>
            </a:r>
            <a:r>
              <a:rPr lang="en-US" sz="3200" dirty="0">
                <a:solidFill>
                  <a:srgbClr val="FFFF00"/>
                </a:solidFill>
              </a:rPr>
              <a:t>who abolished death and brought life and immortality to light through the gospel</a:t>
            </a:r>
            <a:r>
              <a:rPr lang="en-US" sz="3200" dirty="0">
                <a:solidFill>
                  <a:schemeClr val="bg1"/>
                </a:solidFill>
              </a:rPr>
              <a:t>,”</a:t>
            </a:r>
          </a:p>
          <a:p>
            <a:pPr marL="0" indent="0" algn="ctr">
              <a:buNone/>
            </a:pPr>
            <a:endParaRPr lang="en-US" sz="3200" dirty="0">
              <a:solidFill>
                <a:schemeClr val="bg1"/>
              </a:solidFill>
            </a:endParaRPr>
          </a:p>
          <a:p>
            <a:pPr marL="0" indent="0" algn="ctr">
              <a:buNone/>
            </a:pPr>
            <a:r>
              <a:rPr lang="en-US" sz="3200" dirty="0">
                <a:solidFill>
                  <a:schemeClr val="bg1"/>
                </a:solidFill>
              </a:rPr>
              <a:t>II Timothy 1:8-10</a:t>
            </a:r>
          </a:p>
        </p:txBody>
      </p:sp>
    </p:spTree>
    <p:extLst>
      <p:ext uri="{BB962C8B-B14F-4D97-AF65-F5344CB8AC3E}">
        <p14:creationId xmlns:p14="http://schemas.microsoft.com/office/powerpoint/2010/main" val="346891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CHRIST OFFERS US </a:t>
            </a:r>
            <a:br>
              <a:rPr lang="en-US" b="1" dirty="0">
                <a:solidFill>
                  <a:schemeClr val="bg1"/>
                </a:solidFill>
              </a:rPr>
            </a:br>
            <a:r>
              <a:rPr lang="en-US" b="1" dirty="0">
                <a:solidFill>
                  <a:schemeClr val="bg1"/>
                </a:solidFill>
              </a:rPr>
              <a:t>VICTORY OVER DEATH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8020400" cy="4784391"/>
          </a:xfrm>
        </p:spPr>
        <p:txBody>
          <a:bodyPr anchor="ctr" anchorCtr="0">
            <a:normAutofit/>
          </a:bodyPr>
          <a:lstStyle/>
          <a:p>
            <a:pPr marL="0" indent="0" algn="ctr">
              <a:buNone/>
            </a:pPr>
            <a:r>
              <a:rPr lang="en-US" sz="3200" dirty="0">
                <a:solidFill>
                  <a:schemeClr val="bg1"/>
                </a:solidFill>
              </a:rPr>
              <a:t>“But when this perishable will have put on the imperishable, and this mortal will have put on immortality, then will come about the saying that is written, ‘DEATH IS SWALLOWED UP in victory. O DEATH, WHERE IS YOUR VICTORY? O DEATH, WHERE IS YOUR STING?’”</a:t>
            </a:r>
          </a:p>
          <a:p>
            <a:pPr marL="0" indent="0" algn="ctr">
              <a:buNone/>
            </a:pPr>
            <a:endParaRPr lang="en-US" sz="3200" dirty="0">
              <a:solidFill>
                <a:schemeClr val="bg1"/>
              </a:solidFill>
            </a:endParaRPr>
          </a:p>
          <a:p>
            <a:pPr marL="0" indent="0" algn="ctr">
              <a:buNone/>
            </a:pPr>
            <a:r>
              <a:rPr lang="en-US" sz="3200" dirty="0">
                <a:solidFill>
                  <a:schemeClr val="bg1"/>
                </a:solidFill>
              </a:rPr>
              <a:t>I Corinthians 15:54-55</a:t>
            </a:r>
          </a:p>
        </p:txBody>
      </p:sp>
    </p:spTree>
    <p:extLst>
      <p:ext uri="{BB962C8B-B14F-4D97-AF65-F5344CB8AC3E}">
        <p14:creationId xmlns:p14="http://schemas.microsoft.com/office/powerpoint/2010/main" val="135174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CHRIST OFFERS US </a:t>
            </a:r>
            <a:br>
              <a:rPr lang="en-US" b="1" dirty="0">
                <a:solidFill>
                  <a:schemeClr val="bg1"/>
                </a:solidFill>
              </a:rPr>
            </a:br>
            <a:r>
              <a:rPr lang="en-US" b="1" dirty="0">
                <a:solidFill>
                  <a:schemeClr val="bg1"/>
                </a:solidFill>
              </a:rPr>
              <a:t>VICTORY OVER DEATH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8020400" cy="4784391"/>
          </a:xfrm>
        </p:spPr>
        <p:txBody>
          <a:bodyPr anchor="ctr" anchorCtr="0">
            <a:normAutofit lnSpcReduction="10000"/>
          </a:bodyPr>
          <a:lstStyle/>
          <a:p>
            <a:pPr marL="0" indent="0" algn="ctr">
              <a:buNone/>
            </a:pPr>
            <a:r>
              <a:rPr lang="en-US" sz="3200" dirty="0">
                <a:solidFill>
                  <a:schemeClr val="bg1"/>
                </a:solidFill>
              </a:rPr>
              <a:t>“And I heard a loud voice from the throne, saying, ‘Behold, the tabernacle of God is among men, and He will dwell among them, and they shall be His people, and God Himself will be among them, and He will wipe away every tear from their eyes; </a:t>
            </a:r>
            <a:r>
              <a:rPr lang="en-US" sz="3200" dirty="0">
                <a:solidFill>
                  <a:srgbClr val="FFFF00"/>
                </a:solidFill>
              </a:rPr>
              <a:t>and there will no longer be any death</a:t>
            </a:r>
            <a:r>
              <a:rPr lang="en-US" sz="3200" dirty="0">
                <a:solidFill>
                  <a:schemeClr val="bg1"/>
                </a:solidFill>
              </a:rPr>
              <a:t>; there will no longer be any mourning, or crying, or pain; the first things have passed away.’”</a:t>
            </a:r>
          </a:p>
          <a:p>
            <a:pPr marL="0" indent="0" algn="ctr">
              <a:buNone/>
            </a:pPr>
            <a:endParaRPr lang="en-US" sz="3200" dirty="0">
              <a:solidFill>
                <a:schemeClr val="bg1"/>
              </a:solidFill>
            </a:endParaRPr>
          </a:p>
          <a:p>
            <a:pPr marL="0" indent="0" algn="ctr">
              <a:buNone/>
            </a:pPr>
            <a:r>
              <a:rPr lang="en-US" sz="3200" dirty="0">
                <a:solidFill>
                  <a:schemeClr val="bg1"/>
                </a:solidFill>
              </a:rPr>
              <a:t>Revelation 21:3-4</a:t>
            </a:r>
          </a:p>
        </p:txBody>
      </p:sp>
    </p:spTree>
    <p:extLst>
      <p:ext uri="{BB962C8B-B14F-4D97-AF65-F5344CB8AC3E}">
        <p14:creationId xmlns:p14="http://schemas.microsoft.com/office/powerpoint/2010/main" val="341212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CHRIST OFFERS US </a:t>
            </a:r>
            <a:br>
              <a:rPr lang="en-US" b="1" dirty="0">
                <a:solidFill>
                  <a:schemeClr val="bg1"/>
                </a:solidFill>
              </a:rPr>
            </a:br>
            <a:r>
              <a:rPr lang="en-US" b="1" dirty="0">
                <a:solidFill>
                  <a:schemeClr val="bg1"/>
                </a:solidFill>
              </a:rPr>
              <a:t>VICTORY OVER DEATH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8020400" cy="4784391"/>
          </a:xfrm>
        </p:spPr>
        <p:txBody>
          <a:bodyPr anchor="ctr" anchorCtr="0">
            <a:normAutofit/>
          </a:bodyPr>
          <a:lstStyle/>
          <a:p>
            <a:pPr marL="0" indent="0" algn="ctr">
              <a:buNone/>
            </a:pPr>
            <a:r>
              <a:rPr lang="en-US" sz="3200" dirty="0">
                <a:solidFill>
                  <a:schemeClr val="bg1"/>
                </a:solidFill>
              </a:rPr>
              <a:t>“Jesus said to her, ‘I am the resurrection and the life; he who believes in Me will live even if he dies, and everyone who lives and believes in Me will never die. Do you believe this?’”</a:t>
            </a:r>
          </a:p>
          <a:p>
            <a:pPr marL="0" indent="0" algn="ctr">
              <a:buNone/>
            </a:pPr>
            <a:endParaRPr lang="en-US" sz="3200" dirty="0">
              <a:solidFill>
                <a:schemeClr val="bg1"/>
              </a:solidFill>
            </a:endParaRPr>
          </a:p>
          <a:p>
            <a:pPr marL="0" indent="0" algn="ctr">
              <a:buNone/>
            </a:pPr>
            <a:r>
              <a:rPr lang="en-US" sz="3200" dirty="0">
                <a:solidFill>
                  <a:schemeClr val="bg1"/>
                </a:solidFill>
              </a:rPr>
              <a:t>John 11:25-26</a:t>
            </a:r>
          </a:p>
        </p:txBody>
      </p:sp>
    </p:spTree>
    <p:extLst>
      <p:ext uri="{BB962C8B-B14F-4D97-AF65-F5344CB8AC3E}">
        <p14:creationId xmlns:p14="http://schemas.microsoft.com/office/powerpoint/2010/main" val="48711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CHRIST OFFERS US </a:t>
            </a:r>
            <a:br>
              <a:rPr lang="en-US" b="1" dirty="0">
                <a:solidFill>
                  <a:schemeClr val="bg1"/>
                </a:solidFill>
              </a:rPr>
            </a:br>
            <a:r>
              <a:rPr lang="en-US" b="1" dirty="0">
                <a:solidFill>
                  <a:schemeClr val="bg1"/>
                </a:solidFill>
              </a:rPr>
              <a:t>VICTORY OVER DEATH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8020400" cy="4784391"/>
          </a:xfrm>
        </p:spPr>
        <p:txBody>
          <a:bodyPr anchor="ctr" anchorCtr="0">
            <a:normAutofit fontScale="85000" lnSpcReduction="20000"/>
          </a:bodyPr>
          <a:lstStyle/>
          <a:p>
            <a:pPr marL="0" indent="0" algn="ctr">
              <a:buNone/>
            </a:pPr>
            <a:r>
              <a:rPr lang="en-US" sz="3200" dirty="0">
                <a:solidFill>
                  <a:schemeClr val="bg1"/>
                </a:solidFill>
              </a:rPr>
              <a:t>For Christians, death becomes temporary like sleep</a:t>
            </a:r>
          </a:p>
          <a:p>
            <a:pPr marL="0" indent="0" algn="ctr">
              <a:buNone/>
            </a:pPr>
            <a:endParaRPr lang="en-US" sz="3200" dirty="0">
              <a:solidFill>
                <a:schemeClr val="bg1"/>
              </a:solidFill>
            </a:endParaRPr>
          </a:p>
          <a:p>
            <a:pPr marL="0" indent="0" algn="ctr">
              <a:buNone/>
            </a:pPr>
            <a:r>
              <a:rPr lang="en-US" sz="3200" dirty="0">
                <a:solidFill>
                  <a:schemeClr val="bg1"/>
                </a:solidFill>
              </a:rPr>
              <a:t>11      This He said, and after that He *said to them, “Our friend Lazarus has fallen asleep; but I go, so that I may </a:t>
            </a:r>
            <a:r>
              <a:rPr lang="en-US" sz="3200" dirty="0">
                <a:solidFill>
                  <a:srgbClr val="FFFF00"/>
                </a:solidFill>
              </a:rPr>
              <a:t>awaken him out of sleep</a:t>
            </a:r>
            <a:r>
              <a:rPr lang="en-US" sz="3200" dirty="0">
                <a:solidFill>
                  <a:schemeClr val="bg1"/>
                </a:solidFill>
              </a:rPr>
              <a:t>.”</a:t>
            </a:r>
          </a:p>
          <a:p>
            <a:pPr marL="0" indent="0" algn="ctr">
              <a:buNone/>
            </a:pPr>
            <a:r>
              <a:rPr lang="en-US" sz="3200" dirty="0">
                <a:solidFill>
                  <a:schemeClr val="bg1"/>
                </a:solidFill>
              </a:rPr>
              <a:t>12      The disciples then said to Him, “Lord, if he has fallen asleep, he will recover.”</a:t>
            </a:r>
          </a:p>
          <a:p>
            <a:pPr marL="0" indent="0" algn="ctr">
              <a:buNone/>
            </a:pPr>
            <a:r>
              <a:rPr lang="en-US" sz="3200" dirty="0">
                <a:solidFill>
                  <a:schemeClr val="bg1"/>
                </a:solidFill>
              </a:rPr>
              <a:t>13      Now Jesus had spoken of his death, but </a:t>
            </a:r>
            <a:r>
              <a:rPr lang="en-US" sz="3200" dirty="0">
                <a:solidFill>
                  <a:srgbClr val="FFFF00"/>
                </a:solidFill>
              </a:rPr>
              <a:t>they thought that He was speaking of literal sleep</a:t>
            </a:r>
            <a:r>
              <a:rPr lang="en-US" sz="3200" dirty="0">
                <a:solidFill>
                  <a:schemeClr val="bg1"/>
                </a:solidFill>
              </a:rPr>
              <a:t>.</a:t>
            </a:r>
          </a:p>
          <a:p>
            <a:pPr marL="0" indent="0" algn="ctr">
              <a:buNone/>
            </a:pPr>
            <a:r>
              <a:rPr lang="en-US" sz="3200" dirty="0">
                <a:solidFill>
                  <a:schemeClr val="bg1"/>
                </a:solidFill>
              </a:rPr>
              <a:t>14      So Jesus then said to them plainly, “</a:t>
            </a:r>
            <a:r>
              <a:rPr lang="en-US" sz="3200" dirty="0">
                <a:solidFill>
                  <a:srgbClr val="FFFF00"/>
                </a:solidFill>
              </a:rPr>
              <a:t>Lazarus is dead</a:t>
            </a:r>
            <a:r>
              <a:rPr lang="en-US" sz="3200" dirty="0">
                <a:solidFill>
                  <a:schemeClr val="bg1"/>
                </a:solidFill>
              </a:rPr>
              <a:t>,</a:t>
            </a:r>
          </a:p>
          <a:p>
            <a:pPr marL="0" indent="0" algn="ctr">
              <a:buNone/>
            </a:pPr>
            <a:endParaRPr lang="en-US" sz="3200" dirty="0">
              <a:solidFill>
                <a:schemeClr val="bg1"/>
              </a:solidFill>
            </a:endParaRPr>
          </a:p>
          <a:p>
            <a:pPr marL="0" indent="0" algn="ctr">
              <a:buNone/>
            </a:pPr>
            <a:r>
              <a:rPr lang="en-US" sz="3200" dirty="0">
                <a:solidFill>
                  <a:schemeClr val="bg1"/>
                </a:solidFill>
              </a:rPr>
              <a:t>John 11:11-14</a:t>
            </a:r>
          </a:p>
        </p:txBody>
      </p:sp>
    </p:spTree>
    <p:extLst>
      <p:ext uri="{BB962C8B-B14F-4D97-AF65-F5344CB8AC3E}">
        <p14:creationId xmlns:p14="http://schemas.microsoft.com/office/powerpoint/2010/main" val="326617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985</TotalTime>
  <Words>905</Words>
  <Application>Microsoft Office PowerPoint</Application>
  <PresentationFormat>On-screen Show (4:3)</PresentationFormat>
  <Paragraphs>76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THE CHRISTIAN PERSPECTIVE ON DEATH</vt:lpstr>
      <vt:lpstr>THE WRONG ATTITUDE CAN BE DANGEROUS</vt:lpstr>
      <vt:lpstr>DEATH IS THE ENEMY</vt:lpstr>
      <vt:lpstr>CHRIST OFFERS US  VICTORY OVER DEATH</vt:lpstr>
      <vt:lpstr>CHRIST OFFERS US  VICTORY OVER DEATH</vt:lpstr>
      <vt:lpstr>CHRIST OFFERS US  VICTORY OVER DEATH</vt:lpstr>
      <vt:lpstr>CHRIST OFFERS US  VICTORY OVER DEATH</vt:lpstr>
      <vt:lpstr>CHRIST OFFERS US  VICTORY OVER DEATH</vt:lpstr>
      <vt:lpstr>CHRIST OFFERS US  VICTORY OVER DEATH</vt:lpstr>
      <vt:lpstr>CHRIST OFFERS US  VICTORY OVER DEATH</vt:lpstr>
      <vt:lpstr>DISREGARDING DEATH</vt:lpstr>
      <vt:lpstr>DEATH IS STILL SIGNIFICANT</vt:lpstr>
      <vt:lpstr>CHRISTIANS AVOIDING DEATH</vt:lpstr>
      <vt:lpstr>THE CHRISTIAN PERSPECTIVE ON DEATH</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Jared Hagan</cp:lastModifiedBy>
  <cp:revision>51</cp:revision>
  <cp:lastPrinted>2021-01-17T08:33:44Z</cp:lastPrinted>
  <dcterms:created xsi:type="dcterms:W3CDTF">2020-06-28T07:20:46Z</dcterms:created>
  <dcterms:modified xsi:type="dcterms:W3CDTF">2021-01-24T08:36:56Z</dcterms:modified>
</cp:coreProperties>
</file>