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38000">
              <a:srgbClr val="002060"/>
            </a:gs>
            <a:gs pos="79000">
              <a:srgbClr val="002060"/>
            </a:gs>
            <a:gs pos="88000">
              <a:srgbClr val="001030"/>
            </a:gs>
            <a:gs pos="100000">
              <a:schemeClr val="bg1">
                <a:lumMod val="8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DESPAIR AND HOPE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Psalm 30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The unofficial sequel</a:t>
            </a:r>
          </a:p>
        </p:txBody>
      </p:sp>
    </p:spTree>
    <p:extLst>
      <p:ext uri="{BB962C8B-B14F-4D97-AF65-F5344CB8AC3E}">
        <p14:creationId xmlns:p14="http://schemas.microsoft.com/office/powerpoint/2010/main" val="19859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126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30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Interesting parallels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2415"/>
            <a:ext cx="7886700" cy="4054547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 man is crying out to God for help (2,8,10-12)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References facing </a:t>
            </a:r>
            <a:r>
              <a:rPr lang="en-US" sz="3200" dirty="0" err="1">
                <a:solidFill>
                  <a:schemeClr val="bg1"/>
                </a:solidFill>
              </a:rPr>
              <a:t>Sheol</a:t>
            </a:r>
            <a:r>
              <a:rPr lang="en-US" sz="3200" dirty="0">
                <a:solidFill>
                  <a:schemeClr val="bg1"/>
                </a:solidFill>
              </a:rPr>
              <a:t> and “the pit” (3)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 is against him (5,7)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Makes the same argument that the dead do not worship God (9)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In other words, David was at one point, in the same place as </a:t>
            </a:r>
            <a:r>
              <a:rPr lang="en-US" sz="3200" dirty="0" err="1">
                <a:solidFill>
                  <a:schemeClr val="bg1"/>
                </a:solidFill>
              </a:rPr>
              <a:t>Heman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1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126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30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2415"/>
            <a:ext cx="7886700" cy="4054547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Heman</a:t>
            </a:r>
            <a:r>
              <a:rPr lang="en-US" sz="3200" dirty="0">
                <a:solidFill>
                  <a:schemeClr val="bg1"/>
                </a:solidFill>
              </a:rPr>
              <a:t> didn’t know why God had abandoned him.  David seems to have an idea (6)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This is a psalm of hope rather than despair</a:t>
            </a:r>
          </a:p>
        </p:txBody>
      </p:sp>
    </p:spTree>
    <p:extLst>
      <p:ext uri="{BB962C8B-B14F-4D97-AF65-F5344CB8AC3E}">
        <p14:creationId xmlns:p14="http://schemas.microsoft.com/office/powerpoint/2010/main" val="130516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126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30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2415"/>
            <a:ext cx="7886700" cy="405454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 “You have lifted me up and have not let my enemies rejoice over me” (1)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“You healed me” (2)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“You have brought up my soul from </a:t>
            </a:r>
            <a:r>
              <a:rPr lang="en-US" sz="3200" dirty="0" err="1">
                <a:solidFill>
                  <a:schemeClr val="bg1"/>
                </a:solidFill>
              </a:rPr>
              <a:t>Sheol</a:t>
            </a:r>
            <a:r>
              <a:rPr lang="en-US" sz="3200" dirty="0">
                <a:solidFill>
                  <a:schemeClr val="bg1"/>
                </a:solidFill>
              </a:rPr>
              <a:t>” (3)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“You have kept me alive” (3)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“You have turned for me my mourning into dancing” (11)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“You have loosed my sackcloth and girded me with gladness” (11)</a:t>
            </a:r>
          </a:p>
        </p:txBody>
      </p:sp>
    </p:spTree>
    <p:extLst>
      <p:ext uri="{BB962C8B-B14F-4D97-AF65-F5344CB8AC3E}">
        <p14:creationId xmlns:p14="http://schemas.microsoft.com/office/powerpoint/2010/main" val="3611182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126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30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2415"/>
            <a:ext cx="7886700" cy="40545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How easily pride can get in our 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Keep turning to God.  He is always our hope.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When you do turn to God, give it time.  Joy comes in the morning.</a:t>
            </a:r>
          </a:p>
        </p:txBody>
      </p:sp>
    </p:spTree>
    <p:extLst>
      <p:ext uri="{BB962C8B-B14F-4D97-AF65-F5344CB8AC3E}">
        <p14:creationId xmlns:p14="http://schemas.microsoft.com/office/powerpoint/2010/main" val="361128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7010"/>
            <a:ext cx="7886700" cy="86805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30:5,12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183"/>
            <a:ext cx="7886700" cy="47927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“For His anger is but for a moment,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His favor is for a lifetime;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Weeping may last for the night,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But a shout of joy comes in the morning.”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“That my soul </a:t>
            </a:r>
            <a:r>
              <a:rPr lang="en-US" sz="3200">
                <a:solidFill>
                  <a:schemeClr val="bg1"/>
                </a:solidFill>
              </a:rPr>
              <a:t>may sing </a:t>
            </a:r>
            <a:r>
              <a:rPr lang="en-US" sz="3200" dirty="0">
                <a:solidFill>
                  <a:schemeClr val="bg1"/>
                </a:solidFill>
              </a:rPr>
              <a:t>praise to You and not be silent.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O Lord my God, I will give thanks to you forever.”</a:t>
            </a:r>
          </a:p>
        </p:txBody>
      </p:sp>
    </p:spTree>
    <p:extLst>
      <p:ext uri="{BB962C8B-B14F-4D97-AF65-F5344CB8AC3E}">
        <p14:creationId xmlns:p14="http://schemas.microsoft.com/office/powerpoint/2010/main" val="368462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Heman</a:t>
            </a:r>
            <a:r>
              <a:rPr lang="en-US" b="1" dirty="0">
                <a:solidFill>
                  <a:schemeClr val="bg1"/>
                </a:solidFill>
              </a:rPr>
              <a:t> the </a:t>
            </a:r>
            <a:r>
              <a:rPr lang="en-US" b="1" dirty="0" err="1">
                <a:solidFill>
                  <a:schemeClr val="bg1"/>
                </a:solidFill>
              </a:rPr>
              <a:t>Ezrahite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739"/>
            <a:ext cx="7886700" cy="47592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descendant of Korah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white"/>
                </a:solidFill>
              </a:rPr>
              <a:t>Korah famously rebelled against God and Moses.  The earth swallowed him and his followers up (Num. 16)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prstClr val="white"/>
                </a:solidFill>
              </a:rPr>
              <a:t>Korah’s</a:t>
            </a:r>
            <a:r>
              <a:rPr lang="en-US" sz="2800" dirty="0">
                <a:solidFill>
                  <a:prstClr val="white"/>
                </a:solidFill>
              </a:rPr>
              <a:t> sons survived (Num. 26:11)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prstClr val="white"/>
                </a:solidFill>
              </a:rPr>
              <a:t>Korah’s</a:t>
            </a:r>
            <a:r>
              <a:rPr lang="en-US" sz="2800" dirty="0">
                <a:solidFill>
                  <a:prstClr val="white"/>
                </a:solidFill>
              </a:rPr>
              <a:t> descendants guarded the gate (I Chron. 26:1,19) to the temple and gave us 11 of our psalms.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Heman</a:t>
            </a:r>
            <a:r>
              <a:rPr lang="en-US" b="1" dirty="0">
                <a:solidFill>
                  <a:schemeClr val="bg1"/>
                </a:solidFill>
              </a:rPr>
              <a:t> the </a:t>
            </a:r>
            <a:r>
              <a:rPr lang="en-US" b="1" dirty="0" err="1">
                <a:solidFill>
                  <a:schemeClr val="bg1"/>
                </a:solidFill>
              </a:rPr>
              <a:t>Ezrahite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739"/>
            <a:ext cx="7886700" cy="47592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descendant of Korah</a:t>
            </a:r>
          </a:p>
          <a:p>
            <a:r>
              <a:rPr lang="en-US" dirty="0">
                <a:solidFill>
                  <a:schemeClr val="bg1"/>
                </a:solidFill>
              </a:rPr>
              <a:t>A seer / prophet (I Chron. 25:1,5)</a:t>
            </a:r>
          </a:p>
          <a:p>
            <a:r>
              <a:rPr lang="en-US" dirty="0">
                <a:solidFill>
                  <a:schemeClr val="bg1"/>
                </a:solidFill>
              </a:rPr>
              <a:t>One of the wisest men (I Kings 4:31)</a:t>
            </a:r>
          </a:p>
          <a:p>
            <a:r>
              <a:rPr lang="en-US" dirty="0">
                <a:solidFill>
                  <a:schemeClr val="bg1"/>
                </a:solidFill>
              </a:rPr>
              <a:t>One of the singers appointed by David (I Chron. 15:19)</a:t>
            </a:r>
          </a:p>
          <a:p>
            <a:r>
              <a:rPr lang="en-US" dirty="0">
                <a:solidFill>
                  <a:schemeClr val="bg1"/>
                </a:solidFill>
              </a:rPr>
              <a:t>I Chronicles 16:1,37-42 – “designated by name to give thanks to the Lord, because his lovingkindness is everlasting.”</a:t>
            </a:r>
          </a:p>
          <a:p>
            <a:r>
              <a:rPr lang="en-US" dirty="0">
                <a:solidFill>
                  <a:schemeClr val="bg1"/>
                </a:solidFill>
              </a:rPr>
              <a:t>Wrote Psalm 88.  What would you expect from someone like this?</a:t>
            </a:r>
          </a:p>
        </p:txBody>
      </p:sp>
    </p:spTree>
    <p:extLst>
      <p:ext uri="{BB962C8B-B14F-4D97-AF65-F5344CB8AC3E}">
        <p14:creationId xmlns:p14="http://schemas.microsoft.com/office/powerpoint/2010/main" val="319438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04171"/>
            <a:ext cx="7772400" cy="10496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Psalm 88</a:t>
            </a:r>
          </a:p>
        </p:txBody>
      </p:sp>
    </p:spTree>
    <p:extLst>
      <p:ext uri="{BB962C8B-B14F-4D97-AF65-F5344CB8AC3E}">
        <p14:creationId xmlns:p14="http://schemas.microsoft.com/office/powerpoint/2010/main" val="427397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88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 Sad Psalm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7129"/>
            <a:ext cx="8012011" cy="459983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Constant sorrow (1)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Deep sorrow – a troubled soul crying out (1-3)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man without strength, practically dead (4-5)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About to die from his youth on (15)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Ends with – “Darkness is my closest friend” (18 – NIV); “My acquaintances are in darkness” (NAS)</a:t>
            </a:r>
          </a:p>
        </p:txBody>
      </p:sp>
    </p:spTree>
    <p:extLst>
      <p:ext uri="{BB962C8B-B14F-4D97-AF65-F5344CB8AC3E}">
        <p14:creationId xmlns:p14="http://schemas.microsoft.com/office/powerpoint/2010/main" val="332513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88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As we 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7739"/>
            <a:ext cx="7886700" cy="475922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Besides seeing how sad </a:t>
            </a:r>
            <a:r>
              <a:rPr lang="en-US" sz="3200" dirty="0" err="1">
                <a:solidFill>
                  <a:schemeClr val="bg1"/>
                </a:solidFill>
              </a:rPr>
              <a:t>Heman</a:t>
            </a:r>
            <a:r>
              <a:rPr lang="en-US" sz="3200" dirty="0">
                <a:solidFill>
                  <a:schemeClr val="bg1"/>
                </a:solidFill>
              </a:rPr>
              <a:t> was…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Look to see why he was sad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Look to see how he responded</a:t>
            </a:r>
          </a:p>
        </p:txBody>
      </p:sp>
    </p:spTree>
    <p:extLst>
      <p:ext uri="{BB962C8B-B14F-4D97-AF65-F5344CB8AC3E}">
        <p14:creationId xmlns:p14="http://schemas.microsoft.com/office/powerpoint/2010/main" val="164113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88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Why </a:t>
            </a:r>
            <a:r>
              <a:rPr lang="en-US" b="1" dirty="0" err="1">
                <a:solidFill>
                  <a:schemeClr val="bg1"/>
                </a:solidFill>
              </a:rPr>
              <a:t>Heman</a:t>
            </a:r>
            <a:r>
              <a:rPr lang="en-US" b="1" dirty="0">
                <a:solidFill>
                  <a:schemeClr val="bg1"/>
                </a:solidFill>
              </a:rPr>
              <a:t> was in despair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3907"/>
            <a:ext cx="7886700" cy="458305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Forgotten by God (5)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Oppressed by God (6-8)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sure why God has done this to him (14)</a:t>
            </a:r>
          </a:p>
        </p:txBody>
      </p:sp>
    </p:spTree>
    <p:extLst>
      <p:ext uri="{BB962C8B-B14F-4D97-AF65-F5344CB8AC3E}">
        <p14:creationId xmlns:p14="http://schemas.microsoft.com/office/powerpoint/2010/main" val="32828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12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88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How </a:t>
            </a:r>
            <a:r>
              <a:rPr lang="en-US" b="1" dirty="0" err="1">
                <a:solidFill>
                  <a:schemeClr val="bg1"/>
                </a:solidFill>
              </a:rPr>
              <a:t>Heman</a:t>
            </a:r>
            <a:r>
              <a:rPr lang="en-US" b="1" dirty="0">
                <a:solidFill>
                  <a:schemeClr val="bg1"/>
                </a:solidFill>
              </a:rPr>
              <a:t> responded to God being against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2415"/>
            <a:ext cx="7886700" cy="405454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Calling out to God every day (1,9,13)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Reasoned with God (10-12)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Sought an explanation (14)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Expressed his sorrow, pain, confusion and his dedication to God</a:t>
            </a:r>
          </a:p>
        </p:txBody>
      </p:sp>
    </p:spTree>
    <p:extLst>
      <p:ext uri="{BB962C8B-B14F-4D97-AF65-F5344CB8AC3E}">
        <p14:creationId xmlns:p14="http://schemas.microsoft.com/office/powerpoint/2010/main" val="332484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1267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Psalm 88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22415"/>
            <a:ext cx="7886700" cy="40545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It is okay to be in dark despair where there seems to be no hope.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Even if you think God is against you, don’t turn away from him. He is your only hope.  Seek Him all day, every day.  </a:t>
            </a:r>
          </a:p>
        </p:txBody>
      </p:sp>
    </p:spTree>
    <p:extLst>
      <p:ext uri="{BB962C8B-B14F-4D97-AF65-F5344CB8AC3E}">
        <p14:creationId xmlns:p14="http://schemas.microsoft.com/office/powerpoint/2010/main" val="23415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646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DESPAIR AND HOPE</vt:lpstr>
      <vt:lpstr>Heman the Ezrahite</vt:lpstr>
      <vt:lpstr>Heman the Ezrahite</vt:lpstr>
      <vt:lpstr>Psalm 88</vt:lpstr>
      <vt:lpstr>Psalm 88 A Sad Psalm</vt:lpstr>
      <vt:lpstr>Psalm 88 As we read</vt:lpstr>
      <vt:lpstr>Psalm 88 Why Heman was in despair</vt:lpstr>
      <vt:lpstr>Psalm 88 How Heman responded to God being against him</vt:lpstr>
      <vt:lpstr>Psalm 88 Observations</vt:lpstr>
      <vt:lpstr>Psalm 30 The unofficial sequel</vt:lpstr>
      <vt:lpstr>Psalm 30 Interesting parallels</vt:lpstr>
      <vt:lpstr>Psalm 30 Differences</vt:lpstr>
      <vt:lpstr>Psalm 30 Hope</vt:lpstr>
      <vt:lpstr>Psalm 30 Observations</vt:lpstr>
      <vt:lpstr>Psalm 30:5,12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17</cp:revision>
  <cp:lastPrinted>2020-07-26T07:50:51Z</cp:lastPrinted>
  <dcterms:created xsi:type="dcterms:W3CDTF">2020-06-28T07:20:46Z</dcterms:created>
  <dcterms:modified xsi:type="dcterms:W3CDTF">2020-07-26T17:37:14Z</dcterms:modified>
</cp:coreProperties>
</file>