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5"/>
  </p:notesMasterIdLst>
  <p:sldIdLst>
    <p:sldId id="256" r:id="rId2"/>
    <p:sldId id="295" r:id="rId3"/>
    <p:sldId id="364" r:id="rId4"/>
    <p:sldId id="355" r:id="rId5"/>
    <p:sldId id="376" r:id="rId6"/>
    <p:sldId id="366" r:id="rId7"/>
    <p:sldId id="381" r:id="rId8"/>
    <p:sldId id="262" r:id="rId9"/>
    <p:sldId id="263" r:id="rId10"/>
    <p:sldId id="264" r:id="rId11"/>
    <p:sldId id="267" r:id="rId12"/>
    <p:sldId id="270" r:id="rId13"/>
    <p:sldId id="274" r:id="rId14"/>
    <p:sldId id="377" r:id="rId15"/>
    <p:sldId id="378" r:id="rId16"/>
    <p:sldId id="258" r:id="rId17"/>
    <p:sldId id="279" r:id="rId18"/>
    <p:sldId id="286" r:id="rId19"/>
    <p:sldId id="341" r:id="rId20"/>
    <p:sldId id="294" r:id="rId21"/>
    <p:sldId id="257" r:id="rId22"/>
    <p:sldId id="308" r:id="rId23"/>
    <p:sldId id="314" r:id="rId24"/>
    <p:sldId id="379" r:id="rId25"/>
    <p:sldId id="380" r:id="rId26"/>
    <p:sldId id="382" r:id="rId27"/>
    <p:sldId id="383" r:id="rId28"/>
    <p:sldId id="385" r:id="rId29"/>
    <p:sldId id="387" r:id="rId30"/>
    <p:sldId id="386" r:id="rId31"/>
    <p:sldId id="388" r:id="rId32"/>
    <p:sldId id="389" r:id="rId33"/>
    <p:sldId id="39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344" autoAdjust="0"/>
  </p:normalViewPr>
  <p:slideViewPr>
    <p:cSldViewPr snapToGrid="0">
      <p:cViewPr varScale="1">
        <p:scale>
          <a:sx n="72" d="100"/>
          <a:sy n="72" d="100"/>
        </p:scale>
        <p:origin x="6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E07D1-E8CD-4C16-B5C6-D7D8A6B43702}" type="datetimeFigureOut">
              <a:rPr lang="en-US" smtClean="0"/>
              <a:t>10/12/2019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58396-D57B-4DEA-92C8-386F750A1705}" type="slidenum">
              <a:rPr lang="en-US" smtClean="0"/>
              <a:t>‹#›</a:t>
            </a:fld>
            <a:endParaRPr lang="en-US"/>
          </a:p>
        </p:txBody>
      </p:sp>
    </p:spTree>
    <p:extLst>
      <p:ext uri="{BB962C8B-B14F-4D97-AF65-F5344CB8AC3E}">
        <p14:creationId xmlns:p14="http://schemas.microsoft.com/office/powerpoint/2010/main" val="167503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work theory – Creation account is poetic</a:t>
            </a:r>
          </a:p>
        </p:txBody>
      </p:sp>
      <p:sp>
        <p:nvSpPr>
          <p:cNvPr id="4" name="Slide Number Placeholder 3"/>
          <p:cNvSpPr>
            <a:spLocks noGrp="1"/>
          </p:cNvSpPr>
          <p:nvPr>
            <p:ph type="sldNum" sz="quarter" idx="5"/>
          </p:nvPr>
        </p:nvSpPr>
        <p:spPr/>
        <p:txBody>
          <a:bodyPr/>
          <a:lstStyle/>
          <a:p>
            <a:fld id="{36558396-D57B-4DEA-92C8-386F750A1705}" type="slidenum">
              <a:rPr lang="en-US" smtClean="0"/>
              <a:t>9</a:t>
            </a:fld>
            <a:endParaRPr lang="en-US"/>
          </a:p>
        </p:txBody>
      </p:sp>
    </p:spTree>
    <p:extLst>
      <p:ext uri="{BB962C8B-B14F-4D97-AF65-F5344CB8AC3E}">
        <p14:creationId xmlns:p14="http://schemas.microsoft.com/office/powerpoint/2010/main" val="65864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558396-D57B-4DEA-92C8-386F750A1705}" type="slidenum">
              <a:rPr lang="en-US" smtClean="0"/>
              <a:t>16</a:t>
            </a:fld>
            <a:endParaRPr lang="en-US"/>
          </a:p>
        </p:txBody>
      </p:sp>
    </p:spTree>
    <p:extLst>
      <p:ext uri="{BB962C8B-B14F-4D97-AF65-F5344CB8AC3E}">
        <p14:creationId xmlns:p14="http://schemas.microsoft.com/office/powerpoint/2010/main" val="353282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work theory – Creation account is poetic</a:t>
            </a:r>
          </a:p>
        </p:txBody>
      </p:sp>
      <p:sp>
        <p:nvSpPr>
          <p:cNvPr id="4" name="Slide Number Placeholder 3"/>
          <p:cNvSpPr>
            <a:spLocks noGrp="1"/>
          </p:cNvSpPr>
          <p:nvPr>
            <p:ph type="sldNum" sz="quarter" idx="5"/>
          </p:nvPr>
        </p:nvSpPr>
        <p:spPr/>
        <p:txBody>
          <a:bodyPr/>
          <a:lstStyle/>
          <a:p>
            <a:fld id="{36558396-D57B-4DEA-92C8-386F750A1705}" type="slidenum">
              <a:rPr lang="en-US" smtClean="0"/>
              <a:t>18</a:t>
            </a:fld>
            <a:endParaRPr lang="en-US"/>
          </a:p>
        </p:txBody>
      </p:sp>
    </p:spTree>
    <p:extLst>
      <p:ext uri="{BB962C8B-B14F-4D97-AF65-F5344CB8AC3E}">
        <p14:creationId xmlns:p14="http://schemas.microsoft.com/office/powerpoint/2010/main" val="2264568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558396-D57B-4DEA-92C8-386F750A1705}" type="slidenum">
              <a:rPr lang="en-US" smtClean="0"/>
              <a:t>20</a:t>
            </a:fld>
            <a:endParaRPr lang="en-US"/>
          </a:p>
        </p:txBody>
      </p:sp>
    </p:spTree>
    <p:extLst>
      <p:ext uri="{BB962C8B-B14F-4D97-AF65-F5344CB8AC3E}">
        <p14:creationId xmlns:p14="http://schemas.microsoft.com/office/powerpoint/2010/main" val="19972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558396-D57B-4DEA-92C8-386F750A1705}" type="slidenum">
              <a:rPr lang="en-US" smtClean="0"/>
              <a:t>28</a:t>
            </a:fld>
            <a:endParaRPr lang="en-US"/>
          </a:p>
        </p:txBody>
      </p:sp>
    </p:spTree>
    <p:extLst>
      <p:ext uri="{BB962C8B-B14F-4D97-AF65-F5344CB8AC3E}">
        <p14:creationId xmlns:p14="http://schemas.microsoft.com/office/powerpoint/2010/main" val="388067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9253-A18E-43C1-9A36-D987BCAE4AA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B99BB87-027D-4A61-9A5E-546AE092BD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BF4AB1-F784-4C36-9A1B-9B59A42F2A89}"/>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5" name="Footer Placeholder 4">
            <a:extLst>
              <a:ext uri="{FF2B5EF4-FFF2-40B4-BE49-F238E27FC236}">
                <a16:creationId xmlns:a16="http://schemas.microsoft.com/office/drawing/2014/main" id="{E27C66C1-AF4C-4836-980B-665496BC4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B5D06-FA1E-46E0-AA07-4D7D7BA8A106}"/>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352448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067B-3E16-49FD-8FDF-3B6DDC3B82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708D0C-7C4E-460E-AA03-28507C315A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69828-284F-4767-A09B-5BF0610A312D}"/>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5" name="Footer Placeholder 4">
            <a:extLst>
              <a:ext uri="{FF2B5EF4-FFF2-40B4-BE49-F238E27FC236}">
                <a16:creationId xmlns:a16="http://schemas.microsoft.com/office/drawing/2014/main" id="{E24D32D4-8C27-4C6F-9121-11DBB2196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7BBB8-AB74-4041-BC46-D541C387C65F}"/>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345047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E83CE-A80E-4B45-A7FE-1F3DB994792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70DDDD-A3B9-4C31-BB71-F9DACEC2D8C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45A90-E6DA-4809-A034-6FBCFB801595}"/>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5" name="Footer Placeholder 4">
            <a:extLst>
              <a:ext uri="{FF2B5EF4-FFF2-40B4-BE49-F238E27FC236}">
                <a16:creationId xmlns:a16="http://schemas.microsoft.com/office/drawing/2014/main" id="{FD473031-197A-4523-847D-4009BA659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9DAED-6EB5-478C-8758-A57F441380F4}"/>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175811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627BC-7F37-44E0-A378-8B9C5F541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9CE56-0793-4434-8274-A461568AB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1D13-6A11-47A1-8E4A-F5FBF859FED4}"/>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5" name="Footer Placeholder 4">
            <a:extLst>
              <a:ext uri="{FF2B5EF4-FFF2-40B4-BE49-F238E27FC236}">
                <a16:creationId xmlns:a16="http://schemas.microsoft.com/office/drawing/2014/main" id="{CE303752-3A83-4EB3-9925-8BD65B87A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9AF75-61B9-426C-9CFD-02B1AB531620}"/>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23751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3779-C144-434C-AAFE-FDFD0C4382C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08B3F3D-04E8-463E-9206-995842CCE65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A9BD3-6580-4ACC-98BC-950C342D5BCD}"/>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5" name="Footer Placeholder 4">
            <a:extLst>
              <a:ext uri="{FF2B5EF4-FFF2-40B4-BE49-F238E27FC236}">
                <a16:creationId xmlns:a16="http://schemas.microsoft.com/office/drawing/2014/main" id="{FAC9CEEF-1156-4DB9-95A6-26234DEF9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06378-B160-4B68-BAA2-0C00D037B431}"/>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35934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20C1-CAFD-4573-B5C2-E831C3B92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99A95-A338-442A-BAE6-11D8413A7E5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7CCFE-5BAA-42B4-9644-A125A2107B9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21912A-3C9C-4852-BBA3-45E3FFF312C5}"/>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6" name="Footer Placeholder 5">
            <a:extLst>
              <a:ext uri="{FF2B5EF4-FFF2-40B4-BE49-F238E27FC236}">
                <a16:creationId xmlns:a16="http://schemas.microsoft.com/office/drawing/2014/main" id="{7E7C4BDE-33BF-4BB3-BD9E-79B423DD5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D8D44-4FC1-45CA-B13C-760116FDC6FA}"/>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170522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58D9-C335-4910-9BB1-EB4A294084C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D42F7A-43B5-4943-A09B-41ECF157D5F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A9C5F-298C-4E32-A905-213009289F3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181CC9-DCEF-48C3-A379-2B99B0D8C5A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5970D-513F-4E40-B8AC-37244BA1168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F770A7-8A40-4B01-A4EF-75B602205A1C}"/>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8" name="Footer Placeholder 7">
            <a:extLst>
              <a:ext uri="{FF2B5EF4-FFF2-40B4-BE49-F238E27FC236}">
                <a16:creationId xmlns:a16="http://schemas.microsoft.com/office/drawing/2014/main" id="{08B1A8F2-4D4B-41B4-B9E8-FA7FDF0A9F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306E41-A0BD-46BB-ACA0-956FF61D3B37}"/>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364748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7D82-78D1-453D-B40A-940AF85C8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58CAA8-EE49-4E47-A937-618F28182CE9}"/>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4" name="Footer Placeholder 3">
            <a:extLst>
              <a:ext uri="{FF2B5EF4-FFF2-40B4-BE49-F238E27FC236}">
                <a16:creationId xmlns:a16="http://schemas.microsoft.com/office/drawing/2014/main" id="{4312436C-9EA8-42EB-A4EB-EE35431C41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7672C-BA62-496B-A0C1-096F80F8F558}"/>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4115106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4333C-EC2B-4398-B560-7DE150C371E4}"/>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3" name="Footer Placeholder 2">
            <a:extLst>
              <a:ext uri="{FF2B5EF4-FFF2-40B4-BE49-F238E27FC236}">
                <a16:creationId xmlns:a16="http://schemas.microsoft.com/office/drawing/2014/main" id="{76E85CB8-038B-4B4F-B5E4-05FABE0B0D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8FD8E-FD2B-466F-B891-B994F51CFD4F}"/>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807620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61E4-1691-4879-9AF3-58DC7DB6924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F31AF0-CFF4-465A-9583-799B5883CE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E7F88E-5BE5-454A-9CA6-18F7C6A50F6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24B8E7-E975-45F1-B7C3-05B46B50E472}"/>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6" name="Footer Placeholder 5">
            <a:extLst>
              <a:ext uri="{FF2B5EF4-FFF2-40B4-BE49-F238E27FC236}">
                <a16:creationId xmlns:a16="http://schemas.microsoft.com/office/drawing/2014/main" id="{0ADF643A-2449-4C24-B5E8-5BBB157F30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8E91D-1A6C-40A7-89D6-EC6F66F1BA9C}"/>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337601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047C-BB0D-4ACA-A862-6FD29E4B21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3BAC2BE-CA54-4236-BEBE-2509EDDC32C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E1A3399-DFE2-4BC9-A0D9-23264FE7E8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F29941-4C7B-4586-B0BA-5B52C55B9A5F}"/>
              </a:ext>
            </a:extLst>
          </p:cNvPr>
          <p:cNvSpPr>
            <a:spLocks noGrp="1"/>
          </p:cNvSpPr>
          <p:nvPr>
            <p:ph type="dt" sz="half" idx="10"/>
          </p:nvPr>
        </p:nvSpPr>
        <p:spPr/>
        <p:txBody>
          <a:bodyPr/>
          <a:lstStyle/>
          <a:p>
            <a:fld id="{21F75228-FCF9-4D4A-B984-699D93074924}" type="datetimeFigureOut">
              <a:rPr lang="en-US" smtClean="0"/>
              <a:t>10/12/2019</a:t>
            </a:fld>
            <a:endParaRPr lang="en-US"/>
          </a:p>
        </p:txBody>
      </p:sp>
      <p:sp>
        <p:nvSpPr>
          <p:cNvPr id="6" name="Footer Placeholder 5">
            <a:extLst>
              <a:ext uri="{FF2B5EF4-FFF2-40B4-BE49-F238E27FC236}">
                <a16:creationId xmlns:a16="http://schemas.microsoft.com/office/drawing/2014/main" id="{DD720B15-1D01-4990-8E64-6C93CCE26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2810FE-037B-48EA-AE54-2853702487B0}"/>
              </a:ext>
            </a:extLst>
          </p:cNvPr>
          <p:cNvSpPr>
            <a:spLocks noGrp="1"/>
          </p:cNvSpPr>
          <p:nvPr>
            <p:ph type="sldNum" sz="quarter" idx="12"/>
          </p:nvPr>
        </p:nvSpPr>
        <p:spPr/>
        <p:txBody>
          <a:bodyPr/>
          <a:lstStyle/>
          <a:p>
            <a:fld id="{F6E33898-89A6-45DD-BC1C-2BD8DF1FAC17}" type="slidenum">
              <a:rPr lang="en-US" smtClean="0"/>
              <a:t>‹#›</a:t>
            </a:fld>
            <a:endParaRPr lang="en-US"/>
          </a:p>
        </p:txBody>
      </p:sp>
    </p:spTree>
    <p:extLst>
      <p:ext uri="{BB962C8B-B14F-4D97-AF65-F5344CB8AC3E}">
        <p14:creationId xmlns:p14="http://schemas.microsoft.com/office/powerpoint/2010/main" val="179146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89F8C-F5F9-4BB6-BBF3-AD3DB3F40518}"/>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3000"/>
                    </a14:imgEffect>
                  </a14:imgLayer>
                </a14:imgProps>
              </a:ext>
            </a:extLst>
          </a:blip>
          <a:stretch>
            <a:fillRect/>
          </a:stretch>
        </p:blipFill>
        <p:spPr>
          <a:xfrm>
            <a:off x="6758398" y="152203"/>
            <a:ext cx="2286000" cy="1347416"/>
          </a:xfrm>
          <a:prstGeom prst="rect">
            <a:avLst/>
          </a:prstGeom>
          <a:effectLst>
            <a:softEdge rad="63500"/>
          </a:effectLst>
        </p:spPr>
      </p:pic>
      <p:sp>
        <p:nvSpPr>
          <p:cNvPr id="7" name="Rectangle 6">
            <a:extLst>
              <a:ext uri="{FF2B5EF4-FFF2-40B4-BE49-F238E27FC236}">
                <a16:creationId xmlns:a16="http://schemas.microsoft.com/office/drawing/2014/main" id="{39283008-2043-4D5E-B526-02A84DCF183C}"/>
              </a:ext>
            </a:extLst>
          </p:cNvPr>
          <p:cNvSpPr/>
          <p:nvPr userDrawn="1"/>
        </p:nvSpPr>
        <p:spPr>
          <a:xfrm>
            <a:off x="6719209" y="39190"/>
            <a:ext cx="2385602" cy="151529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D16CEA7-F085-438F-A034-0A4141F89CEE}"/>
              </a:ext>
            </a:extLst>
          </p:cNvPr>
          <p:cNvSpPr>
            <a:spLocks noGrp="1"/>
          </p:cNvSpPr>
          <p:nvPr>
            <p:ph type="title"/>
          </p:nvPr>
        </p:nvSpPr>
        <p:spPr>
          <a:xfrm>
            <a:off x="628650" y="365127"/>
            <a:ext cx="7886700" cy="10761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317AC9-3C03-4FE3-A88A-4EB478750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4A3143-EC07-4799-9298-1A1595CDF0B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bg1"/>
                </a:solidFill>
              </a:defRPr>
            </a:lvl1pPr>
          </a:lstStyle>
          <a:p>
            <a:fld id="{21F75228-FCF9-4D4A-B984-699D93074924}" type="datetimeFigureOut">
              <a:rPr lang="en-US" smtClean="0"/>
              <a:pPr/>
              <a:t>10/12/2019</a:t>
            </a:fld>
            <a:endParaRPr lang="en-US"/>
          </a:p>
        </p:txBody>
      </p:sp>
      <p:sp>
        <p:nvSpPr>
          <p:cNvPr id="5" name="Footer Placeholder 4">
            <a:extLst>
              <a:ext uri="{FF2B5EF4-FFF2-40B4-BE49-F238E27FC236}">
                <a16:creationId xmlns:a16="http://schemas.microsoft.com/office/drawing/2014/main" id="{9688DB6A-3016-42CE-847A-2E637130DD6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16A44B0-BB1D-4B97-95C7-BC8A90394E9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defRPr>
            </a:lvl1pPr>
          </a:lstStyle>
          <a:p>
            <a:fld id="{F6E33898-89A6-45DD-BC1C-2BD8DF1FAC17}" type="slidenum">
              <a:rPr lang="en-US" smtClean="0"/>
              <a:pPr/>
              <a:t>‹#›</a:t>
            </a:fld>
            <a:endParaRPr lang="en-US"/>
          </a:p>
        </p:txBody>
      </p:sp>
      <p:cxnSp>
        <p:nvCxnSpPr>
          <p:cNvPr id="8" name="Straight Connector 7">
            <a:extLst>
              <a:ext uri="{FF2B5EF4-FFF2-40B4-BE49-F238E27FC236}">
                <a16:creationId xmlns:a16="http://schemas.microsoft.com/office/drawing/2014/main" id="{0F4EE6FC-D0EC-4B41-89B2-BB90A1946C1F}"/>
              </a:ext>
            </a:extLst>
          </p:cNvPr>
          <p:cNvCxnSpPr/>
          <p:nvPr userDrawn="1"/>
        </p:nvCxnSpPr>
        <p:spPr>
          <a:xfrm>
            <a:off x="365760" y="1515291"/>
            <a:ext cx="7746274" cy="0"/>
          </a:xfrm>
          <a:prstGeom prst="line">
            <a:avLst/>
          </a:prstGeom>
          <a:ln w="28575">
            <a:solidFill>
              <a:schemeClr val="accent4"/>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A7DA5DBA-C703-4652-91A2-B393C307B05C}"/>
              </a:ext>
            </a:extLst>
          </p:cNvPr>
          <p:cNvCxnSpPr/>
          <p:nvPr userDrawn="1"/>
        </p:nvCxnSpPr>
        <p:spPr>
          <a:xfrm>
            <a:off x="1027617" y="1589313"/>
            <a:ext cx="7746274" cy="0"/>
          </a:xfrm>
          <a:prstGeom prst="line">
            <a:avLst/>
          </a:prstGeom>
          <a:ln w="28575">
            <a:solidFill>
              <a:schemeClr val="accent4"/>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8250290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F1725-A760-4332-8158-D0C8C8830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 y="119267"/>
            <a:ext cx="9151906" cy="6626087"/>
          </a:xfrm>
          <a:prstGeom prst="rect">
            <a:avLst/>
          </a:prstGeom>
          <a:ln>
            <a:noFill/>
          </a:ln>
          <a:effectLst>
            <a:softEdge rad="112500"/>
          </a:effectLst>
        </p:spPr>
      </p:pic>
      <p:sp>
        <p:nvSpPr>
          <p:cNvPr id="4" name="Title 3">
            <a:extLst>
              <a:ext uri="{FF2B5EF4-FFF2-40B4-BE49-F238E27FC236}">
                <a16:creationId xmlns:a16="http://schemas.microsoft.com/office/drawing/2014/main" id="{8DD8B962-6795-452F-BB23-66876BF9CAE7}"/>
              </a:ext>
            </a:extLst>
          </p:cNvPr>
          <p:cNvSpPr>
            <a:spLocks noGrp="1"/>
          </p:cNvSpPr>
          <p:nvPr>
            <p:ph type="ctrTitle"/>
          </p:nvPr>
        </p:nvSpPr>
        <p:spPr>
          <a:xfrm>
            <a:off x="2007703" y="2540000"/>
            <a:ext cx="5128594" cy="1698171"/>
          </a:xfrm>
          <a:solidFill>
            <a:schemeClr val="bg1">
              <a:alpha val="70000"/>
            </a:schemeClr>
          </a:solidFill>
          <a:effectLst>
            <a:innerShdw blurRad="114300">
              <a:prstClr val="black"/>
            </a:innerShdw>
          </a:effectLst>
        </p:spPr>
        <p:txBody>
          <a:bodyPr>
            <a:normAutofit/>
          </a:bodyPr>
          <a:lstStyle/>
          <a:p>
            <a:r>
              <a:rPr lang="en-US" dirty="0">
                <a:solidFill>
                  <a:schemeClr val="tx1"/>
                </a:solidFill>
                <a:latin typeface="Elephant" panose="02020904090505020303" pitchFamily="18" charset="0"/>
              </a:rPr>
              <a:t>Lesson 13</a:t>
            </a:r>
            <a:br>
              <a:rPr lang="en-US" dirty="0">
                <a:solidFill>
                  <a:schemeClr val="tx1"/>
                </a:solidFill>
                <a:latin typeface="Elephant" panose="02020904090505020303" pitchFamily="18" charset="0"/>
              </a:rPr>
            </a:br>
            <a:r>
              <a:rPr lang="en-US" sz="2200" dirty="0">
                <a:solidFill>
                  <a:schemeClr val="tx1"/>
                </a:solidFill>
                <a:latin typeface="Elephant" panose="02020904090505020303" pitchFamily="18" charset="0"/>
              </a:rPr>
              <a:t>Review</a:t>
            </a:r>
            <a:br>
              <a:rPr lang="en-US" sz="3100" dirty="0">
                <a:solidFill>
                  <a:schemeClr val="tx1"/>
                </a:solidFill>
                <a:latin typeface="Elephant" panose="02020904090505020303" pitchFamily="18" charset="0"/>
              </a:rPr>
            </a:br>
            <a:r>
              <a:rPr lang="en-US" sz="3100" dirty="0">
                <a:solidFill>
                  <a:schemeClr val="tx1"/>
                </a:solidFill>
                <a:latin typeface="Elephant" panose="02020904090505020303" pitchFamily="18" charset="0"/>
              </a:rPr>
              <a:t>Genesis</a:t>
            </a:r>
            <a:endParaRPr lang="en-US" dirty="0">
              <a:solidFill>
                <a:schemeClr val="tx1"/>
              </a:solidFill>
              <a:latin typeface="Elephant" panose="02020904090505020303" pitchFamily="18" charset="0"/>
            </a:endParaRPr>
          </a:p>
        </p:txBody>
      </p:sp>
    </p:spTree>
    <p:extLst>
      <p:ext uri="{BB962C8B-B14F-4D97-AF65-F5344CB8AC3E}">
        <p14:creationId xmlns:p14="http://schemas.microsoft.com/office/powerpoint/2010/main" val="743102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8D47-F950-43FA-80F3-D1C5FEC47049}"/>
              </a:ext>
            </a:extLst>
          </p:cNvPr>
          <p:cNvSpPr>
            <a:spLocks noGrp="1"/>
          </p:cNvSpPr>
          <p:nvPr>
            <p:ph type="title"/>
          </p:nvPr>
        </p:nvSpPr>
        <p:spPr/>
        <p:txBody>
          <a:bodyPr>
            <a:noAutofit/>
          </a:bodyPr>
          <a:lstStyle/>
          <a:p>
            <a:r>
              <a:rPr lang="en-US" sz="2400" dirty="0"/>
              <a:t>2 Peter 3:8 says “But beloved, do not forget this one thing, that with the Lord one day is as a thousand years and a thousand years is as one day.” Does this mean that the days of creation were possibly longer than one literal day?</a:t>
            </a:r>
          </a:p>
        </p:txBody>
      </p:sp>
      <p:sp>
        <p:nvSpPr>
          <p:cNvPr id="3" name="Content Placeholder 2">
            <a:extLst>
              <a:ext uri="{FF2B5EF4-FFF2-40B4-BE49-F238E27FC236}">
                <a16:creationId xmlns:a16="http://schemas.microsoft.com/office/drawing/2014/main" id="{080195B2-83A0-4A55-ADA4-04000B2BB0D3}"/>
              </a:ext>
            </a:extLst>
          </p:cNvPr>
          <p:cNvSpPr>
            <a:spLocks noGrp="1"/>
          </p:cNvSpPr>
          <p:nvPr>
            <p:ph idx="1"/>
          </p:nvPr>
        </p:nvSpPr>
        <p:spPr/>
        <p:txBody>
          <a:bodyPr>
            <a:normAutofit/>
          </a:bodyPr>
          <a:lstStyle/>
          <a:p>
            <a:r>
              <a:rPr lang="en-US" dirty="0"/>
              <a:t>CONTEXT: God will keep His promise (second coming of Jesus) even though it seems like it has been so long to us (vs. 1 – 7)</a:t>
            </a:r>
          </a:p>
          <a:p>
            <a:endParaRPr lang="en-US" dirty="0"/>
          </a:p>
          <a:p>
            <a:r>
              <a:rPr lang="en-US" dirty="0"/>
              <a:t>The rest of the verse says “a thousand years is as one day.” This verse tells us that with God, waiting a day is like waiting a thousand years and waiting a thousand years is like one day. </a:t>
            </a:r>
          </a:p>
          <a:p>
            <a:r>
              <a:rPr lang="en-US" dirty="0"/>
              <a:t>This may sound complicated, but it just means that God is outside of time and not limited by it like we are. It has nothing to do with the days of creation</a:t>
            </a:r>
          </a:p>
          <a:p>
            <a:endParaRPr lang="en-US" dirty="0"/>
          </a:p>
          <a:p>
            <a:r>
              <a:rPr lang="en-US" dirty="0"/>
              <a:t>Contextual conclusion: Don’t lose hope because you think it has been too long. God is patiently giving all a chance to repent (vs. 9)</a:t>
            </a:r>
          </a:p>
        </p:txBody>
      </p:sp>
    </p:spTree>
    <p:extLst>
      <p:ext uri="{BB962C8B-B14F-4D97-AF65-F5344CB8AC3E}">
        <p14:creationId xmlns:p14="http://schemas.microsoft.com/office/powerpoint/2010/main" val="15872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B41A-3B52-443F-9FD7-D31FA65EA772}"/>
              </a:ext>
            </a:extLst>
          </p:cNvPr>
          <p:cNvSpPr>
            <a:spLocks noGrp="1"/>
          </p:cNvSpPr>
          <p:nvPr>
            <p:ph type="title"/>
          </p:nvPr>
        </p:nvSpPr>
        <p:spPr/>
        <p:txBody>
          <a:bodyPr>
            <a:noAutofit/>
          </a:bodyPr>
          <a:lstStyle/>
          <a:p>
            <a:r>
              <a:rPr lang="en-US" sz="3200" dirty="0"/>
              <a:t>How would you answer the statement that God used the process of the Big Bang and evolution to create everything?</a:t>
            </a:r>
          </a:p>
        </p:txBody>
      </p:sp>
      <p:sp>
        <p:nvSpPr>
          <p:cNvPr id="3" name="Content Placeholder 2">
            <a:extLst>
              <a:ext uri="{FF2B5EF4-FFF2-40B4-BE49-F238E27FC236}">
                <a16:creationId xmlns:a16="http://schemas.microsoft.com/office/drawing/2014/main" id="{0A833966-397B-4F19-8D6F-44B96DD4396A}"/>
              </a:ext>
            </a:extLst>
          </p:cNvPr>
          <p:cNvSpPr>
            <a:spLocks noGrp="1"/>
          </p:cNvSpPr>
          <p:nvPr>
            <p:ph idx="1"/>
          </p:nvPr>
        </p:nvSpPr>
        <p:spPr/>
        <p:txBody>
          <a:bodyPr>
            <a:normAutofit/>
          </a:bodyPr>
          <a:lstStyle/>
          <a:p>
            <a:r>
              <a:rPr lang="en-US" dirty="0"/>
              <a:t>For each day, the phrase “So the evening and the morning were the ____ day.” is used – Genesis 1:5, 1:8, 1:13, 1:19, 1:23, 1: 31</a:t>
            </a:r>
          </a:p>
          <a:p>
            <a:pPr lvl="1"/>
            <a:endParaRPr lang="en-US" dirty="0"/>
          </a:p>
          <a:p>
            <a:pPr lvl="1"/>
            <a:r>
              <a:rPr lang="en-US" dirty="0"/>
              <a:t>Outside of Genesis 1, </a:t>
            </a:r>
            <a:r>
              <a:rPr lang="en-US" dirty="0" err="1"/>
              <a:t>yom</a:t>
            </a:r>
            <a:r>
              <a:rPr lang="en-US" dirty="0"/>
              <a:t> is used with a number 359 times and each time it means an ordinary day. </a:t>
            </a:r>
          </a:p>
          <a:p>
            <a:pPr lvl="1"/>
            <a:endParaRPr lang="en-US" dirty="0"/>
          </a:p>
          <a:p>
            <a:pPr lvl="1"/>
            <a:r>
              <a:rPr lang="en-US" dirty="0"/>
              <a:t>Outside of Genesis 1, </a:t>
            </a:r>
            <a:r>
              <a:rPr lang="en-US" dirty="0" err="1"/>
              <a:t>yom</a:t>
            </a:r>
            <a:r>
              <a:rPr lang="en-US" dirty="0"/>
              <a:t> is used with the words “evening and morning” 23 times. “Evening and morning” appear in association, but without </a:t>
            </a:r>
            <a:r>
              <a:rPr lang="en-US" dirty="0" err="1"/>
              <a:t>yom</a:t>
            </a:r>
            <a:r>
              <a:rPr lang="en-US" dirty="0"/>
              <a:t>, 38 times. All 61 times, it refers to an ordinary day. </a:t>
            </a:r>
          </a:p>
          <a:p>
            <a:pPr lvl="1"/>
            <a:endParaRPr lang="en-US" dirty="0"/>
          </a:p>
          <a:p>
            <a:pPr lvl="1"/>
            <a:r>
              <a:rPr lang="en-US" dirty="0"/>
              <a:t>Outside of Genesis 1, </a:t>
            </a:r>
            <a:r>
              <a:rPr lang="en-US" dirty="0" err="1"/>
              <a:t>yom</a:t>
            </a:r>
            <a:r>
              <a:rPr lang="en-US" dirty="0"/>
              <a:t> is used with the word “night” 53 times and each time it means an ordinary night.</a:t>
            </a:r>
          </a:p>
        </p:txBody>
      </p:sp>
    </p:spTree>
    <p:extLst>
      <p:ext uri="{BB962C8B-B14F-4D97-AF65-F5344CB8AC3E}">
        <p14:creationId xmlns:p14="http://schemas.microsoft.com/office/powerpoint/2010/main" val="325017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0BC2-057B-4A1B-9E62-DFFCF790D17C}"/>
              </a:ext>
            </a:extLst>
          </p:cNvPr>
          <p:cNvSpPr>
            <a:spLocks noGrp="1"/>
          </p:cNvSpPr>
          <p:nvPr>
            <p:ph type="title"/>
          </p:nvPr>
        </p:nvSpPr>
        <p:spPr/>
        <p:txBody>
          <a:bodyPr>
            <a:normAutofit fontScale="90000"/>
          </a:bodyPr>
          <a:lstStyle/>
          <a:p>
            <a:r>
              <a:rPr lang="en-US" sz="3600" dirty="0"/>
              <a:t>How would you answer the statement that God used the process of the Big Bang and evolution to create everything?</a:t>
            </a:r>
            <a:endParaRPr lang="en-US" dirty="0"/>
          </a:p>
        </p:txBody>
      </p:sp>
      <p:sp>
        <p:nvSpPr>
          <p:cNvPr id="3" name="Content Placeholder 2">
            <a:extLst>
              <a:ext uri="{FF2B5EF4-FFF2-40B4-BE49-F238E27FC236}">
                <a16:creationId xmlns:a16="http://schemas.microsoft.com/office/drawing/2014/main" id="{D0C6655F-08CD-4EA8-AC7C-8A06F497A3E9}"/>
              </a:ext>
            </a:extLst>
          </p:cNvPr>
          <p:cNvSpPr>
            <a:spLocks noGrp="1"/>
          </p:cNvSpPr>
          <p:nvPr>
            <p:ph idx="1"/>
          </p:nvPr>
        </p:nvSpPr>
        <p:spPr/>
        <p:txBody>
          <a:bodyPr>
            <a:normAutofit fontScale="92500" lnSpcReduction="10000"/>
          </a:bodyPr>
          <a:lstStyle/>
          <a:p>
            <a:r>
              <a:rPr lang="en-US" dirty="0"/>
              <a:t>From the book of Romans</a:t>
            </a:r>
          </a:p>
          <a:p>
            <a:r>
              <a:rPr lang="en-US" dirty="0"/>
              <a:t>As a result of sin</a:t>
            </a:r>
          </a:p>
          <a:p>
            <a:pPr lvl="1"/>
            <a:r>
              <a:rPr lang="en-US" dirty="0"/>
              <a:t>Sin entered the world (5:12)</a:t>
            </a:r>
          </a:p>
          <a:p>
            <a:pPr lvl="1"/>
            <a:r>
              <a:rPr lang="en-US" dirty="0"/>
              <a:t>Death entered the world through sin (5:12)</a:t>
            </a:r>
          </a:p>
          <a:p>
            <a:pPr lvl="1"/>
            <a:r>
              <a:rPr lang="en-US" dirty="0"/>
              <a:t>Creation subjected to futility (8:20)</a:t>
            </a:r>
          </a:p>
          <a:p>
            <a:pPr lvl="1"/>
            <a:r>
              <a:rPr lang="en-US" dirty="0"/>
              <a:t>Creation subjected to the bondage of corruption (8:21)</a:t>
            </a:r>
          </a:p>
          <a:p>
            <a:endParaRPr lang="en-US" dirty="0"/>
          </a:p>
          <a:p>
            <a:r>
              <a:rPr lang="en-US" dirty="0"/>
              <a:t>Also as a result of sin</a:t>
            </a:r>
          </a:p>
          <a:p>
            <a:pPr lvl="1"/>
            <a:r>
              <a:rPr lang="en-US" dirty="0"/>
              <a:t>Ground cursed with thorns and thistles (Gen 3:17 – 18)</a:t>
            </a:r>
          </a:p>
          <a:p>
            <a:endParaRPr lang="en-US" dirty="0"/>
          </a:p>
          <a:p>
            <a:r>
              <a:rPr lang="en-US" dirty="0"/>
              <a:t>However, under long-age theories </a:t>
            </a:r>
          </a:p>
          <a:p>
            <a:pPr lvl="1"/>
            <a:r>
              <a:rPr lang="en-US" dirty="0"/>
              <a:t>Fossil records are interpreted to be millions of years old</a:t>
            </a:r>
          </a:p>
          <a:p>
            <a:pPr lvl="1"/>
            <a:r>
              <a:rPr lang="en-US" dirty="0"/>
              <a:t>Fossil records consist of the death of billions of creatures</a:t>
            </a:r>
          </a:p>
          <a:p>
            <a:pPr lvl="1"/>
            <a:r>
              <a:rPr lang="en-US" dirty="0"/>
              <a:t>Thorns exist in the fossil records</a:t>
            </a:r>
          </a:p>
          <a:p>
            <a:pPr lvl="1"/>
            <a:r>
              <a:rPr lang="en-US" dirty="0"/>
              <a:t>This would all be well before the first sin</a:t>
            </a:r>
          </a:p>
        </p:txBody>
      </p:sp>
    </p:spTree>
    <p:extLst>
      <p:ext uri="{BB962C8B-B14F-4D97-AF65-F5344CB8AC3E}">
        <p14:creationId xmlns:p14="http://schemas.microsoft.com/office/powerpoint/2010/main" val="63335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0BC2-057B-4A1B-9E62-DFFCF790D17C}"/>
              </a:ext>
            </a:extLst>
          </p:cNvPr>
          <p:cNvSpPr>
            <a:spLocks noGrp="1"/>
          </p:cNvSpPr>
          <p:nvPr>
            <p:ph type="title"/>
          </p:nvPr>
        </p:nvSpPr>
        <p:spPr/>
        <p:txBody>
          <a:bodyPr>
            <a:normAutofit fontScale="90000"/>
          </a:bodyPr>
          <a:lstStyle/>
          <a:p>
            <a:r>
              <a:rPr lang="en-US" sz="3600" dirty="0"/>
              <a:t>How would you answer the statement that God used the process of the Big Bang and evolution to create everything?</a:t>
            </a:r>
            <a:endParaRPr lang="en-US" dirty="0"/>
          </a:p>
        </p:txBody>
      </p:sp>
      <p:sp>
        <p:nvSpPr>
          <p:cNvPr id="3" name="Content Placeholder 2">
            <a:extLst>
              <a:ext uri="{FF2B5EF4-FFF2-40B4-BE49-F238E27FC236}">
                <a16:creationId xmlns:a16="http://schemas.microsoft.com/office/drawing/2014/main" id="{D0C6655F-08CD-4EA8-AC7C-8A06F497A3E9}"/>
              </a:ext>
            </a:extLst>
          </p:cNvPr>
          <p:cNvSpPr>
            <a:spLocks noGrp="1"/>
          </p:cNvSpPr>
          <p:nvPr>
            <p:ph idx="1"/>
          </p:nvPr>
        </p:nvSpPr>
        <p:spPr/>
        <p:txBody>
          <a:bodyPr/>
          <a:lstStyle/>
          <a:p>
            <a:r>
              <a:rPr lang="en-US" dirty="0"/>
              <a:t>Scripture says man and animal were originally vegetarian</a:t>
            </a:r>
          </a:p>
          <a:p>
            <a:pPr lvl="1"/>
            <a:r>
              <a:rPr lang="en-US" dirty="0"/>
              <a:t>Gen 1:29 – 30 </a:t>
            </a:r>
          </a:p>
          <a:p>
            <a:endParaRPr lang="en-US" dirty="0"/>
          </a:p>
          <a:p>
            <a:r>
              <a:rPr lang="en-US" dirty="0"/>
              <a:t>However, under long-age theories </a:t>
            </a:r>
          </a:p>
          <a:p>
            <a:pPr lvl="1"/>
            <a:r>
              <a:rPr lang="en-US" dirty="0"/>
              <a:t>Creatures are not all vegetarian</a:t>
            </a:r>
          </a:p>
          <a:p>
            <a:endParaRPr lang="en-US" dirty="0"/>
          </a:p>
          <a:p>
            <a:r>
              <a:rPr lang="en-US" dirty="0"/>
              <a:t>How do you deal with man under long-age theories?</a:t>
            </a:r>
          </a:p>
          <a:p>
            <a:pPr lvl="1"/>
            <a:r>
              <a:rPr lang="en-US" dirty="0"/>
              <a:t>Evolution?</a:t>
            </a:r>
          </a:p>
          <a:p>
            <a:pPr lvl="1"/>
            <a:r>
              <a:rPr lang="en-US" dirty="0"/>
              <a:t>Separate from the rest of creation?</a:t>
            </a:r>
          </a:p>
          <a:p>
            <a:pPr lvl="1"/>
            <a:endParaRPr lang="en-US" dirty="0"/>
          </a:p>
        </p:txBody>
      </p:sp>
    </p:spTree>
    <p:extLst>
      <p:ext uri="{BB962C8B-B14F-4D97-AF65-F5344CB8AC3E}">
        <p14:creationId xmlns:p14="http://schemas.microsoft.com/office/powerpoint/2010/main" val="165238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575E-BE31-428F-8416-7312A7AAAC35}"/>
              </a:ext>
            </a:extLst>
          </p:cNvPr>
          <p:cNvSpPr>
            <a:spLocks noGrp="1"/>
          </p:cNvSpPr>
          <p:nvPr>
            <p:ph type="title"/>
          </p:nvPr>
        </p:nvSpPr>
        <p:spPr/>
        <p:txBody>
          <a:bodyPr>
            <a:normAutofit fontScale="90000"/>
          </a:bodyPr>
          <a:lstStyle/>
          <a:p>
            <a:r>
              <a:rPr lang="en-US" dirty="0"/>
              <a:t>After Adam and Eve sinned, God proclaims curses upon the snake, Eve, and Adam. What else of great significance is found in the curses?</a:t>
            </a:r>
          </a:p>
        </p:txBody>
      </p:sp>
      <p:sp>
        <p:nvSpPr>
          <p:cNvPr id="3" name="Content Placeholder 2">
            <a:extLst>
              <a:ext uri="{FF2B5EF4-FFF2-40B4-BE49-F238E27FC236}">
                <a16:creationId xmlns:a16="http://schemas.microsoft.com/office/drawing/2014/main" id="{A8C7BA8F-F87E-436E-B1CE-24B545DFC103}"/>
              </a:ext>
            </a:extLst>
          </p:cNvPr>
          <p:cNvSpPr>
            <a:spLocks noGrp="1"/>
          </p:cNvSpPr>
          <p:nvPr>
            <p:ph idx="1"/>
          </p:nvPr>
        </p:nvSpPr>
        <p:spPr/>
        <p:txBody>
          <a:bodyPr/>
          <a:lstStyle/>
          <a:p>
            <a:r>
              <a:rPr lang="en-US" dirty="0"/>
              <a:t>Genesis 3:15 </a:t>
            </a:r>
            <a:r>
              <a:rPr lang="en-US" dirty="0">
                <a:sym typeface="Wingdings" panose="05000000000000000000" pitchFamily="2" charset="2"/>
              </a:rPr>
              <a:t> First promise of the Savior </a:t>
            </a:r>
          </a:p>
          <a:p>
            <a:pPr lvl="1"/>
            <a:r>
              <a:rPr lang="en-US" dirty="0">
                <a:sym typeface="Wingdings" panose="05000000000000000000" pitchFamily="2" charset="2"/>
              </a:rPr>
              <a:t>Prophecy of Jesus and His victory over Satan</a:t>
            </a:r>
          </a:p>
          <a:p>
            <a:pPr lvl="1"/>
            <a:r>
              <a:rPr lang="en-US" dirty="0">
                <a:sym typeface="Wingdings" panose="05000000000000000000" pitchFamily="2" charset="2"/>
              </a:rPr>
              <a:t>This curse is on Satan, not on the actual snake</a:t>
            </a:r>
            <a:endParaRPr lang="en-US" dirty="0"/>
          </a:p>
          <a:p>
            <a:endParaRPr lang="en-US" dirty="0"/>
          </a:p>
        </p:txBody>
      </p:sp>
    </p:spTree>
    <p:extLst>
      <p:ext uri="{BB962C8B-B14F-4D97-AF65-F5344CB8AC3E}">
        <p14:creationId xmlns:p14="http://schemas.microsoft.com/office/powerpoint/2010/main" val="17674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0BC2-057B-4A1B-9E62-DFFCF790D17C}"/>
              </a:ext>
            </a:extLst>
          </p:cNvPr>
          <p:cNvSpPr>
            <a:spLocks noGrp="1"/>
          </p:cNvSpPr>
          <p:nvPr>
            <p:ph type="title"/>
          </p:nvPr>
        </p:nvSpPr>
        <p:spPr/>
        <p:txBody>
          <a:bodyPr>
            <a:noAutofit/>
          </a:bodyPr>
          <a:lstStyle/>
          <a:p>
            <a:r>
              <a:rPr lang="en-US" sz="2800" dirty="0"/>
              <a:t>Genesis 5 is the genealogy from Adam to Noah. </a:t>
            </a:r>
          </a:p>
        </p:txBody>
      </p:sp>
      <p:grpSp>
        <p:nvGrpSpPr>
          <p:cNvPr id="8" name="Group 7">
            <a:extLst>
              <a:ext uri="{FF2B5EF4-FFF2-40B4-BE49-F238E27FC236}">
                <a16:creationId xmlns:a16="http://schemas.microsoft.com/office/drawing/2014/main" id="{6BFF471B-5C22-4454-B6AF-4F89E45B8CF0}"/>
              </a:ext>
            </a:extLst>
          </p:cNvPr>
          <p:cNvGrpSpPr/>
          <p:nvPr/>
        </p:nvGrpSpPr>
        <p:grpSpPr>
          <a:xfrm>
            <a:off x="688125" y="1671416"/>
            <a:ext cx="7767750" cy="5027556"/>
            <a:chOff x="588893" y="1658164"/>
            <a:chExt cx="7767750" cy="5027556"/>
          </a:xfrm>
        </p:grpSpPr>
        <p:pic>
          <p:nvPicPr>
            <p:cNvPr id="5" name="Picture 4">
              <a:extLst>
                <a:ext uri="{FF2B5EF4-FFF2-40B4-BE49-F238E27FC236}">
                  <a16:creationId xmlns:a16="http://schemas.microsoft.com/office/drawing/2014/main" id="{648C851B-9714-4998-BA8A-FECD44FEB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93" y="1684669"/>
              <a:ext cx="3878552" cy="5001051"/>
            </a:xfrm>
            <a:prstGeom prst="rect">
              <a:avLst/>
            </a:prstGeom>
          </p:spPr>
        </p:pic>
        <p:pic>
          <p:nvPicPr>
            <p:cNvPr id="7" name="Picture 6">
              <a:extLst>
                <a:ext uri="{FF2B5EF4-FFF2-40B4-BE49-F238E27FC236}">
                  <a16:creationId xmlns:a16="http://schemas.microsoft.com/office/drawing/2014/main" id="{34AB89BB-355F-4DEE-BC71-65BDBAD97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467445" y="1658164"/>
              <a:ext cx="3889198" cy="5001051"/>
            </a:xfrm>
            <a:prstGeom prst="rect">
              <a:avLst/>
            </a:prstGeom>
          </p:spPr>
        </p:pic>
      </p:grpSp>
      <p:sp>
        <p:nvSpPr>
          <p:cNvPr id="9" name="TextBox 8">
            <a:extLst>
              <a:ext uri="{FF2B5EF4-FFF2-40B4-BE49-F238E27FC236}">
                <a16:creationId xmlns:a16="http://schemas.microsoft.com/office/drawing/2014/main" id="{3F2379BF-F373-44A0-8C55-AA61282F07E5}"/>
              </a:ext>
            </a:extLst>
          </p:cNvPr>
          <p:cNvSpPr txBox="1"/>
          <p:nvPr/>
        </p:nvSpPr>
        <p:spPr>
          <a:xfrm>
            <a:off x="7063409" y="3286539"/>
            <a:ext cx="205408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Gen 5:24 </a:t>
            </a:r>
            <a:r>
              <a:rPr lang="en-US" b="1" dirty="0">
                <a:sym typeface="Wingdings" panose="05000000000000000000" pitchFamily="2" charset="2"/>
              </a:rPr>
              <a:t></a:t>
            </a:r>
            <a:r>
              <a:rPr lang="en-US" b="1" dirty="0"/>
              <a:t>Enoch was taken by God</a:t>
            </a:r>
          </a:p>
        </p:txBody>
      </p:sp>
      <p:sp>
        <p:nvSpPr>
          <p:cNvPr id="10" name="TextBox 9">
            <a:extLst>
              <a:ext uri="{FF2B5EF4-FFF2-40B4-BE49-F238E27FC236}">
                <a16:creationId xmlns:a16="http://schemas.microsoft.com/office/drawing/2014/main" id="{0AA3EDE1-A47D-4739-A699-B65AE722466D}"/>
              </a:ext>
            </a:extLst>
          </p:cNvPr>
          <p:cNvSpPr txBox="1"/>
          <p:nvPr/>
        </p:nvSpPr>
        <p:spPr>
          <a:xfrm>
            <a:off x="2019655" y="6492873"/>
            <a:ext cx="5115339"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t>Discovery, Apologetics Press, Inc. Vol 30:3, March 2019, p. 18-19.</a:t>
            </a:r>
          </a:p>
        </p:txBody>
      </p:sp>
    </p:spTree>
    <p:extLst>
      <p:ext uri="{BB962C8B-B14F-4D97-AF65-F5344CB8AC3E}">
        <p14:creationId xmlns:p14="http://schemas.microsoft.com/office/powerpoint/2010/main" val="774451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6951-94E1-4698-B0D5-90C07ABA523F}"/>
              </a:ext>
            </a:extLst>
          </p:cNvPr>
          <p:cNvSpPr>
            <a:spLocks noGrp="1"/>
          </p:cNvSpPr>
          <p:nvPr>
            <p:ph type="title"/>
          </p:nvPr>
        </p:nvSpPr>
        <p:spPr/>
        <p:txBody>
          <a:bodyPr>
            <a:normAutofit fontScale="90000"/>
          </a:bodyPr>
          <a:lstStyle/>
          <a:p>
            <a:r>
              <a:rPr lang="en-US" dirty="0"/>
              <a:t>Why did God decide to destroy man? What else did God destroy with the flood? Who found grace in the eyes of the LORD?</a:t>
            </a:r>
          </a:p>
        </p:txBody>
      </p:sp>
      <p:sp>
        <p:nvSpPr>
          <p:cNvPr id="3" name="Content Placeholder 2">
            <a:extLst>
              <a:ext uri="{FF2B5EF4-FFF2-40B4-BE49-F238E27FC236}">
                <a16:creationId xmlns:a16="http://schemas.microsoft.com/office/drawing/2014/main" id="{B7DC80F7-E9ED-4809-B5FE-1F2F8E536258}"/>
              </a:ext>
            </a:extLst>
          </p:cNvPr>
          <p:cNvSpPr>
            <a:spLocks noGrp="1"/>
          </p:cNvSpPr>
          <p:nvPr>
            <p:ph idx="1"/>
          </p:nvPr>
        </p:nvSpPr>
        <p:spPr/>
        <p:txBody>
          <a:bodyPr>
            <a:normAutofit/>
          </a:bodyPr>
          <a:lstStyle/>
          <a:p>
            <a:r>
              <a:rPr lang="en-US" dirty="0">
                <a:solidFill>
                  <a:schemeClr val="accent4"/>
                </a:solidFill>
              </a:rPr>
              <a:t>Genesis 6:5 </a:t>
            </a:r>
            <a:r>
              <a:rPr lang="en-US" dirty="0">
                <a:sym typeface="Wingdings" panose="05000000000000000000" pitchFamily="2" charset="2"/>
              </a:rPr>
              <a:t> Wickedness of man was great</a:t>
            </a:r>
          </a:p>
          <a:p>
            <a:r>
              <a:rPr lang="en-US" dirty="0">
                <a:solidFill>
                  <a:schemeClr val="accent4"/>
                </a:solidFill>
                <a:sym typeface="Wingdings" panose="05000000000000000000" pitchFamily="2" charset="2"/>
              </a:rPr>
              <a:t>Genesis 6:5 </a:t>
            </a:r>
            <a:r>
              <a:rPr lang="en-US" dirty="0">
                <a:sym typeface="Wingdings" panose="05000000000000000000" pitchFamily="2" charset="2"/>
              </a:rPr>
              <a:t> every intent of the thoughts of man’s heart was only evil continually</a:t>
            </a:r>
          </a:p>
          <a:p>
            <a:r>
              <a:rPr lang="en-US" dirty="0">
                <a:solidFill>
                  <a:schemeClr val="accent4"/>
                </a:solidFill>
                <a:sym typeface="Wingdings" panose="05000000000000000000" pitchFamily="2" charset="2"/>
              </a:rPr>
              <a:t>Genesis 6:11 </a:t>
            </a:r>
            <a:r>
              <a:rPr lang="en-US" dirty="0">
                <a:sym typeface="Wingdings" panose="05000000000000000000" pitchFamily="2" charset="2"/>
              </a:rPr>
              <a:t> The earth was corrupt and the earth was filled with violence</a:t>
            </a:r>
          </a:p>
          <a:p>
            <a:endParaRPr lang="en-US" dirty="0"/>
          </a:p>
          <a:p>
            <a:r>
              <a:rPr lang="en-US" dirty="0">
                <a:solidFill>
                  <a:schemeClr val="accent4"/>
                </a:solidFill>
              </a:rPr>
              <a:t>Genesis 7:21 </a:t>
            </a:r>
            <a:r>
              <a:rPr lang="en-US" dirty="0">
                <a:sym typeface="Wingdings" panose="05000000000000000000" pitchFamily="2" charset="2"/>
              </a:rPr>
              <a:t> All flesh that moved on the earth; birds, cattle, beasts, every creeping thing, every man</a:t>
            </a:r>
          </a:p>
          <a:p>
            <a:endParaRPr lang="en-US" dirty="0"/>
          </a:p>
          <a:p>
            <a:r>
              <a:rPr lang="en-US" dirty="0">
                <a:solidFill>
                  <a:schemeClr val="accent4"/>
                </a:solidFill>
              </a:rPr>
              <a:t>Genesis 6:8 </a:t>
            </a:r>
            <a:r>
              <a:rPr lang="en-US" dirty="0">
                <a:sym typeface="Wingdings" panose="05000000000000000000" pitchFamily="2" charset="2"/>
              </a:rPr>
              <a:t> “But Noah found grace in the eyes of the LORD.”</a:t>
            </a:r>
            <a:endParaRPr lang="en-US" dirty="0"/>
          </a:p>
        </p:txBody>
      </p:sp>
    </p:spTree>
    <p:extLst>
      <p:ext uri="{BB962C8B-B14F-4D97-AF65-F5344CB8AC3E}">
        <p14:creationId xmlns:p14="http://schemas.microsoft.com/office/powerpoint/2010/main" val="5847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97BE-85D5-4A71-AEB6-C43BFA79FF6D}"/>
              </a:ext>
            </a:extLst>
          </p:cNvPr>
          <p:cNvSpPr>
            <a:spLocks noGrp="1"/>
          </p:cNvSpPr>
          <p:nvPr>
            <p:ph type="title"/>
          </p:nvPr>
        </p:nvSpPr>
        <p:spPr/>
        <p:txBody>
          <a:bodyPr/>
          <a:lstStyle/>
          <a:p>
            <a:r>
              <a:rPr lang="en-US" dirty="0"/>
              <a:t>The ark</a:t>
            </a:r>
          </a:p>
        </p:txBody>
      </p:sp>
      <p:sp>
        <p:nvSpPr>
          <p:cNvPr id="3" name="Content Placeholder 2">
            <a:extLst>
              <a:ext uri="{FF2B5EF4-FFF2-40B4-BE49-F238E27FC236}">
                <a16:creationId xmlns:a16="http://schemas.microsoft.com/office/drawing/2014/main" id="{1DCC75E0-2F36-450D-BE87-8D5D136EAFCE}"/>
              </a:ext>
            </a:extLst>
          </p:cNvPr>
          <p:cNvSpPr>
            <a:spLocks noGrp="1"/>
          </p:cNvSpPr>
          <p:nvPr>
            <p:ph idx="1"/>
          </p:nvPr>
        </p:nvSpPr>
        <p:spPr/>
        <p:txBody>
          <a:bodyPr>
            <a:normAutofit/>
          </a:bodyPr>
          <a:lstStyle/>
          <a:p>
            <a:r>
              <a:rPr lang="en-US" dirty="0"/>
              <a:t>Size</a:t>
            </a:r>
          </a:p>
          <a:p>
            <a:pPr lvl="1"/>
            <a:r>
              <a:rPr lang="en-US" dirty="0"/>
              <a:t>Genesis 6:15 </a:t>
            </a:r>
            <a:r>
              <a:rPr lang="en-US" dirty="0">
                <a:sym typeface="Wingdings" panose="05000000000000000000" pitchFamily="2" charset="2"/>
              </a:rPr>
              <a:t> 300 cubits long, 50 cubits wide, 30 cubits tall</a:t>
            </a:r>
          </a:p>
          <a:p>
            <a:pPr lvl="1"/>
            <a:endParaRPr lang="en-US" sz="400" dirty="0"/>
          </a:p>
          <a:p>
            <a:pPr lvl="1"/>
            <a:r>
              <a:rPr lang="en-US" dirty="0"/>
              <a:t>Ark Encounter uses a cubit of 20.4 inches</a:t>
            </a:r>
          </a:p>
          <a:p>
            <a:pPr lvl="2"/>
            <a:r>
              <a:rPr lang="en-US" dirty="0"/>
              <a:t>510 feet long, 85 feet wide, 51 feet high</a:t>
            </a:r>
          </a:p>
          <a:p>
            <a:pPr lvl="1"/>
            <a:endParaRPr lang="en-US" dirty="0"/>
          </a:p>
        </p:txBody>
      </p:sp>
      <p:sp>
        <p:nvSpPr>
          <p:cNvPr id="12" name="TextBox 11">
            <a:extLst>
              <a:ext uri="{FF2B5EF4-FFF2-40B4-BE49-F238E27FC236}">
                <a16:creationId xmlns:a16="http://schemas.microsoft.com/office/drawing/2014/main" id="{5192C037-BD65-407C-93CE-6E1622E082AC}"/>
              </a:ext>
            </a:extLst>
          </p:cNvPr>
          <p:cNvSpPr txBox="1"/>
          <p:nvPr/>
        </p:nvSpPr>
        <p:spPr>
          <a:xfrm>
            <a:off x="3137353" y="6261125"/>
            <a:ext cx="2869293" cy="369332"/>
          </a:xfrm>
          <a:prstGeom prst="rect">
            <a:avLst/>
          </a:prstGeom>
          <a:noFill/>
        </p:spPr>
        <p:txBody>
          <a:bodyPr wrap="square" rtlCol="0">
            <a:spAutoFit/>
          </a:bodyPr>
          <a:lstStyle/>
          <a:p>
            <a:pPr algn="ctr"/>
            <a:r>
              <a:rPr lang="en-US" dirty="0">
                <a:solidFill>
                  <a:schemeClr val="bg1"/>
                </a:solidFill>
              </a:rPr>
              <a:t>https://arkencounter.com</a:t>
            </a:r>
          </a:p>
        </p:txBody>
      </p:sp>
      <p:sp>
        <p:nvSpPr>
          <p:cNvPr id="4" name="TextBox 3">
            <a:extLst>
              <a:ext uri="{FF2B5EF4-FFF2-40B4-BE49-F238E27FC236}">
                <a16:creationId xmlns:a16="http://schemas.microsoft.com/office/drawing/2014/main" id="{EC50D81F-5F55-4A47-84D8-167EEDA1D18F}"/>
              </a:ext>
            </a:extLst>
          </p:cNvPr>
          <p:cNvSpPr txBox="1"/>
          <p:nvPr/>
        </p:nvSpPr>
        <p:spPr>
          <a:xfrm>
            <a:off x="921656" y="5949849"/>
            <a:ext cx="7300686" cy="369332"/>
          </a:xfrm>
          <a:prstGeom prst="rect">
            <a:avLst/>
          </a:prstGeom>
          <a:noFill/>
        </p:spPr>
        <p:txBody>
          <a:bodyPr wrap="square" rtlCol="0">
            <a:spAutoFit/>
          </a:bodyPr>
          <a:lstStyle/>
          <a:p>
            <a:pPr algn="ctr"/>
            <a:r>
              <a:rPr lang="en-US" dirty="0">
                <a:solidFill>
                  <a:schemeClr val="accent4"/>
                </a:solidFill>
              </a:rPr>
              <a:t>Photos building the Ark Encounter in northern Kentucky</a:t>
            </a:r>
          </a:p>
        </p:txBody>
      </p:sp>
      <p:pic>
        <p:nvPicPr>
          <p:cNvPr id="9" name="Picture 8">
            <a:extLst>
              <a:ext uri="{FF2B5EF4-FFF2-40B4-BE49-F238E27FC236}">
                <a16:creationId xmlns:a16="http://schemas.microsoft.com/office/drawing/2014/main" id="{7166DECB-685E-47F1-92AC-F35E2353B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9345"/>
            <a:ext cx="4714653" cy="2647459"/>
          </a:xfrm>
          <a:prstGeom prst="rect">
            <a:avLst/>
          </a:prstGeom>
        </p:spPr>
      </p:pic>
      <p:pic>
        <p:nvPicPr>
          <p:cNvPr id="6" name="Picture 5">
            <a:extLst>
              <a:ext uri="{FF2B5EF4-FFF2-40B4-BE49-F238E27FC236}">
                <a16:creationId xmlns:a16="http://schemas.microsoft.com/office/drawing/2014/main" id="{CEC55D6E-070C-4752-9B3E-E4CE9C8AD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342" y="3269345"/>
            <a:ext cx="4731657" cy="2657906"/>
          </a:xfrm>
          <a:prstGeom prst="rect">
            <a:avLst/>
          </a:prstGeom>
        </p:spPr>
      </p:pic>
    </p:spTree>
    <p:extLst>
      <p:ext uri="{BB962C8B-B14F-4D97-AF65-F5344CB8AC3E}">
        <p14:creationId xmlns:p14="http://schemas.microsoft.com/office/powerpoint/2010/main" val="2709374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6E10-75EE-4E6A-961F-DD7B42364893}"/>
              </a:ext>
            </a:extLst>
          </p:cNvPr>
          <p:cNvSpPr>
            <a:spLocks noGrp="1"/>
          </p:cNvSpPr>
          <p:nvPr>
            <p:ph type="title"/>
          </p:nvPr>
        </p:nvSpPr>
        <p:spPr/>
        <p:txBody>
          <a:bodyPr>
            <a:normAutofit fontScale="90000"/>
          </a:bodyPr>
          <a:lstStyle/>
          <a:p>
            <a:r>
              <a:rPr lang="en-US" dirty="0"/>
              <a:t>Describe the flood (how it occurred, how long it was on the earth, how long the waters prevailed on the earth, how long until the ark rested, etc.). </a:t>
            </a:r>
          </a:p>
        </p:txBody>
      </p:sp>
      <p:graphicFrame>
        <p:nvGraphicFramePr>
          <p:cNvPr id="4" name="Table 3">
            <a:extLst>
              <a:ext uri="{FF2B5EF4-FFF2-40B4-BE49-F238E27FC236}">
                <a16:creationId xmlns:a16="http://schemas.microsoft.com/office/drawing/2014/main" id="{DACE26B7-A300-483E-B9AE-933B85F15C6C}"/>
              </a:ext>
            </a:extLst>
          </p:cNvPr>
          <p:cNvGraphicFramePr>
            <a:graphicFrameLocks noGrp="1"/>
          </p:cNvGraphicFramePr>
          <p:nvPr/>
        </p:nvGraphicFramePr>
        <p:xfrm>
          <a:off x="435429" y="4096658"/>
          <a:ext cx="8447316" cy="370840"/>
        </p:xfrm>
        <a:graphic>
          <a:graphicData uri="http://schemas.openxmlformats.org/drawingml/2006/table">
            <a:tbl>
              <a:tblPr firstRow="1" bandRow="1">
                <a:tableStyleId>{5C22544A-7EE6-4342-B048-85BDC9FD1C3A}</a:tableStyleId>
              </a:tblPr>
              <a:tblGrid>
                <a:gridCol w="703943">
                  <a:extLst>
                    <a:ext uri="{9D8B030D-6E8A-4147-A177-3AD203B41FA5}">
                      <a16:colId xmlns:a16="http://schemas.microsoft.com/office/drawing/2014/main" val="3401555136"/>
                    </a:ext>
                  </a:extLst>
                </a:gridCol>
                <a:gridCol w="703943">
                  <a:extLst>
                    <a:ext uri="{9D8B030D-6E8A-4147-A177-3AD203B41FA5}">
                      <a16:colId xmlns:a16="http://schemas.microsoft.com/office/drawing/2014/main" val="3241113432"/>
                    </a:ext>
                  </a:extLst>
                </a:gridCol>
                <a:gridCol w="703943">
                  <a:extLst>
                    <a:ext uri="{9D8B030D-6E8A-4147-A177-3AD203B41FA5}">
                      <a16:colId xmlns:a16="http://schemas.microsoft.com/office/drawing/2014/main" val="2592099187"/>
                    </a:ext>
                  </a:extLst>
                </a:gridCol>
                <a:gridCol w="703943">
                  <a:extLst>
                    <a:ext uri="{9D8B030D-6E8A-4147-A177-3AD203B41FA5}">
                      <a16:colId xmlns:a16="http://schemas.microsoft.com/office/drawing/2014/main" val="3430015645"/>
                    </a:ext>
                  </a:extLst>
                </a:gridCol>
                <a:gridCol w="703943">
                  <a:extLst>
                    <a:ext uri="{9D8B030D-6E8A-4147-A177-3AD203B41FA5}">
                      <a16:colId xmlns:a16="http://schemas.microsoft.com/office/drawing/2014/main" val="1816538718"/>
                    </a:ext>
                  </a:extLst>
                </a:gridCol>
                <a:gridCol w="703943">
                  <a:extLst>
                    <a:ext uri="{9D8B030D-6E8A-4147-A177-3AD203B41FA5}">
                      <a16:colId xmlns:a16="http://schemas.microsoft.com/office/drawing/2014/main" val="4100567065"/>
                    </a:ext>
                  </a:extLst>
                </a:gridCol>
                <a:gridCol w="703943">
                  <a:extLst>
                    <a:ext uri="{9D8B030D-6E8A-4147-A177-3AD203B41FA5}">
                      <a16:colId xmlns:a16="http://schemas.microsoft.com/office/drawing/2014/main" val="2239412575"/>
                    </a:ext>
                  </a:extLst>
                </a:gridCol>
                <a:gridCol w="703943">
                  <a:extLst>
                    <a:ext uri="{9D8B030D-6E8A-4147-A177-3AD203B41FA5}">
                      <a16:colId xmlns:a16="http://schemas.microsoft.com/office/drawing/2014/main" val="9740157"/>
                    </a:ext>
                  </a:extLst>
                </a:gridCol>
                <a:gridCol w="703943">
                  <a:extLst>
                    <a:ext uri="{9D8B030D-6E8A-4147-A177-3AD203B41FA5}">
                      <a16:colId xmlns:a16="http://schemas.microsoft.com/office/drawing/2014/main" val="422061907"/>
                    </a:ext>
                  </a:extLst>
                </a:gridCol>
                <a:gridCol w="703943">
                  <a:extLst>
                    <a:ext uri="{9D8B030D-6E8A-4147-A177-3AD203B41FA5}">
                      <a16:colId xmlns:a16="http://schemas.microsoft.com/office/drawing/2014/main" val="2292840135"/>
                    </a:ext>
                  </a:extLst>
                </a:gridCol>
                <a:gridCol w="703943">
                  <a:extLst>
                    <a:ext uri="{9D8B030D-6E8A-4147-A177-3AD203B41FA5}">
                      <a16:colId xmlns:a16="http://schemas.microsoft.com/office/drawing/2014/main" val="343934520"/>
                    </a:ext>
                  </a:extLst>
                </a:gridCol>
                <a:gridCol w="703943">
                  <a:extLst>
                    <a:ext uri="{9D8B030D-6E8A-4147-A177-3AD203B41FA5}">
                      <a16:colId xmlns:a16="http://schemas.microsoft.com/office/drawing/2014/main" val="83718365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81524102"/>
                  </a:ext>
                </a:extLst>
              </a:tr>
            </a:tbl>
          </a:graphicData>
        </a:graphic>
      </p:graphicFrame>
      <p:pic>
        <p:nvPicPr>
          <p:cNvPr id="5" name="Picture 4">
            <a:extLst>
              <a:ext uri="{FF2B5EF4-FFF2-40B4-BE49-F238E27FC236}">
                <a16:creationId xmlns:a16="http://schemas.microsoft.com/office/drawing/2014/main" id="{A22EED23-F9C7-47D8-A41F-8AF68935C409}"/>
              </a:ext>
            </a:extLst>
          </p:cNvPr>
          <p:cNvPicPr>
            <a:picLocks noChangeAspect="1"/>
          </p:cNvPicPr>
          <p:nvPr/>
        </p:nvPicPr>
        <p:blipFill>
          <a:blip r:embed="rId3"/>
          <a:stretch>
            <a:fillRect/>
          </a:stretch>
        </p:blipFill>
        <p:spPr>
          <a:xfrm>
            <a:off x="101601" y="4851852"/>
            <a:ext cx="2330904" cy="1304451"/>
          </a:xfrm>
          <a:prstGeom prst="rect">
            <a:avLst/>
          </a:prstGeom>
        </p:spPr>
      </p:pic>
      <p:pic>
        <p:nvPicPr>
          <p:cNvPr id="6" name="Picture 5">
            <a:extLst>
              <a:ext uri="{FF2B5EF4-FFF2-40B4-BE49-F238E27FC236}">
                <a16:creationId xmlns:a16="http://schemas.microsoft.com/office/drawing/2014/main" id="{C792936E-7FB3-4555-BEF7-860E058F2D39}"/>
              </a:ext>
            </a:extLst>
          </p:cNvPr>
          <p:cNvPicPr>
            <a:picLocks noChangeAspect="1"/>
          </p:cNvPicPr>
          <p:nvPr/>
        </p:nvPicPr>
        <p:blipFill>
          <a:blip r:embed="rId4"/>
          <a:stretch>
            <a:fillRect/>
          </a:stretch>
        </p:blipFill>
        <p:spPr>
          <a:xfrm>
            <a:off x="130632" y="2406018"/>
            <a:ext cx="2612571" cy="1306286"/>
          </a:xfrm>
          <a:prstGeom prst="rect">
            <a:avLst/>
          </a:prstGeom>
        </p:spPr>
      </p:pic>
      <p:cxnSp>
        <p:nvCxnSpPr>
          <p:cNvPr id="8" name="Straight Arrow Connector 7">
            <a:extLst>
              <a:ext uri="{FF2B5EF4-FFF2-40B4-BE49-F238E27FC236}">
                <a16:creationId xmlns:a16="http://schemas.microsoft.com/office/drawing/2014/main" id="{C6D652C6-4D32-4A87-9137-0E6BFD4248A8}"/>
              </a:ext>
            </a:extLst>
          </p:cNvPr>
          <p:cNvCxnSpPr/>
          <p:nvPr/>
        </p:nvCxnSpPr>
        <p:spPr>
          <a:xfrm flipV="1">
            <a:off x="435429" y="4467498"/>
            <a:ext cx="0" cy="485125"/>
          </a:xfrm>
          <a:prstGeom prst="straightConnector1">
            <a:avLst/>
          </a:prstGeom>
          <a:ln w="44450">
            <a:solidFill>
              <a:srgbClr val="C00000"/>
            </a:solidFill>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EA6B8A9-3B45-4FD4-A304-2DB4E76D8D8C}"/>
              </a:ext>
            </a:extLst>
          </p:cNvPr>
          <p:cNvSpPr txBox="1"/>
          <p:nvPr/>
        </p:nvSpPr>
        <p:spPr>
          <a:xfrm>
            <a:off x="101601" y="6139544"/>
            <a:ext cx="2330904" cy="369332"/>
          </a:xfrm>
          <a:prstGeom prst="rect">
            <a:avLst/>
          </a:prstGeom>
          <a:noFill/>
        </p:spPr>
        <p:txBody>
          <a:bodyPr wrap="square" rtlCol="0">
            <a:spAutoFit/>
          </a:bodyPr>
          <a:lstStyle/>
          <a:p>
            <a:pPr algn="ctr"/>
            <a:r>
              <a:rPr lang="en-US" dirty="0">
                <a:solidFill>
                  <a:schemeClr val="bg1"/>
                </a:solidFill>
              </a:rPr>
              <a:t>Flood starts</a:t>
            </a:r>
          </a:p>
        </p:txBody>
      </p:sp>
      <p:sp>
        <p:nvSpPr>
          <p:cNvPr id="12" name="TextBox 11">
            <a:extLst>
              <a:ext uri="{FF2B5EF4-FFF2-40B4-BE49-F238E27FC236}">
                <a16:creationId xmlns:a16="http://schemas.microsoft.com/office/drawing/2014/main" id="{626DF8AC-25E8-4E76-B6E0-F891E999AE5D}"/>
              </a:ext>
            </a:extLst>
          </p:cNvPr>
          <p:cNvSpPr txBox="1"/>
          <p:nvPr/>
        </p:nvSpPr>
        <p:spPr>
          <a:xfrm>
            <a:off x="271465" y="2042218"/>
            <a:ext cx="2330904" cy="369332"/>
          </a:xfrm>
          <a:prstGeom prst="rect">
            <a:avLst/>
          </a:prstGeom>
          <a:noFill/>
        </p:spPr>
        <p:txBody>
          <a:bodyPr wrap="square" rtlCol="0">
            <a:spAutoFit/>
          </a:bodyPr>
          <a:lstStyle/>
          <a:p>
            <a:pPr algn="ctr"/>
            <a:r>
              <a:rPr lang="en-US" dirty="0">
                <a:solidFill>
                  <a:schemeClr val="bg1"/>
                </a:solidFill>
              </a:rPr>
              <a:t>Rain stops – 40 days</a:t>
            </a:r>
          </a:p>
        </p:txBody>
      </p:sp>
      <p:cxnSp>
        <p:nvCxnSpPr>
          <p:cNvPr id="13" name="Straight Arrow Connector 12">
            <a:extLst>
              <a:ext uri="{FF2B5EF4-FFF2-40B4-BE49-F238E27FC236}">
                <a16:creationId xmlns:a16="http://schemas.microsoft.com/office/drawing/2014/main" id="{D7DC5C8D-B28F-4A26-9B3C-8D366B9B6442}"/>
              </a:ext>
            </a:extLst>
          </p:cNvPr>
          <p:cNvCxnSpPr/>
          <p:nvPr/>
        </p:nvCxnSpPr>
        <p:spPr>
          <a:xfrm flipV="1">
            <a:off x="1342567" y="3589384"/>
            <a:ext cx="0" cy="485125"/>
          </a:xfrm>
          <a:prstGeom prst="straightConnector1">
            <a:avLst/>
          </a:prstGeom>
          <a:ln w="44450">
            <a:solidFill>
              <a:srgbClr val="C00000"/>
            </a:solidFill>
            <a:headEnd type="triangle"/>
            <a:tailEnd type="non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15D6C438-FA3F-42F1-BF5A-93ECBBB20488}"/>
              </a:ext>
            </a:extLst>
          </p:cNvPr>
          <p:cNvSpPr txBox="1"/>
          <p:nvPr/>
        </p:nvSpPr>
        <p:spPr>
          <a:xfrm>
            <a:off x="2710518" y="6120750"/>
            <a:ext cx="2460233" cy="523220"/>
          </a:xfrm>
          <a:prstGeom prst="rect">
            <a:avLst/>
          </a:prstGeom>
          <a:noFill/>
        </p:spPr>
        <p:txBody>
          <a:bodyPr wrap="square" rtlCol="0">
            <a:spAutoFit/>
          </a:bodyPr>
          <a:lstStyle/>
          <a:p>
            <a:pPr algn="ctr"/>
            <a:r>
              <a:rPr lang="en-US" sz="1400" dirty="0">
                <a:solidFill>
                  <a:schemeClr val="bg1"/>
                </a:solidFill>
              </a:rPr>
              <a:t>Waters start to recede, Ark rests on mountains – 150 days</a:t>
            </a:r>
          </a:p>
        </p:txBody>
      </p:sp>
      <p:pic>
        <p:nvPicPr>
          <p:cNvPr id="16" name="Picture 15">
            <a:extLst>
              <a:ext uri="{FF2B5EF4-FFF2-40B4-BE49-F238E27FC236}">
                <a16:creationId xmlns:a16="http://schemas.microsoft.com/office/drawing/2014/main" id="{C5C6EADB-0AF8-4527-8C26-5AF96AD9C64A}"/>
              </a:ext>
            </a:extLst>
          </p:cNvPr>
          <p:cNvPicPr>
            <a:picLocks noChangeAspect="1"/>
          </p:cNvPicPr>
          <p:nvPr/>
        </p:nvPicPr>
        <p:blipFill>
          <a:blip r:embed="rId5"/>
          <a:stretch>
            <a:fillRect/>
          </a:stretch>
        </p:blipFill>
        <p:spPr>
          <a:xfrm>
            <a:off x="6219254" y="4993424"/>
            <a:ext cx="2924746" cy="1146120"/>
          </a:xfrm>
          <a:prstGeom prst="rect">
            <a:avLst/>
          </a:prstGeom>
        </p:spPr>
      </p:pic>
      <p:pic>
        <p:nvPicPr>
          <p:cNvPr id="17" name="Picture 16">
            <a:extLst>
              <a:ext uri="{FF2B5EF4-FFF2-40B4-BE49-F238E27FC236}">
                <a16:creationId xmlns:a16="http://schemas.microsoft.com/office/drawing/2014/main" id="{BEE2813E-92AC-4DB5-977D-AFBF3C98A2AF}"/>
              </a:ext>
            </a:extLst>
          </p:cNvPr>
          <p:cNvPicPr>
            <a:picLocks noChangeAspect="1"/>
          </p:cNvPicPr>
          <p:nvPr/>
        </p:nvPicPr>
        <p:blipFill>
          <a:blip r:embed="rId6"/>
          <a:stretch>
            <a:fillRect/>
          </a:stretch>
        </p:blipFill>
        <p:spPr>
          <a:xfrm>
            <a:off x="3087296" y="4840741"/>
            <a:ext cx="1706678" cy="1280009"/>
          </a:xfrm>
          <a:prstGeom prst="rect">
            <a:avLst/>
          </a:prstGeom>
        </p:spPr>
      </p:pic>
      <p:cxnSp>
        <p:nvCxnSpPr>
          <p:cNvPr id="15" name="Straight Arrow Connector 14">
            <a:extLst>
              <a:ext uri="{FF2B5EF4-FFF2-40B4-BE49-F238E27FC236}">
                <a16:creationId xmlns:a16="http://schemas.microsoft.com/office/drawing/2014/main" id="{B4EB9BD0-C3B6-40A4-8902-B36E798C892B}"/>
              </a:ext>
            </a:extLst>
          </p:cNvPr>
          <p:cNvCxnSpPr/>
          <p:nvPr/>
        </p:nvCxnSpPr>
        <p:spPr>
          <a:xfrm flipV="1">
            <a:off x="3940635" y="4474758"/>
            <a:ext cx="0" cy="485125"/>
          </a:xfrm>
          <a:prstGeom prst="straightConnector1">
            <a:avLst/>
          </a:prstGeom>
          <a:ln w="4445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18" name="Picture 17">
            <a:extLst>
              <a:ext uri="{FF2B5EF4-FFF2-40B4-BE49-F238E27FC236}">
                <a16:creationId xmlns:a16="http://schemas.microsoft.com/office/drawing/2014/main" id="{E41DC6AC-4D5C-48AE-9370-48B9ED069AEF}"/>
              </a:ext>
            </a:extLst>
          </p:cNvPr>
          <p:cNvPicPr>
            <a:picLocks noChangeAspect="1"/>
          </p:cNvPicPr>
          <p:nvPr/>
        </p:nvPicPr>
        <p:blipFill>
          <a:blip r:embed="rId7"/>
          <a:stretch>
            <a:fillRect/>
          </a:stretch>
        </p:blipFill>
        <p:spPr>
          <a:xfrm>
            <a:off x="6604396" y="2406018"/>
            <a:ext cx="1668748" cy="1312178"/>
          </a:xfrm>
          <a:prstGeom prst="rect">
            <a:avLst/>
          </a:prstGeom>
        </p:spPr>
      </p:pic>
      <p:cxnSp>
        <p:nvCxnSpPr>
          <p:cNvPr id="19" name="Straight Arrow Connector 18">
            <a:extLst>
              <a:ext uri="{FF2B5EF4-FFF2-40B4-BE49-F238E27FC236}">
                <a16:creationId xmlns:a16="http://schemas.microsoft.com/office/drawing/2014/main" id="{F27E2C08-BC0F-438C-B6CC-0104DB144DCB}"/>
              </a:ext>
            </a:extLst>
          </p:cNvPr>
          <p:cNvCxnSpPr/>
          <p:nvPr/>
        </p:nvCxnSpPr>
        <p:spPr>
          <a:xfrm flipV="1">
            <a:off x="7460344" y="3582130"/>
            <a:ext cx="0" cy="485125"/>
          </a:xfrm>
          <a:prstGeom prst="straightConnector1">
            <a:avLst/>
          </a:prstGeom>
          <a:ln w="44450">
            <a:solidFill>
              <a:srgbClr val="C00000"/>
            </a:solidFill>
            <a:headEnd type="triangle"/>
            <a:tailEnd type="none"/>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E302C3AF-EA13-4807-A007-A2CEA2BC691C}"/>
              </a:ext>
            </a:extLst>
          </p:cNvPr>
          <p:cNvSpPr txBox="1"/>
          <p:nvPr/>
        </p:nvSpPr>
        <p:spPr>
          <a:xfrm>
            <a:off x="6132484" y="2032775"/>
            <a:ext cx="2612571" cy="307777"/>
          </a:xfrm>
          <a:prstGeom prst="rect">
            <a:avLst/>
          </a:prstGeom>
          <a:noFill/>
        </p:spPr>
        <p:txBody>
          <a:bodyPr wrap="square" rtlCol="0">
            <a:spAutoFit/>
          </a:bodyPr>
          <a:lstStyle/>
          <a:p>
            <a:pPr algn="ctr"/>
            <a:r>
              <a:rPr lang="en-US" sz="1400" dirty="0">
                <a:solidFill>
                  <a:schemeClr val="bg1"/>
                </a:solidFill>
              </a:rPr>
              <a:t>Mountain tops seen ~300 days</a:t>
            </a:r>
          </a:p>
        </p:txBody>
      </p:sp>
      <p:cxnSp>
        <p:nvCxnSpPr>
          <p:cNvPr id="25" name="Straight Arrow Connector 24">
            <a:extLst>
              <a:ext uri="{FF2B5EF4-FFF2-40B4-BE49-F238E27FC236}">
                <a16:creationId xmlns:a16="http://schemas.microsoft.com/office/drawing/2014/main" id="{E857B56A-104C-4EF7-82D1-5109186E55AA}"/>
              </a:ext>
            </a:extLst>
          </p:cNvPr>
          <p:cNvCxnSpPr/>
          <p:nvPr/>
        </p:nvCxnSpPr>
        <p:spPr>
          <a:xfrm flipV="1">
            <a:off x="8882757" y="4467504"/>
            <a:ext cx="0" cy="485125"/>
          </a:xfrm>
          <a:prstGeom prst="straightConnector1">
            <a:avLst/>
          </a:prstGeom>
          <a:ln w="44450">
            <a:solidFill>
              <a:srgbClr val="C00000"/>
            </a:solidFill>
            <a:tailEnd type="triangle"/>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C78F8BCC-76B6-4129-8C3B-69AA5F2AF3D8}"/>
              </a:ext>
            </a:extLst>
          </p:cNvPr>
          <p:cNvSpPr txBox="1"/>
          <p:nvPr/>
        </p:nvSpPr>
        <p:spPr>
          <a:xfrm>
            <a:off x="6476976" y="6128010"/>
            <a:ext cx="2268080" cy="523220"/>
          </a:xfrm>
          <a:prstGeom prst="rect">
            <a:avLst/>
          </a:prstGeom>
          <a:noFill/>
        </p:spPr>
        <p:txBody>
          <a:bodyPr wrap="square" rtlCol="0">
            <a:spAutoFit/>
          </a:bodyPr>
          <a:lstStyle/>
          <a:p>
            <a:pPr algn="ctr"/>
            <a:r>
              <a:rPr lang="en-US" sz="1400" dirty="0">
                <a:solidFill>
                  <a:schemeClr val="bg1"/>
                </a:solidFill>
              </a:rPr>
              <a:t>Man and animals leave ark  ~ 1 year</a:t>
            </a:r>
          </a:p>
        </p:txBody>
      </p:sp>
      <p:sp>
        <p:nvSpPr>
          <p:cNvPr id="27" name="Rectangle 26">
            <a:extLst>
              <a:ext uri="{FF2B5EF4-FFF2-40B4-BE49-F238E27FC236}">
                <a16:creationId xmlns:a16="http://schemas.microsoft.com/office/drawing/2014/main" id="{270D55A3-AB42-4EEC-B98D-79BD6C70329D}"/>
              </a:ext>
            </a:extLst>
          </p:cNvPr>
          <p:cNvSpPr/>
          <p:nvPr/>
        </p:nvSpPr>
        <p:spPr>
          <a:xfrm>
            <a:off x="435429" y="4089023"/>
            <a:ext cx="8447310" cy="38335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6E92046-B7A2-43B9-9EAF-83649E310887}"/>
              </a:ext>
            </a:extLst>
          </p:cNvPr>
          <p:cNvPicPr>
            <a:picLocks noChangeAspect="1"/>
          </p:cNvPicPr>
          <p:nvPr/>
        </p:nvPicPr>
        <p:blipFill>
          <a:blip r:embed="rId8"/>
          <a:stretch>
            <a:fillRect/>
          </a:stretch>
        </p:blipFill>
        <p:spPr>
          <a:xfrm>
            <a:off x="7801433" y="3916294"/>
            <a:ext cx="471708" cy="383356"/>
          </a:xfrm>
          <a:prstGeom prst="rect">
            <a:avLst/>
          </a:prstGeom>
        </p:spPr>
      </p:pic>
      <p:pic>
        <p:nvPicPr>
          <p:cNvPr id="22" name="Picture 21">
            <a:extLst>
              <a:ext uri="{FF2B5EF4-FFF2-40B4-BE49-F238E27FC236}">
                <a16:creationId xmlns:a16="http://schemas.microsoft.com/office/drawing/2014/main" id="{0F77CD79-D974-44C8-9D1F-201060D13782}"/>
              </a:ext>
            </a:extLst>
          </p:cNvPr>
          <p:cNvPicPr>
            <a:picLocks noChangeAspect="1"/>
          </p:cNvPicPr>
          <p:nvPr/>
        </p:nvPicPr>
        <p:blipFill>
          <a:blip r:embed="rId9"/>
          <a:stretch>
            <a:fillRect/>
          </a:stretch>
        </p:blipFill>
        <p:spPr>
          <a:xfrm>
            <a:off x="7801432" y="4292460"/>
            <a:ext cx="502827" cy="383356"/>
          </a:xfrm>
          <a:prstGeom prst="rect">
            <a:avLst/>
          </a:prstGeom>
        </p:spPr>
      </p:pic>
      <p:pic>
        <p:nvPicPr>
          <p:cNvPr id="23" name="Picture 22">
            <a:extLst>
              <a:ext uri="{FF2B5EF4-FFF2-40B4-BE49-F238E27FC236}">
                <a16:creationId xmlns:a16="http://schemas.microsoft.com/office/drawing/2014/main" id="{2B5F8E5D-C1B7-446A-946E-15ED1C79A3B6}"/>
              </a:ext>
            </a:extLst>
          </p:cNvPr>
          <p:cNvPicPr>
            <a:picLocks noChangeAspect="1"/>
          </p:cNvPicPr>
          <p:nvPr/>
        </p:nvPicPr>
        <p:blipFill>
          <a:blip r:embed="rId9"/>
          <a:stretch>
            <a:fillRect/>
          </a:stretch>
        </p:blipFill>
        <p:spPr>
          <a:xfrm>
            <a:off x="8111402" y="3618377"/>
            <a:ext cx="502827" cy="383356"/>
          </a:xfrm>
          <a:prstGeom prst="rect">
            <a:avLst/>
          </a:prstGeom>
        </p:spPr>
      </p:pic>
      <p:pic>
        <p:nvPicPr>
          <p:cNvPr id="24" name="Picture 23">
            <a:extLst>
              <a:ext uri="{FF2B5EF4-FFF2-40B4-BE49-F238E27FC236}">
                <a16:creationId xmlns:a16="http://schemas.microsoft.com/office/drawing/2014/main" id="{CD899C05-74B8-4A2A-BDC7-6A2BAF9C41B0}"/>
              </a:ext>
            </a:extLst>
          </p:cNvPr>
          <p:cNvPicPr>
            <a:picLocks noChangeAspect="1"/>
          </p:cNvPicPr>
          <p:nvPr/>
        </p:nvPicPr>
        <p:blipFill>
          <a:blip r:embed="rId9"/>
          <a:stretch>
            <a:fillRect/>
          </a:stretch>
        </p:blipFill>
        <p:spPr>
          <a:xfrm>
            <a:off x="8432259" y="3267895"/>
            <a:ext cx="502827" cy="383356"/>
          </a:xfrm>
          <a:prstGeom prst="rect">
            <a:avLst/>
          </a:prstGeom>
        </p:spPr>
      </p:pic>
    </p:spTree>
    <p:extLst>
      <p:ext uri="{BB962C8B-B14F-4D97-AF65-F5344CB8AC3E}">
        <p14:creationId xmlns:p14="http://schemas.microsoft.com/office/powerpoint/2010/main" val="2335031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DF8F-ECC2-4F5E-ADAE-E0A5634F54D7}"/>
              </a:ext>
            </a:extLst>
          </p:cNvPr>
          <p:cNvSpPr>
            <a:spLocks noGrp="1"/>
          </p:cNvSpPr>
          <p:nvPr>
            <p:ph type="title"/>
          </p:nvPr>
        </p:nvSpPr>
        <p:spPr/>
        <p:txBody>
          <a:bodyPr/>
          <a:lstStyle/>
          <a:p>
            <a:r>
              <a:rPr lang="en-US" dirty="0"/>
              <a:t>Review</a:t>
            </a:r>
          </a:p>
        </p:txBody>
      </p:sp>
      <p:pic>
        <p:nvPicPr>
          <p:cNvPr id="5" name="Picture 4">
            <a:extLst>
              <a:ext uri="{FF2B5EF4-FFF2-40B4-BE49-F238E27FC236}">
                <a16:creationId xmlns:a16="http://schemas.microsoft.com/office/drawing/2014/main" id="{1B1FD97B-1248-4245-87D0-4AAE03490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690734"/>
            <a:ext cx="2917371" cy="4630747"/>
          </a:xfrm>
          <a:prstGeom prst="rect">
            <a:avLst/>
          </a:prstGeom>
        </p:spPr>
      </p:pic>
      <p:pic>
        <p:nvPicPr>
          <p:cNvPr id="27" name="Picture 26">
            <a:extLst>
              <a:ext uri="{FF2B5EF4-FFF2-40B4-BE49-F238E27FC236}">
                <a16:creationId xmlns:a16="http://schemas.microsoft.com/office/drawing/2014/main" id="{5061BB05-B953-4A34-8905-7F0EFFEAC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532" y="1690734"/>
            <a:ext cx="2916936" cy="4685841"/>
          </a:xfrm>
          <a:prstGeom prst="rect">
            <a:avLst/>
          </a:prstGeom>
        </p:spPr>
      </p:pic>
      <p:pic>
        <p:nvPicPr>
          <p:cNvPr id="33" name="Picture 32">
            <a:extLst>
              <a:ext uri="{FF2B5EF4-FFF2-40B4-BE49-F238E27FC236}">
                <a16:creationId xmlns:a16="http://schemas.microsoft.com/office/drawing/2014/main" id="{9196A6DC-1C30-4564-80B4-F77EC954E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690734"/>
            <a:ext cx="2917371" cy="4675275"/>
          </a:xfrm>
          <a:prstGeom prst="rect">
            <a:avLst/>
          </a:prstGeom>
        </p:spPr>
      </p:pic>
      <p:sp>
        <p:nvSpPr>
          <p:cNvPr id="34" name="TextBox 33">
            <a:extLst>
              <a:ext uri="{FF2B5EF4-FFF2-40B4-BE49-F238E27FC236}">
                <a16:creationId xmlns:a16="http://schemas.microsoft.com/office/drawing/2014/main" id="{45C0497F-DC45-49D5-A07B-4A7EB1ACB3D2}"/>
              </a:ext>
            </a:extLst>
          </p:cNvPr>
          <p:cNvSpPr txBox="1"/>
          <p:nvPr/>
        </p:nvSpPr>
        <p:spPr>
          <a:xfrm>
            <a:off x="130630" y="6328229"/>
            <a:ext cx="8490856" cy="369332"/>
          </a:xfrm>
          <a:prstGeom prst="rect">
            <a:avLst/>
          </a:prstGeom>
          <a:noFill/>
        </p:spPr>
        <p:txBody>
          <a:bodyPr wrap="square" rtlCol="0">
            <a:spAutoFit/>
          </a:bodyPr>
          <a:lstStyle/>
          <a:p>
            <a:r>
              <a:rPr lang="en-US" dirty="0">
                <a:solidFill>
                  <a:schemeClr val="bg1"/>
                </a:solidFill>
              </a:rPr>
              <a:t>Others of possible interest: Science, </a:t>
            </a:r>
            <a:r>
              <a:rPr lang="en-US" dirty="0" err="1">
                <a:solidFill>
                  <a:schemeClr val="bg1"/>
                </a:solidFill>
              </a:rPr>
              <a:t>Apemen</a:t>
            </a:r>
            <a:r>
              <a:rPr lang="en-US" dirty="0">
                <a:solidFill>
                  <a:schemeClr val="bg1"/>
                </a:solidFill>
              </a:rPr>
              <a:t>, Darwin, Dinosaurs, Astronomy, and more</a:t>
            </a:r>
          </a:p>
        </p:txBody>
      </p:sp>
    </p:spTree>
    <p:extLst>
      <p:ext uri="{BB962C8B-B14F-4D97-AF65-F5344CB8AC3E}">
        <p14:creationId xmlns:p14="http://schemas.microsoft.com/office/powerpoint/2010/main" val="65079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9456BA0-63A7-4485-B76A-D440C3BE7C4B}"/>
              </a:ext>
            </a:extLst>
          </p:cNvPr>
          <p:cNvCxnSpPr/>
          <p:nvPr/>
        </p:nvCxnSpPr>
        <p:spPr>
          <a:xfrm flipV="1">
            <a:off x="7997378" y="3171381"/>
            <a:ext cx="0" cy="21945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78107F-AEF7-4045-AF64-8669E5DE53CA}"/>
              </a:ext>
            </a:extLst>
          </p:cNvPr>
          <p:cNvCxnSpPr/>
          <p:nvPr/>
        </p:nvCxnSpPr>
        <p:spPr>
          <a:xfrm flipV="1">
            <a:off x="7808687" y="3171381"/>
            <a:ext cx="0" cy="18288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A6ADF8F-ECC2-4F5E-ADAE-E0A5634F54D7}"/>
              </a:ext>
            </a:extLst>
          </p:cNvPr>
          <p:cNvSpPr>
            <a:spLocks noGrp="1"/>
          </p:cNvSpPr>
          <p:nvPr>
            <p:ph type="title"/>
          </p:nvPr>
        </p:nvSpPr>
        <p:spPr/>
        <p:txBody>
          <a:bodyPr/>
          <a:lstStyle/>
          <a:p>
            <a:r>
              <a:rPr lang="en-US" dirty="0"/>
              <a:t>Review</a:t>
            </a:r>
          </a:p>
        </p:txBody>
      </p:sp>
      <p:graphicFrame>
        <p:nvGraphicFramePr>
          <p:cNvPr id="4" name="Table 3">
            <a:extLst>
              <a:ext uri="{FF2B5EF4-FFF2-40B4-BE49-F238E27FC236}">
                <a16:creationId xmlns:a16="http://schemas.microsoft.com/office/drawing/2014/main" id="{75A847EF-97BF-4A77-89E3-DAB5F7A72451}"/>
              </a:ext>
            </a:extLst>
          </p:cNvPr>
          <p:cNvGraphicFramePr>
            <a:graphicFrameLocks noGrp="1"/>
          </p:cNvGraphicFramePr>
          <p:nvPr>
            <p:extLst>
              <p:ext uri="{D42A27DB-BD31-4B8C-83A1-F6EECF244321}">
                <p14:modId xmlns:p14="http://schemas.microsoft.com/office/powerpoint/2010/main" val="2260234124"/>
              </p:ext>
            </p:extLst>
          </p:nvPr>
        </p:nvGraphicFramePr>
        <p:xfrm>
          <a:off x="275771" y="2693130"/>
          <a:ext cx="8606976" cy="370840"/>
        </p:xfrm>
        <a:graphic>
          <a:graphicData uri="http://schemas.openxmlformats.org/drawingml/2006/table">
            <a:tbl>
              <a:tblPr firstRow="1" bandRow="1">
                <a:tableStyleId>{5C22544A-7EE6-4342-B048-85BDC9FD1C3A}</a:tableStyleId>
              </a:tblPr>
              <a:tblGrid>
                <a:gridCol w="358624">
                  <a:extLst>
                    <a:ext uri="{9D8B030D-6E8A-4147-A177-3AD203B41FA5}">
                      <a16:colId xmlns:a16="http://schemas.microsoft.com/office/drawing/2014/main" val="2217641724"/>
                    </a:ext>
                  </a:extLst>
                </a:gridCol>
                <a:gridCol w="358624">
                  <a:extLst>
                    <a:ext uri="{9D8B030D-6E8A-4147-A177-3AD203B41FA5}">
                      <a16:colId xmlns:a16="http://schemas.microsoft.com/office/drawing/2014/main" val="985225724"/>
                    </a:ext>
                  </a:extLst>
                </a:gridCol>
                <a:gridCol w="358624">
                  <a:extLst>
                    <a:ext uri="{9D8B030D-6E8A-4147-A177-3AD203B41FA5}">
                      <a16:colId xmlns:a16="http://schemas.microsoft.com/office/drawing/2014/main" val="2502183855"/>
                    </a:ext>
                  </a:extLst>
                </a:gridCol>
                <a:gridCol w="358624">
                  <a:extLst>
                    <a:ext uri="{9D8B030D-6E8A-4147-A177-3AD203B41FA5}">
                      <a16:colId xmlns:a16="http://schemas.microsoft.com/office/drawing/2014/main" val="2949658064"/>
                    </a:ext>
                  </a:extLst>
                </a:gridCol>
                <a:gridCol w="358624">
                  <a:extLst>
                    <a:ext uri="{9D8B030D-6E8A-4147-A177-3AD203B41FA5}">
                      <a16:colId xmlns:a16="http://schemas.microsoft.com/office/drawing/2014/main" val="133351053"/>
                    </a:ext>
                  </a:extLst>
                </a:gridCol>
                <a:gridCol w="358624">
                  <a:extLst>
                    <a:ext uri="{9D8B030D-6E8A-4147-A177-3AD203B41FA5}">
                      <a16:colId xmlns:a16="http://schemas.microsoft.com/office/drawing/2014/main" val="3024077859"/>
                    </a:ext>
                  </a:extLst>
                </a:gridCol>
                <a:gridCol w="358624">
                  <a:extLst>
                    <a:ext uri="{9D8B030D-6E8A-4147-A177-3AD203B41FA5}">
                      <a16:colId xmlns:a16="http://schemas.microsoft.com/office/drawing/2014/main" val="55603008"/>
                    </a:ext>
                  </a:extLst>
                </a:gridCol>
                <a:gridCol w="358624">
                  <a:extLst>
                    <a:ext uri="{9D8B030D-6E8A-4147-A177-3AD203B41FA5}">
                      <a16:colId xmlns:a16="http://schemas.microsoft.com/office/drawing/2014/main" val="65602803"/>
                    </a:ext>
                  </a:extLst>
                </a:gridCol>
                <a:gridCol w="358624">
                  <a:extLst>
                    <a:ext uri="{9D8B030D-6E8A-4147-A177-3AD203B41FA5}">
                      <a16:colId xmlns:a16="http://schemas.microsoft.com/office/drawing/2014/main" val="1598710635"/>
                    </a:ext>
                  </a:extLst>
                </a:gridCol>
                <a:gridCol w="358624">
                  <a:extLst>
                    <a:ext uri="{9D8B030D-6E8A-4147-A177-3AD203B41FA5}">
                      <a16:colId xmlns:a16="http://schemas.microsoft.com/office/drawing/2014/main" val="69312946"/>
                    </a:ext>
                  </a:extLst>
                </a:gridCol>
                <a:gridCol w="358624">
                  <a:extLst>
                    <a:ext uri="{9D8B030D-6E8A-4147-A177-3AD203B41FA5}">
                      <a16:colId xmlns:a16="http://schemas.microsoft.com/office/drawing/2014/main" val="3504784052"/>
                    </a:ext>
                  </a:extLst>
                </a:gridCol>
                <a:gridCol w="358624">
                  <a:extLst>
                    <a:ext uri="{9D8B030D-6E8A-4147-A177-3AD203B41FA5}">
                      <a16:colId xmlns:a16="http://schemas.microsoft.com/office/drawing/2014/main" val="3811624967"/>
                    </a:ext>
                  </a:extLst>
                </a:gridCol>
                <a:gridCol w="358624">
                  <a:extLst>
                    <a:ext uri="{9D8B030D-6E8A-4147-A177-3AD203B41FA5}">
                      <a16:colId xmlns:a16="http://schemas.microsoft.com/office/drawing/2014/main" val="397095441"/>
                    </a:ext>
                  </a:extLst>
                </a:gridCol>
                <a:gridCol w="358624">
                  <a:extLst>
                    <a:ext uri="{9D8B030D-6E8A-4147-A177-3AD203B41FA5}">
                      <a16:colId xmlns:a16="http://schemas.microsoft.com/office/drawing/2014/main" val="67642801"/>
                    </a:ext>
                  </a:extLst>
                </a:gridCol>
                <a:gridCol w="358624">
                  <a:extLst>
                    <a:ext uri="{9D8B030D-6E8A-4147-A177-3AD203B41FA5}">
                      <a16:colId xmlns:a16="http://schemas.microsoft.com/office/drawing/2014/main" val="2647607002"/>
                    </a:ext>
                  </a:extLst>
                </a:gridCol>
                <a:gridCol w="358624">
                  <a:extLst>
                    <a:ext uri="{9D8B030D-6E8A-4147-A177-3AD203B41FA5}">
                      <a16:colId xmlns:a16="http://schemas.microsoft.com/office/drawing/2014/main" val="3080977713"/>
                    </a:ext>
                  </a:extLst>
                </a:gridCol>
                <a:gridCol w="358624">
                  <a:extLst>
                    <a:ext uri="{9D8B030D-6E8A-4147-A177-3AD203B41FA5}">
                      <a16:colId xmlns:a16="http://schemas.microsoft.com/office/drawing/2014/main" val="1989090805"/>
                    </a:ext>
                  </a:extLst>
                </a:gridCol>
                <a:gridCol w="358624">
                  <a:extLst>
                    <a:ext uri="{9D8B030D-6E8A-4147-A177-3AD203B41FA5}">
                      <a16:colId xmlns:a16="http://schemas.microsoft.com/office/drawing/2014/main" val="1137619760"/>
                    </a:ext>
                  </a:extLst>
                </a:gridCol>
                <a:gridCol w="358624">
                  <a:extLst>
                    <a:ext uri="{9D8B030D-6E8A-4147-A177-3AD203B41FA5}">
                      <a16:colId xmlns:a16="http://schemas.microsoft.com/office/drawing/2014/main" val="2336826451"/>
                    </a:ext>
                  </a:extLst>
                </a:gridCol>
                <a:gridCol w="358624">
                  <a:extLst>
                    <a:ext uri="{9D8B030D-6E8A-4147-A177-3AD203B41FA5}">
                      <a16:colId xmlns:a16="http://schemas.microsoft.com/office/drawing/2014/main" val="1155385173"/>
                    </a:ext>
                  </a:extLst>
                </a:gridCol>
                <a:gridCol w="358624">
                  <a:extLst>
                    <a:ext uri="{9D8B030D-6E8A-4147-A177-3AD203B41FA5}">
                      <a16:colId xmlns:a16="http://schemas.microsoft.com/office/drawing/2014/main" val="3997418126"/>
                    </a:ext>
                  </a:extLst>
                </a:gridCol>
                <a:gridCol w="358624">
                  <a:extLst>
                    <a:ext uri="{9D8B030D-6E8A-4147-A177-3AD203B41FA5}">
                      <a16:colId xmlns:a16="http://schemas.microsoft.com/office/drawing/2014/main" val="881017018"/>
                    </a:ext>
                  </a:extLst>
                </a:gridCol>
                <a:gridCol w="358624">
                  <a:extLst>
                    <a:ext uri="{9D8B030D-6E8A-4147-A177-3AD203B41FA5}">
                      <a16:colId xmlns:a16="http://schemas.microsoft.com/office/drawing/2014/main" val="1205114044"/>
                    </a:ext>
                  </a:extLst>
                </a:gridCol>
                <a:gridCol w="358624">
                  <a:extLst>
                    <a:ext uri="{9D8B030D-6E8A-4147-A177-3AD203B41FA5}">
                      <a16:colId xmlns:a16="http://schemas.microsoft.com/office/drawing/2014/main" val="57324233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65805135"/>
                  </a:ext>
                </a:extLst>
              </a:tr>
            </a:tbl>
          </a:graphicData>
        </a:graphic>
      </p:graphicFrame>
      <p:cxnSp>
        <p:nvCxnSpPr>
          <p:cNvPr id="7" name="Straight Arrow Connector 6">
            <a:extLst>
              <a:ext uri="{FF2B5EF4-FFF2-40B4-BE49-F238E27FC236}">
                <a16:creationId xmlns:a16="http://schemas.microsoft.com/office/drawing/2014/main" id="{384FF807-152A-4B35-B7FD-05F8EC79BFCC}"/>
              </a:ext>
            </a:extLst>
          </p:cNvPr>
          <p:cNvCxnSpPr/>
          <p:nvPr/>
        </p:nvCxnSpPr>
        <p:spPr>
          <a:xfrm flipV="1">
            <a:off x="6197605" y="3171381"/>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DE2CE5-15F7-43FB-81E4-42D7263A880F}"/>
              </a:ext>
            </a:extLst>
          </p:cNvPr>
          <p:cNvSpPr txBox="1"/>
          <p:nvPr/>
        </p:nvSpPr>
        <p:spPr>
          <a:xfrm>
            <a:off x="5588005" y="3873217"/>
            <a:ext cx="1219200" cy="1077218"/>
          </a:xfrm>
          <a:prstGeom prst="rect">
            <a:avLst/>
          </a:prstGeom>
          <a:noFill/>
          <a:ln>
            <a:noFill/>
          </a:ln>
        </p:spPr>
        <p:txBody>
          <a:bodyPr wrap="square" rtlCol="0">
            <a:spAutoFit/>
          </a:bodyPr>
          <a:lstStyle/>
          <a:p>
            <a:pPr algn="ctr"/>
            <a:r>
              <a:rPr lang="en-US" sz="3200" dirty="0">
                <a:solidFill>
                  <a:schemeClr val="accent4"/>
                </a:solidFill>
              </a:rPr>
              <a:t>Flood</a:t>
            </a:r>
          </a:p>
          <a:p>
            <a:pPr algn="ctr"/>
            <a:r>
              <a:rPr lang="en-US" sz="3200" dirty="0">
                <a:solidFill>
                  <a:schemeClr val="accent4"/>
                </a:solidFill>
              </a:rPr>
              <a:t>1650</a:t>
            </a:r>
          </a:p>
        </p:txBody>
      </p:sp>
      <p:sp>
        <p:nvSpPr>
          <p:cNvPr id="9" name="TextBox 8">
            <a:extLst>
              <a:ext uri="{FF2B5EF4-FFF2-40B4-BE49-F238E27FC236}">
                <a16:creationId xmlns:a16="http://schemas.microsoft.com/office/drawing/2014/main" id="{D9EF4EAE-2214-4C90-AA5F-C50D988B2F60}"/>
              </a:ext>
            </a:extLst>
          </p:cNvPr>
          <p:cNvSpPr txBox="1"/>
          <p:nvPr/>
        </p:nvSpPr>
        <p:spPr>
          <a:xfrm>
            <a:off x="1886851" y="1680398"/>
            <a:ext cx="2714173" cy="523220"/>
          </a:xfrm>
          <a:prstGeom prst="rect">
            <a:avLst/>
          </a:prstGeom>
          <a:noFill/>
        </p:spPr>
        <p:txBody>
          <a:bodyPr wrap="square" rtlCol="0">
            <a:spAutoFit/>
          </a:bodyPr>
          <a:lstStyle/>
          <a:p>
            <a:pPr algn="ctr"/>
            <a:r>
              <a:rPr lang="en-US" sz="2800" dirty="0">
                <a:solidFill>
                  <a:schemeClr val="bg1"/>
                </a:solidFill>
              </a:rPr>
              <a:t>Before the Flood</a:t>
            </a:r>
          </a:p>
        </p:txBody>
      </p:sp>
      <p:sp>
        <p:nvSpPr>
          <p:cNvPr id="10" name="TextBox 9">
            <a:extLst>
              <a:ext uri="{FF2B5EF4-FFF2-40B4-BE49-F238E27FC236}">
                <a16:creationId xmlns:a16="http://schemas.microsoft.com/office/drawing/2014/main" id="{53DA35BE-1F4A-4095-BB34-00256433ECBE}"/>
              </a:ext>
            </a:extLst>
          </p:cNvPr>
          <p:cNvSpPr txBox="1"/>
          <p:nvPr/>
        </p:nvSpPr>
        <p:spPr>
          <a:xfrm>
            <a:off x="5529949" y="1666794"/>
            <a:ext cx="1145261" cy="369332"/>
          </a:xfrm>
          <a:prstGeom prst="rect">
            <a:avLst/>
          </a:prstGeom>
          <a:noFill/>
        </p:spPr>
        <p:txBody>
          <a:bodyPr wrap="square" rtlCol="0">
            <a:spAutoFit/>
          </a:bodyPr>
          <a:lstStyle/>
          <a:p>
            <a:pPr algn="ctr"/>
            <a:r>
              <a:rPr lang="en-US" dirty="0">
                <a:solidFill>
                  <a:schemeClr val="bg1"/>
                </a:solidFill>
              </a:rPr>
              <a:t>Flood</a:t>
            </a:r>
          </a:p>
        </p:txBody>
      </p:sp>
      <p:sp>
        <p:nvSpPr>
          <p:cNvPr id="12" name="TextBox 11">
            <a:extLst>
              <a:ext uri="{FF2B5EF4-FFF2-40B4-BE49-F238E27FC236}">
                <a16:creationId xmlns:a16="http://schemas.microsoft.com/office/drawing/2014/main" id="{236AE89B-C1EE-42C1-9C4F-C1832FBEB4A7}"/>
              </a:ext>
            </a:extLst>
          </p:cNvPr>
          <p:cNvSpPr txBox="1"/>
          <p:nvPr/>
        </p:nvSpPr>
        <p:spPr>
          <a:xfrm>
            <a:off x="7294354" y="4493069"/>
            <a:ext cx="1056815" cy="830997"/>
          </a:xfrm>
          <a:prstGeom prst="rect">
            <a:avLst/>
          </a:prstGeom>
          <a:solidFill>
            <a:schemeClr val="tx1"/>
          </a:solidFill>
          <a:ln>
            <a:noFill/>
          </a:ln>
        </p:spPr>
        <p:txBody>
          <a:bodyPr wrap="square" rtlCol="0">
            <a:spAutoFit/>
          </a:bodyPr>
          <a:lstStyle/>
          <a:p>
            <a:pPr algn="ctr"/>
            <a:r>
              <a:rPr lang="en-US" sz="1600" dirty="0">
                <a:solidFill>
                  <a:srgbClr val="FFFF00"/>
                </a:solidFill>
              </a:rPr>
              <a:t>Isaac’s Birth</a:t>
            </a:r>
          </a:p>
          <a:p>
            <a:pPr algn="ctr"/>
            <a:r>
              <a:rPr lang="en-US" sz="1600" dirty="0">
                <a:solidFill>
                  <a:srgbClr val="FFFF00"/>
                </a:solidFill>
              </a:rPr>
              <a:t>2108</a:t>
            </a:r>
          </a:p>
        </p:txBody>
      </p:sp>
      <p:sp>
        <p:nvSpPr>
          <p:cNvPr id="13" name="TextBox 12">
            <a:extLst>
              <a:ext uri="{FF2B5EF4-FFF2-40B4-BE49-F238E27FC236}">
                <a16:creationId xmlns:a16="http://schemas.microsoft.com/office/drawing/2014/main" id="{BB1B555A-E330-40CF-A441-55AEB560893D}"/>
              </a:ext>
            </a:extLst>
          </p:cNvPr>
          <p:cNvSpPr txBox="1"/>
          <p:nvPr/>
        </p:nvSpPr>
        <p:spPr>
          <a:xfrm>
            <a:off x="7480314" y="5364545"/>
            <a:ext cx="1056815" cy="830997"/>
          </a:xfrm>
          <a:prstGeom prst="rect">
            <a:avLst/>
          </a:prstGeom>
          <a:noFill/>
          <a:ln>
            <a:noFill/>
          </a:ln>
        </p:spPr>
        <p:txBody>
          <a:bodyPr wrap="square" rtlCol="0">
            <a:spAutoFit/>
          </a:bodyPr>
          <a:lstStyle/>
          <a:p>
            <a:pPr algn="ctr"/>
            <a:r>
              <a:rPr lang="en-US" sz="1600" dirty="0">
                <a:solidFill>
                  <a:srgbClr val="FF0000"/>
                </a:solidFill>
              </a:rPr>
              <a:t>Jacob’s Birth</a:t>
            </a:r>
          </a:p>
          <a:p>
            <a:pPr algn="ctr"/>
            <a:r>
              <a:rPr lang="en-US" sz="1600" dirty="0">
                <a:solidFill>
                  <a:srgbClr val="FF0000"/>
                </a:solidFill>
              </a:rPr>
              <a:t>2168</a:t>
            </a:r>
          </a:p>
        </p:txBody>
      </p:sp>
      <p:sp>
        <p:nvSpPr>
          <p:cNvPr id="15" name="TextBox 14">
            <a:extLst>
              <a:ext uri="{FF2B5EF4-FFF2-40B4-BE49-F238E27FC236}">
                <a16:creationId xmlns:a16="http://schemas.microsoft.com/office/drawing/2014/main" id="{687A8A27-8162-4383-A7AB-F86807BB14B1}"/>
              </a:ext>
            </a:extLst>
          </p:cNvPr>
          <p:cNvSpPr txBox="1"/>
          <p:nvPr/>
        </p:nvSpPr>
        <p:spPr>
          <a:xfrm>
            <a:off x="8209647" y="4522850"/>
            <a:ext cx="1056815" cy="830997"/>
          </a:xfrm>
          <a:prstGeom prst="rect">
            <a:avLst/>
          </a:prstGeom>
          <a:noFill/>
          <a:ln>
            <a:noFill/>
          </a:ln>
        </p:spPr>
        <p:txBody>
          <a:bodyPr wrap="square" rtlCol="0">
            <a:spAutoFit/>
          </a:bodyPr>
          <a:lstStyle/>
          <a:p>
            <a:pPr algn="ctr"/>
            <a:r>
              <a:rPr lang="en-US" sz="1600" dirty="0">
                <a:solidFill>
                  <a:schemeClr val="accent6">
                    <a:lumMod val="75000"/>
                  </a:schemeClr>
                </a:solidFill>
              </a:rPr>
              <a:t>Joseph’s Death</a:t>
            </a:r>
          </a:p>
          <a:p>
            <a:pPr algn="ctr"/>
            <a:r>
              <a:rPr lang="en-US" sz="1600" dirty="0">
                <a:solidFill>
                  <a:schemeClr val="accent6">
                    <a:lumMod val="75000"/>
                  </a:schemeClr>
                </a:solidFill>
              </a:rPr>
              <a:t>~2369</a:t>
            </a:r>
          </a:p>
        </p:txBody>
      </p:sp>
      <p:cxnSp>
        <p:nvCxnSpPr>
          <p:cNvPr id="16" name="Straight Arrow Connector 15">
            <a:extLst>
              <a:ext uri="{FF2B5EF4-FFF2-40B4-BE49-F238E27FC236}">
                <a16:creationId xmlns:a16="http://schemas.microsoft.com/office/drawing/2014/main" id="{3581B9CB-493D-45F8-950F-615842C649E5}"/>
              </a:ext>
            </a:extLst>
          </p:cNvPr>
          <p:cNvCxnSpPr/>
          <p:nvPr/>
        </p:nvCxnSpPr>
        <p:spPr>
          <a:xfrm flipV="1">
            <a:off x="7467605" y="3171381"/>
            <a:ext cx="0" cy="7257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39EF32B-705A-4D21-99EE-DC9D958A2EE0}"/>
              </a:ext>
            </a:extLst>
          </p:cNvPr>
          <p:cNvCxnSpPr/>
          <p:nvPr/>
        </p:nvCxnSpPr>
        <p:spPr>
          <a:xfrm flipV="1">
            <a:off x="8345716" y="3171381"/>
            <a:ext cx="0" cy="7257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1DB0F98-76F4-4843-A0B6-08169BE7006E}"/>
              </a:ext>
            </a:extLst>
          </p:cNvPr>
          <p:cNvCxnSpPr/>
          <p:nvPr/>
        </p:nvCxnSpPr>
        <p:spPr>
          <a:xfrm flipV="1">
            <a:off x="8723093" y="3171381"/>
            <a:ext cx="0" cy="182880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F5E8425-7E58-4CA3-B706-534A3BBD637D}"/>
              </a:ext>
            </a:extLst>
          </p:cNvPr>
          <p:cNvSpPr txBox="1"/>
          <p:nvPr/>
        </p:nvSpPr>
        <p:spPr>
          <a:xfrm>
            <a:off x="7834091" y="3522326"/>
            <a:ext cx="1056815" cy="830997"/>
          </a:xfrm>
          <a:prstGeom prst="rect">
            <a:avLst/>
          </a:prstGeom>
          <a:solidFill>
            <a:schemeClr val="tx1"/>
          </a:solidFill>
          <a:ln>
            <a:noFill/>
          </a:ln>
        </p:spPr>
        <p:txBody>
          <a:bodyPr wrap="square" rtlCol="0">
            <a:spAutoFit/>
          </a:bodyPr>
          <a:lstStyle/>
          <a:p>
            <a:pPr algn="ctr"/>
            <a:r>
              <a:rPr lang="en-US" sz="1600" dirty="0">
                <a:solidFill>
                  <a:srgbClr val="00B0F0"/>
                </a:solidFill>
              </a:rPr>
              <a:t>Joseph’s Birth</a:t>
            </a:r>
          </a:p>
          <a:p>
            <a:pPr algn="ctr"/>
            <a:r>
              <a:rPr lang="en-US" sz="1600" dirty="0">
                <a:solidFill>
                  <a:srgbClr val="00B0F0"/>
                </a:solidFill>
              </a:rPr>
              <a:t>~2259</a:t>
            </a:r>
          </a:p>
        </p:txBody>
      </p:sp>
      <p:sp>
        <p:nvSpPr>
          <p:cNvPr id="11" name="TextBox 10">
            <a:extLst>
              <a:ext uri="{FF2B5EF4-FFF2-40B4-BE49-F238E27FC236}">
                <a16:creationId xmlns:a16="http://schemas.microsoft.com/office/drawing/2014/main" id="{74DD6ADC-AAEC-435E-AA30-838683A98870}"/>
              </a:ext>
            </a:extLst>
          </p:cNvPr>
          <p:cNvSpPr txBox="1"/>
          <p:nvPr/>
        </p:nvSpPr>
        <p:spPr>
          <a:xfrm>
            <a:off x="6939197" y="3522326"/>
            <a:ext cx="1056816" cy="861774"/>
          </a:xfrm>
          <a:prstGeom prst="rect">
            <a:avLst/>
          </a:prstGeom>
          <a:solidFill>
            <a:schemeClr val="tx1"/>
          </a:solidFill>
          <a:ln>
            <a:noFill/>
          </a:ln>
        </p:spPr>
        <p:txBody>
          <a:bodyPr wrap="square" rtlCol="0">
            <a:spAutoFit/>
          </a:bodyPr>
          <a:lstStyle/>
          <a:p>
            <a:pPr algn="ctr"/>
            <a:r>
              <a:rPr lang="en-US" sz="1600" dirty="0">
                <a:solidFill>
                  <a:schemeClr val="bg1"/>
                </a:solidFill>
              </a:rPr>
              <a:t>Abraham’s Birth</a:t>
            </a:r>
          </a:p>
          <a:p>
            <a:pPr algn="ctr"/>
            <a:r>
              <a:rPr lang="en-US" sz="1600" dirty="0">
                <a:solidFill>
                  <a:schemeClr val="bg1"/>
                </a:solidFill>
              </a:rPr>
              <a:t>2008</a:t>
            </a:r>
          </a:p>
        </p:txBody>
      </p:sp>
      <p:cxnSp>
        <p:nvCxnSpPr>
          <p:cNvPr id="21" name="Straight Arrow Connector 20">
            <a:extLst>
              <a:ext uri="{FF2B5EF4-FFF2-40B4-BE49-F238E27FC236}">
                <a16:creationId xmlns:a16="http://schemas.microsoft.com/office/drawing/2014/main" id="{B854923B-5652-4A50-A1FE-1925FD44DEB1}"/>
              </a:ext>
            </a:extLst>
          </p:cNvPr>
          <p:cNvCxnSpPr/>
          <p:nvPr/>
        </p:nvCxnSpPr>
        <p:spPr>
          <a:xfrm flipV="1">
            <a:off x="283036" y="3164127"/>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CB25B48-1296-4C12-B1A2-902177BF2A68}"/>
              </a:ext>
            </a:extLst>
          </p:cNvPr>
          <p:cNvSpPr txBox="1"/>
          <p:nvPr/>
        </p:nvSpPr>
        <p:spPr>
          <a:xfrm>
            <a:off x="79832" y="3865963"/>
            <a:ext cx="1596545" cy="1077218"/>
          </a:xfrm>
          <a:prstGeom prst="rect">
            <a:avLst/>
          </a:prstGeom>
          <a:noFill/>
          <a:ln>
            <a:noFill/>
          </a:ln>
        </p:spPr>
        <p:txBody>
          <a:bodyPr wrap="square" rtlCol="0">
            <a:spAutoFit/>
          </a:bodyPr>
          <a:lstStyle/>
          <a:p>
            <a:pPr algn="ctr"/>
            <a:r>
              <a:rPr lang="en-US" sz="3200" dirty="0">
                <a:solidFill>
                  <a:schemeClr val="accent4"/>
                </a:solidFill>
              </a:rPr>
              <a:t>Creation</a:t>
            </a:r>
          </a:p>
          <a:p>
            <a:pPr algn="ctr"/>
            <a:r>
              <a:rPr lang="en-US" sz="3200" dirty="0">
                <a:solidFill>
                  <a:schemeClr val="accent4"/>
                </a:solidFill>
              </a:rPr>
              <a:t>0</a:t>
            </a:r>
          </a:p>
        </p:txBody>
      </p:sp>
      <p:sp>
        <p:nvSpPr>
          <p:cNvPr id="23" name="Rectangle 22">
            <a:extLst>
              <a:ext uri="{FF2B5EF4-FFF2-40B4-BE49-F238E27FC236}">
                <a16:creationId xmlns:a16="http://schemas.microsoft.com/office/drawing/2014/main" id="{700A1102-8690-4F6F-ABCE-72D1AEAAFC3A}"/>
              </a:ext>
            </a:extLst>
          </p:cNvPr>
          <p:cNvSpPr/>
          <p:nvPr/>
        </p:nvSpPr>
        <p:spPr>
          <a:xfrm>
            <a:off x="246741" y="2678616"/>
            <a:ext cx="8650511"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Genesis</a:t>
            </a:r>
            <a:endParaRPr lang="en-US" dirty="0">
              <a:solidFill>
                <a:schemeClr val="tx1"/>
              </a:solidFill>
            </a:endParaRPr>
          </a:p>
        </p:txBody>
      </p:sp>
      <p:sp>
        <p:nvSpPr>
          <p:cNvPr id="24" name="Left Brace 23">
            <a:extLst>
              <a:ext uri="{FF2B5EF4-FFF2-40B4-BE49-F238E27FC236}">
                <a16:creationId xmlns:a16="http://schemas.microsoft.com/office/drawing/2014/main" id="{9F68BF88-E3D7-4F4F-AE5C-01F085F104A6}"/>
              </a:ext>
            </a:extLst>
          </p:cNvPr>
          <p:cNvSpPr/>
          <p:nvPr/>
        </p:nvSpPr>
        <p:spPr>
          <a:xfrm rot="5400000">
            <a:off x="3139600" y="-479143"/>
            <a:ext cx="194174" cy="5921838"/>
          </a:xfrm>
          <a:prstGeom prst="leftBrace">
            <a:avLst>
              <a:gd name="adj1" fmla="val 63441"/>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5" name="Left Brace 24">
            <a:extLst>
              <a:ext uri="{FF2B5EF4-FFF2-40B4-BE49-F238E27FC236}">
                <a16:creationId xmlns:a16="http://schemas.microsoft.com/office/drawing/2014/main" id="{089159C7-B2B2-4D69-820B-81230A4FD182}"/>
              </a:ext>
            </a:extLst>
          </p:cNvPr>
          <p:cNvSpPr/>
          <p:nvPr/>
        </p:nvSpPr>
        <p:spPr>
          <a:xfrm rot="5400000">
            <a:off x="6758428" y="1847812"/>
            <a:ext cx="194173" cy="1249599"/>
          </a:xfrm>
          <a:prstGeom prst="leftBrace">
            <a:avLst>
              <a:gd name="adj1" fmla="val 63441"/>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6" name="Left Brace 25">
            <a:extLst>
              <a:ext uri="{FF2B5EF4-FFF2-40B4-BE49-F238E27FC236}">
                <a16:creationId xmlns:a16="http://schemas.microsoft.com/office/drawing/2014/main" id="{4057F1A7-5F2A-4585-A7B5-636B9A0C5B74}"/>
              </a:ext>
            </a:extLst>
          </p:cNvPr>
          <p:cNvSpPr/>
          <p:nvPr/>
        </p:nvSpPr>
        <p:spPr>
          <a:xfrm rot="5400000">
            <a:off x="8042944" y="1840558"/>
            <a:ext cx="194173" cy="1249599"/>
          </a:xfrm>
          <a:prstGeom prst="leftBrace">
            <a:avLst>
              <a:gd name="adj1" fmla="val 63441"/>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cxnSp>
        <p:nvCxnSpPr>
          <p:cNvPr id="28" name="Straight Arrow Connector 27">
            <a:extLst>
              <a:ext uri="{FF2B5EF4-FFF2-40B4-BE49-F238E27FC236}">
                <a16:creationId xmlns:a16="http://schemas.microsoft.com/office/drawing/2014/main" id="{102DF604-C081-4E44-8711-D670A8BA42A4}"/>
              </a:ext>
            </a:extLst>
          </p:cNvPr>
          <p:cNvCxnSpPr>
            <a:cxnSpLocks/>
          </p:cNvCxnSpPr>
          <p:nvPr/>
        </p:nvCxnSpPr>
        <p:spPr>
          <a:xfrm>
            <a:off x="6218692" y="2050640"/>
            <a:ext cx="0" cy="34856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40476E1-6C99-4F39-8799-3374D5A9EA5E}"/>
              </a:ext>
            </a:extLst>
          </p:cNvPr>
          <p:cNvSpPr txBox="1"/>
          <p:nvPr/>
        </p:nvSpPr>
        <p:spPr>
          <a:xfrm>
            <a:off x="7567399" y="1666794"/>
            <a:ext cx="1145261" cy="369332"/>
          </a:xfrm>
          <a:prstGeom prst="rect">
            <a:avLst/>
          </a:prstGeom>
          <a:noFill/>
        </p:spPr>
        <p:txBody>
          <a:bodyPr wrap="square" rtlCol="0">
            <a:spAutoFit/>
          </a:bodyPr>
          <a:lstStyle/>
          <a:p>
            <a:pPr algn="ctr"/>
            <a:r>
              <a:rPr lang="en-US" dirty="0">
                <a:solidFill>
                  <a:schemeClr val="bg1"/>
                </a:solidFill>
              </a:rPr>
              <a:t>Patriarchs</a:t>
            </a:r>
          </a:p>
        </p:txBody>
      </p:sp>
      <p:sp>
        <p:nvSpPr>
          <p:cNvPr id="31" name="TextBox 30">
            <a:extLst>
              <a:ext uri="{FF2B5EF4-FFF2-40B4-BE49-F238E27FC236}">
                <a16:creationId xmlns:a16="http://schemas.microsoft.com/office/drawing/2014/main" id="{75A8F183-527D-445A-BD16-EBCDF024C2FA}"/>
              </a:ext>
            </a:extLst>
          </p:cNvPr>
          <p:cNvSpPr txBox="1"/>
          <p:nvPr/>
        </p:nvSpPr>
        <p:spPr>
          <a:xfrm>
            <a:off x="6413509" y="1666794"/>
            <a:ext cx="1145261" cy="369332"/>
          </a:xfrm>
          <a:prstGeom prst="rect">
            <a:avLst/>
          </a:prstGeom>
          <a:noFill/>
        </p:spPr>
        <p:txBody>
          <a:bodyPr wrap="square" rtlCol="0">
            <a:spAutoFit/>
          </a:bodyPr>
          <a:lstStyle/>
          <a:p>
            <a:pPr algn="ctr"/>
            <a:r>
              <a:rPr lang="en-US" dirty="0">
                <a:solidFill>
                  <a:schemeClr val="bg1"/>
                </a:solidFill>
              </a:rPr>
              <a:t>Scattering</a:t>
            </a:r>
          </a:p>
        </p:txBody>
      </p:sp>
      <p:sp>
        <p:nvSpPr>
          <p:cNvPr id="5" name="Rectangle 4">
            <a:extLst>
              <a:ext uri="{FF2B5EF4-FFF2-40B4-BE49-F238E27FC236}">
                <a16:creationId xmlns:a16="http://schemas.microsoft.com/office/drawing/2014/main" id="{F1F7DF70-5E51-45C9-BC4C-4F3EC6D6FF6D}"/>
              </a:ext>
            </a:extLst>
          </p:cNvPr>
          <p:cNvSpPr/>
          <p:nvPr/>
        </p:nvSpPr>
        <p:spPr>
          <a:xfrm>
            <a:off x="266621" y="6287630"/>
            <a:ext cx="5921838" cy="3708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795C04-AA62-47E9-A23F-6EB7DF4F6F34}"/>
              </a:ext>
            </a:extLst>
          </p:cNvPr>
          <p:cNvSpPr txBox="1"/>
          <p:nvPr/>
        </p:nvSpPr>
        <p:spPr>
          <a:xfrm>
            <a:off x="2187244" y="6216858"/>
            <a:ext cx="2080591" cy="523220"/>
          </a:xfrm>
          <a:prstGeom prst="rect">
            <a:avLst/>
          </a:prstGeom>
          <a:noFill/>
        </p:spPr>
        <p:txBody>
          <a:bodyPr wrap="square" rtlCol="0">
            <a:spAutoFit/>
          </a:bodyPr>
          <a:lstStyle/>
          <a:p>
            <a:pPr algn="ctr"/>
            <a:r>
              <a:rPr lang="en-US" sz="2800" dirty="0"/>
              <a:t>1 – 5 </a:t>
            </a:r>
          </a:p>
        </p:txBody>
      </p:sp>
      <p:sp>
        <p:nvSpPr>
          <p:cNvPr id="6" name="Rectangle 5">
            <a:extLst>
              <a:ext uri="{FF2B5EF4-FFF2-40B4-BE49-F238E27FC236}">
                <a16:creationId xmlns:a16="http://schemas.microsoft.com/office/drawing/2014/main" id="{1D07BE46-C8A5-4F63-9BCA-D725D7842D10}"/>
              </a:ext>
            </a:extLst>
          </p:cNvPr>
          <p:cNvSpPr/>
          <p:nvPr/>
        </p:nvSpPr>
        <p:spPr>
          <a:xfrm>
            <a:off x="6207244" y="6286370"/>
            <a:ext cx="1296539" cy="3708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01E6E60-10C5-4D5C-86B6-4255F45BAADF}"/>
              </a:ext>
            </a:extLst>
          </p:cNvPr>
          <p:cNvSpPr txBox="1"/>
          <p:nvPr/>
        </p:nvSpPr>
        <p:spPr>
          <a:xfrm>
            <a:off x="5768815" y="6210180"/>
            <a:ext cx="2080591" cy="523220"/>
          </a:xfrm>
          <a:prstGeom prst="rect">
            <a:avLst/>
          </a:prstGeom>
          <a:noFill/>
        </p:spPr>
        <p:txBody>
          <a:bodyPr wrap="square" rtlCol="0">
            <a:spAutoFit/>
          </a:bodyPr>
          <a:lstStyle/>
          <a:p>
            <a:pPr algn="ctr"/>
            <a:r>
              <a:rPr lang="en-US" sz="2800" dirty="0"/>
              <a:t>11</a:t>
            </a:r>
          </a:p>
        </p:txBody>
      </p:sp>
      <p:sp>
        <p:nvSpPr>
          <p:cNvPr id="27" name="Rectangle 26">
            <a:extLst>
              <a:ext uri="{FF2B5EF4-FFF2-40B4-BE49-F238E27FC236}">
                <a16:creationId xmlns:a16="http://schemas.microsoft.com/office/drawing/2014/main" id="{D9A24BE6-D8D2-4B7F-B2A0-64995B69A0E2}"/>
              </a:ext>
            </a:extLst>
          </p:cNvPr>
          <p:cNvSpPr/>
          <p:nvPr/>
        </p:nvSpPr>
        <p:spPr>
          <a:xfrm>
            <a:off x="7516871" y="6283072"/>
            <a:ext cx="1407994" cy="370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ECFE4E24-B230-4018-86AE-17C2EFE0EF9D}"/>
              </a:ext>
            </a:extLst>
          </p:cNvPr>
          <p:cNvSpPr txBox="1"/>
          <p:nvPr/>
        </p:nvSpPr>
        <p:spPr>
          <a:xfrm>
            <a:off x="7169351" y="6227146"/>
            <a:ext cx="2080591" cy="523220"/>
          </a:xfrm>
          <a:prstGeom prst="rect">
            <a:avLst/>
          </a:prstGeom>
          <a:noFill/>
        </p:spPr>
        <p:txBody>
          <a:bodyPr wrap="square" rtlCol="0">
            <a:spAutoFit/>
          </a:bodyPr>
          <a:lstStyle/>
          <a:p>
            <a:pPr algn="ctr"/>
            <a:r>
              <a:rPr lang="en-US" sz="2800" dirty="0"/>
              <a:t>12 – 5 0</a:t>
            </a:r>
          </a:p>
        </p:txBody>
      </p:sp>
      <p:sp>
        <p:nvSpPr>
          <p:cNvPr id="35" name="TextBox 34">
            <a:extLst>
              <a:ext uri="{FF2B5EF4-FFF2-40B4-BE49-F238E27FC236}">
                <a16:creationId xmlns:a16="http://schemas.microsoft.com/office/drawing/2014/main" id="{6ABE5B50-C0F9-40A1-9283-FE2209692BAF}"/>
              </a:ext>
            </a:extLst>
          </p:cNvPr>
          <p:cNvSpPr txBox="1"/>
          <p:nvPr/>
        </p:nvSpPr>
        <p:spPr>
          <a:xfrm>
            <a:off x="5166948" y="5529383"/>
            <a:ext cx="2080591" cy="523220"/>
          </a:xfrm>
          <a:prstGeom prst="rect">
            <a:avLst/>
          </a:prstGeom>
          <a:noFill/>
        </p:spPr>
        <p:txBody>
          <a:bodyPr wrap="square" rtlCol="0">
            <a:spAutoFit/>
          </a:bodyPr>
          <a:lstStyle/>
          <a:p>
            <a:pPr algn="ctr"/>
            <a:r>
              <a:rPr lang="en-US" sz="2800" dirty="0">
                <a:solidFill>
                  <a:schemeClr val="bg1"/>
                </a:solidFill>
              </a:rPr>
              <a:t>6 – 9, 10</a:t>
            </a:r>
          </a:p>
        </p:txBody>
      </p:sp>
      <p:cxnSp>
        <p:nvCxnSpPr>
          <p:cNvPr id="37" name="Straight Connector 36">
            <a:extLst>
              <a:ext uri="{FF2B5EF4-FFF2-40B4-BE49-F238E27FC236}">
                <a16:creationId xmlns:a16="http://schemas.microsoft.com/office/drawing/2014/main" id="{233E725C-565B-48B3-9A61-589049A1776D}"/>
              </a:ext>
            </a:extLst>
          </p:cNvPr>
          <p:cNvCxnSpPr>
            <a:stCxn id="35" idx="1"/>
          </p:cNvCxnSpPr>
          <p:nvPr/>
        </p:nvCxnSpPr>
        <p:spPr>
          <a:xfrm>
            <a:off x="5166948" y="5790993"/>
            <a:ext cx="1021511" cy="492079"/>
          </a:xfrm>
          <a:prstGeom prst="line">
            <a:avLst/>
          </a:prstGeom>
          <a:ln w="34925">
            <a:solidFill>
              <a:schemeClr val="bg1"/>
            </a:solidFill>
          </a:ln>
        </p:spPr>
        <p:style>
          <a:lnRef idx="3">
            <a:schemeClr val="accent4"/>
          </a:lnRef>
          <a:fillRef idx="0">
            <a:schemeClr val="accent4"/>
          </a:fillRef>
          <a:effectRef idx="2">
            <a:schemeClr val="accent4"/>
          </a:effectRef>
          <a:fontRef idx="minor">
            <a:schemeClr val="tx1"/>
          </a:fontRef>
        </p:style>
      </p:cxnSp>
      <p:cxnSp>
        <p:nvCxnSpPr>
          <p:cNvPr id="39" name="Straight Connector 38">
            <a:extLst>
              <a:ext uri="{FF2B5EF4-FFF2-40B4-BE49-F238E27FC236}">
                <a16:creationId xmlns:a16="http://schemas.microsoft.com/office/drawing/2014/main" id="{C1674FBE-1A1E-4C93-B52F-8B147F9DA099}"/>
              </a:ext>
            </a:extLst>
          </p:cNvPr>
          <p:cNvCxnSpPr>
            <a:stCxn id="35" idx="3"/>
          </p:cNvCxnSpPr>
          <p:nvPr/>
        </p:nvCxnSpPr>
        <p:spPr>
          <a:xfrm flipH="1">
            <a:off x="6197605" y="5790993"/>
            <a:ext cx="1049934" cy="486921"/>
          </a:xfrm>
          <a:prstGeom prst="line">
            <a:avLst/>
          </a:prstGeom>
          <a:ln w="34925">
            <a:solidFill>
              <a:schemeClr val="bg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28055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B41A-3B52-443F-9FD7-D31FA65EA772}"/>
              </a:ext>
            </a:extLst>
          </p:cNvPr>
          <p:cNvSpPr>
            <a:spLocks noGrp="1"/>
          </p:cNvSpPr>
          <p:nvPr>
            <p:ph type="title"/>
          </p:nvPr>
        </p:nvSpPr>
        <p:spPr/>
        <p:txBody>
          <a:bodyPr>
            <a:noAutofit/>
          </a:bodyPr>
          <a:lstStyle/>
          <a:p>
            <a:r>
              <a:rPr lang="en-US" dirty="0"/>
              <a:t>Describe the events of the third time period: scattering of the people</a:t>
            </a:r>
            <a:endParaRPr lang="en-US" sz="3200" dirty="0"/>
          </a:p>
        </p:txBody>
      </p:sp>
      <p:sp>
        <p:nvSpPr>
          <p:cNvPr id="3" name="Content Placeholder 2">
            <a:extLst>
              <a:ext uri="{FF2B5EF4-FFF2-40B4-BE49-F238E27FC236}">
                <a16:creationId xmlns:a16="http://schemas.microsoft.com/office/drawing/2014/main" id="{0A833966-397B-4F19-8D6F-44B96DD4396A}"/>
              </a:ext>
            </a:extLst>
          </p:cNvPr>
          <p:cNvSpPr>
            <a:spLocks noGrp="1"/>
          </p:cNvSpPr>
          <p:nvPr>
            <p:ph idx="1"/>
          </p:nvPr>
        </p:nvSpPr>
        <p:spPr/>
        <p:txBody>
          <a:bodyPr>
            <a:normAutofit/>
          </a:bodyPr>
          <a:lstStyle/>
          <a:p>
            <a:r>
              <a:rPr lang="en-US" dirty="0">
                <a:sym typeface="Wingdings" panose="05000000000000000000" pitchFamily="2" charset="2"/>
              </a:rPr>
              <a:t>Gen 11:4  People wanted to build a city and a tower whose top is in the heavens. </a:t>
            </a:r>
          </a:p>
          <a:p>
            <a:pPr lvl="1"/>
            <a:r>
              <a:rPr lang="en-US" dirty="0">
                <a:sym typeface="Wingdings" panose="05000000000000000000" pitchFamily="2" charset="2"/>
              </a:rPr>
              <a:t>This way they could make a name for themselves</a:t>
            </a:r>
          </a:p>
          <a:p>
            <a:pPr lvl="1"/>
            <a:r>
              <a:rPr lang="en-US" dirty="0">
                <a:sym typeface="Wingdings" panose="05000000000000000000" pitchFamily="2" charset="2"/>
              </a:rPr>
              <a:t>So that they wouldn’t be scattered abroad over the face of the earth </a:t>
            </a:r>
          </a:p>
          <a:p>
            <a:endParaRPr lang="en-US" dirty="0">
              <a:sym typeface="Wingdings" panose="05000000000000000000" pitchFamily="2" charset="2"/>
            </a:endParaRPr>
          </a:p>
          <a:p>
            <a:r>
              <a:rPr lang="en-US" dirty="0">
                <a:sym typeface="Wingdings" panose="05000000000000000000" pitchFamily="2" charset="2"/>
              </a:rPr>
              <a:t>Gen 11:7  God confused their language, so that they didn’t understand each other’s speech </a:t>
            </a:r>
          </a:p>
          <a:p>
            <a:endParaRPr lang="en-US" dirty="0">
              <a:sym typeface="Wingdings" panose="05000000000000000000" pitchFamily="2" charset="2"/>
            </a:endParaRPr>
          </a:p>
          <a:p>
            <a:r>
              <a:rPr lang="en-US" dirty="0">
                <a:sym typeface="Wingdings" panose="05000000000000000000" pitchFamily="2" charset="2"/>
              </a:rPr>
              <a:t>Gen 11:8-9  This resulted in the people scattering abroad over the face of the earth, which is what God told Noah and his sons to do (</a:t>
            </a:r>
            <a:r>
              <a:rPr lang="en-US" dirty="0"/>
              <a:t>Genesis 9:1)</a:t>
            </a:r>
            <a:endParaRPr lang="en-US" dirty="0">
              <a:sym typeface="Wingdings" panose="05000000000000000000" pitchFamily="2" charset="2"/>
            </a:endParaRPr>
          </a:p>
          <a:p>
            <a:pPr lvl="1"/>
            <a:r>
              <a:rPr lang="en-US" dirty="0">
                <a:sym typeface="Wingdings" panose="05000000000000000000" pitchFamily="2" charset="2"/>
              </a:rPr>
              <a:t>Remember the prevalence of the flood story in so many cultures</a:t>
            </a:r>
          </a:p>
          <a:p>
            <a:pPr lvl="1"/>
            <a:r>
              <a:rPr lang="en-US" dirty="0">
                <a:sym typeface="Wingdings" panose="05000000000000000000" pitchFamily="2" charset="2"/>
              </a:rPr>
              <a:t>Languages established when all together and knew of the flood history</a:t>
            </a:r>
            <a:endParaRPr lang="en-US" dirty="0"/>
          </a:p>
          <a:p>
            <a:pPr lvl="1"/>
            <a:endParaRPr lang="en-US" dirty="0"/>
          </a:p>
        </p:txBody>
      </p:sp>
    </p:spTree>
    <p:extLst>
      <p:ext uri="{BB962C8B-B14F-4D97-AF65-F5344CB8AC3E}">
        <p14:creationId xmlns:p14="http://schemas.microsoft.com/office/powerpoint/2010/main" val="167296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14A8-7549-4D8E-A0FD-95BDE3CC05F7}"/>
              </a:ext>
            </a:extLst>
          </p:cNvPr>
          <p:cNvSpPr>
            <a:spLocks noGrp="1"/>
          </p:cNvSpPr>
          <p:nvPr>
            <p:ph type="title"/>
          </p:nvPr>
        </p:nvSpPr>
        <p:spPr/>
        <p:txBody>
          <a:bodyPr>
            <a:noAutofit/>
          </a:bodyPr>
          <a:lstStyle/>
          <a:p>
            <a:r>
              <a:rPr lang="en-US" sz="2400" dirty="0"/>
              <a:t>In Genesis 12:1 – 3 God makes promises to Abram. These promises are a continual theme. What are the promises and when were the promises fulfilled?</a:t>
            </a:r>
            <a:endParaRPr lang="en-US" sz="1600" dirty="0"/>
          </a:p>
        </p:txBody>
      </p:sp>
      <p:sp>
        <p:nvSpPr>
          <p:cNvPr id="3" name="Content Placeholder 2">
            <a:extLst>
              <a:ext uri="{FF2B5EF4-FFF2-40B4-BE49-F238E27FC236}">
                <a16:creationId xmlns:a16="http://schemas.microsoft.com/office/drawing/2014/main" id="{BFDACE1D-E699-4CAD-A464-3825B2E14ACE}"/>
              </a:ext>
            </a:extLst>
          </p:cNvPr>
          <p:cNvSpPr>
            <a:spLocks noGrp="1"/>
          </p:cNvSpPr>
          <p:nvPr>
            <p:ph idx="1"/>
          </p:nvPr>
        </p:nvSpPr>
        <p:spPr/>
        <p:txBody>
          <a:bodyPr>
            <a:normAutofit fontScale="92500" lnSpcReduction="10000"/>
          </a:bodyPr>
          <a:lstStyle/>
          <a:p>
            <a:r>
              <a:rPr lang="en-US" dirty="0">
                <a:solidFill>
                  <a:schemeClr val="accent4"/>
                </a:solidFill>
              </a:rPr>
              <a:t>Should know the location of these verses</a:t>
            </a:r>
          </a:p>
          <a:p>
            <a:r>
              <a:rPr lang="en-US" dirty="0"/>
              <a:t>Genesis 12:1 </a:t>
            </a:r>
            <a:r>
              <a:rPr lang="en-US" dirty="0">
                <a:sym typeface="Wingdings" panose="05000000000000000000" pitchFamily="2" charset="2"/>
              </a:rPr>
              <a:t> “… a </a:t>
            </a:r>
            <a:r>
              <a:rPr lang="en-US" dirty="0">
                <a:solidFill>
                  <a:schemeClr val="accent4"/>
                </a:solidFill>
                <a:sym typeface="Wingdings" panose="05000000000000000000" pitchFamily="2" charset="2"/>
              </a:rPr>
              <a:t>land</a:t>
            </a:r>
            <a:r>
              <a:rPr lang="en-US" dirty="0">
                <a:sym typeface="Wingdings" panose="05000000000000000000" pitchFamily="2" charset="2"/>
              </a:rPr>
              <a:t>”</a:t>
            </a:r>
          </a:p>
          <a:p>
            <a:r>
              <a:rPr lang="en-US" dirty="0">
                <a:sym typeface="Wingdings" panose="05000000000000000000" pitchFamily="2" charset="2"/>
              </a:rPr>
              <a:t>Genesis 12:2  “…make you a great </a:t>
            </a:r>
            <a:r>
              <a:rPr lang="en-US" dirty="0">
                <a:solidFill>
                  <a:schemeClr val="accent4"/>
                </a:solidFill>
                <a:sym typeface="Wingdings" panose="05000000000000000000" pitchFamily="2" charset="2"/>
              </a:rPr>
              <a:t>nation</a:t>
            </a:r>
            <a:r>
              <a:rPr lang="en-US" dirty="0">
                <a:sym typeface="Wingdings" panose="05000000000000000000" pitchFamily="2" charset="2"/>
              </a:rPr>
              <a:t>”</a:t>
            </a:r>
          </a:p>
          <a:p>
            <a:r>
              <a:rPr lang="en-US" dirty="0">
                <a:sym typeface="Wingdings" panose="05000000000000000000" pitchFamily="2" charset="2"/>
              </a:rPr>
              <a:t>Genesis 12:3  “…in you all the </a:t>
            </a:r>
            <a:r>
              <a:rPr lang="en-US" dirty="0">
                <a:solidFill>
                  <a:schemeClr val="accent4"/>
                </a:solidFill>
                <a:sym typeface="Wingdings" panose="05000000000000000000" pitchFamily="2" charset="2"/>
              </a:rPr>
              <a:t>families</a:t>
            </a:r>
            <a:r>
              <a:rPr lang="en-US" dirty="0">
                <a:sym typeface="Wingdings" panose="05000000000000000000" pitchFamily="2" charset="2"/>
              </a:rPr>
              <a:t> of the earth shall be </a:t>
            </a:r>
            <a:r>
              <a:rPr lang="en-US" dirty="0">
                <a:solidFill>
                  <a:schemeClr val="accent4"/>
                </a:solidFill>
                <a:sym typeface="Wingdings" panose="05000000000000000000" pitchFamily="2" charset="2"/>
              </a:rPr>
              <a:t>blessed</a:t>
            </a:r>
            <a:r>
              <a:rPr lang="en-US" dirty="0">
                <a:sym typeface="Wingdings" panose="05000000000000000000" pitchFamily="2" charset="2"/>
              </a:rPr>
              <a:t>.”</a:t>
            </a:r>
          </a:p>
          <a:p>
            <a:pPr lvl="1"/>
            <a:r>
              <a:rPr lang="en-US" dirty="0">
                <a:sym typeface="Wingdings" panose="05000000000000000000" pitchFamily="2" charset="2"/>
              </a:rPr>
              <a:t>This promise is a reference to Jesus</a:t>
            </a:r>
          </a:p>
          <a:p>
            <a:endParaRPr lang="en-US" dirty="0">
              <a:sym typeface="Wingdings" panose="05000000000000000000" pitchFamily="2" charset="2"/>
            </a:endParaRPr>
          </a:p>
          <a:p>
            <a:r>
              <a:rPr lang="en-US" dirty="0">
                <a:sym typeface="Wingdings" panose="05000000000000000000" pitchFamily="2" charset="2"/>
              </a:rPr>
              <a:t>First promise of the Savior  Genesis 3:15 (in the curses)</a:t>
            </a:r>
          </a:p>
          <a:p>
            <a:endParaRPr lang="en-US" dirty="0">
              <a:sym typeface="Wingdings" panose="05000000000000000000" pitchFamily="2" charset="2"/>
            </a:endParaRPr>
          </a:p>
          <a:p>
            <a:r>
              <a:rPr lang="en-US" dirty="0">
                <a:sym typeface="Wingdings" panose="05000000000000000000" pitchFamily="2" charset="2"/>
              </a:rPr>
              <a:t>Land and descendant promise to Abram  13:14 – 17; 15:5, 18 – 21; 17 </a:t>
            </a:r>
          </a:p>
          <a:p>
            <a:endParaRPr lang="en-US" dirty="0">
              <a:sym typeface="Wingdings" panose="05000000000000000000" pitchFamily="2" charset="2"/>
            </a:endParaRPr>
          </a:p>
          <a:p>
            <a:r>
              <a:rPr lang="en-US" dirty="0">
                <a:sym typeface="Wingdings" panose="05000000000000000000" pitchFamily="2" charset="2"/>
              </a:rPr>
              <a:t>3-fold promise to Isaac  Genesis 26:4</a:t>
            </a:r>
          </a:p>
          <a:p>
            <a:endParaRPr lang="en-US" dirty="0">
              <a:sym typeface="Wingdings" panose="05000000000000000000" pitchFamily="2" charset="2"/>
            </a:endParaRPr>
          </a:p>
          <a:p>
            <a:r>
              <a:rPr lang="en-US" dirty="0">
                <a:sym typeface="Wingdings" panose="05000000000000000000" pitchFamily="2" charset="2"/>
              </a:rPr>
              <a:t>3-fold promise to Jacob  Genesis 28:12 – 14 </a:t>
            </a:r>
          </a:p>
        </p:txBody>
      </p:sp>
    </p:spTree>
    <p:extLst>
      <p:ext uri="{BB962C8B-B14F-4D97-AF65-F5344CB8AC3E}">
        <p14:creationId xmlns:p14="http://schemas.microsoft.com/office/powerpoint/2010/main" val="23560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14A8-7549-4D8E-A0FD-95BDE3CC05F7}"/>
              </a:ext>
            </a:extLst>
          </p:cNvPr>
          <p:cNvSpPr>
            <a:spLocks noGrp="1"/>
          </p:cNvSpPr>
          <p:nvPr>
            <p:ph type="title"/>
          </p:nvPr>
        </p:nvSpPr>
        <p:spPr/>
        <p:txBody>
          <a:bodyPr>
            <a:noAutofit/>
          </a:bodyPr>
          <a:lstStyle/>
          <a:p>
            <a:r>
              <a:rPr lang="en-US" sz="2400" dirty="0"/>
              <a:t>In Genesis 12:1 – 3 God makes promises to Abram. These promises are a continual theme. What are the promises and when were the promises fulfilled?</a:t>
            </a:r>
            <a:endParaRPr lang="en-US" sz="1600" dirty="0"/>
          </a:p>
        </p:txBody>
      </p:sp>
      <p:sp>
        <p:nvSpPr>
          <p:cNvPr id="3" name="Content Placeholder 2">
            <a:extLst>
              <a:ext uri="{FF2B5EF4-FFF2-40B4-BE49-F238E27FC236}">
                <a16:creationId xmlns:a16="http://schemas.microsoft.com/office/drawing/2014/main" id="{BFDACE1D-E699-4CAD-A464-3825B2E14ACE}"/>
              </a:ext>
            </a:extLst>
          </p:cNvPr>
          <p:cNvSpPr>
            <a:spLocks noGrp="1"/>
          </p:cNvSpPr>
          <p:nvPr>
            <p:ph idx="1"/>
          </p:nvPr>
        </p:nvSpPr>
        <p:spPr/>
        <p:txBody>
          <a:bodyPr>
            <a:normAutofit/>
          </a:bodyPr>
          <a:lstStyle/>
          <a:p>
            <a:r>
              <a:rPr lang="en-US" dirty="0"/>
              <a:t>Fulfillment of the land promise</a:t>
            </a:r>
          </a:p>
          <a:p>
            <a:pPr lvl="1"/>
            <a:r>
              <a:rPr lang="en-US" dirty="0">
                <a:sym typeface="Wingdings" panose="05000000000000000000" pitchFamily="2" charset="2"/>
              </a:rPr>
              <a:t>Joshua 21:43-45</a:t>
            </a:r>
          </a:p>
          <a:p>
            <a:endParaRPr lang="en-US" dirty="0">
              <a:sym typeface="Wingdings" panose="05000000000000000000" pitchFamily="2" charset="2"/>
            </a:endParaRPr>
          </a:p>
          <a:p>
            <a:r>
              <a:rPr lang="en-US" dirty="0">
                <a:sym typeface="Wingdings" panose="05000000000000000000" pitchFamily="2" charset="2"/>
              </a:rPr>
              <a:t>Fulfillment of the nation promise</a:t>
            </a:r>
          </a:p>
          <a:p>
            <a:pPr lvl="1"/>
            <a:r>
              <a:rPr lang="en-US" dirty="0">
                <a:sym typeface="Wingdings" panose="05000000000000000000" pitchFamily="2" charset="2"/>
              </a:rPr>
              <a:t>Exodus 1:7  Children of Israel were fruitful and grew exceedingly mighty while in Egypt</a:t>
            </a:r>
          </a:p>
          <a:p>
            <a:endParaRPr lang="en-US" dirty="0">
              <a:sym typeface="Wingdings" panose="05000000000000000000" pitchFamily="2" charset="2"/>
            </a:endParaRPr>
          </a:p>
          <a:p>
            <a:r>
              <a:rPr lang="en-US" dirty="0">
                <a:sym typeface="Wingdings" panose="05000000000000000000" pitchFamily="2" charset="2"/>
              </a:rPr>
              <a:t>Fulfillment of all nations of earth being blessed</a:t>
            </a:r>
          </a:p>
          <a:p>
            <a:pPr lvl="1"/>
            <a:r>
              <a:rPr lang="en-US" dirty="0">
                <a:sym typeface="Wingdings" panose="05000000000000000000" pitchFamily="2" charset="2"/>
              </a:rPr>
              <a:t>Jesus resurrected from the dead (completed the salvation plan for all mankind)</a:t>
            </a:r>
          </a:p>
          <a:p>
            <a:pPr lvl="1"/>
            <a:r>
              <a:rPr lang="en-US" dirty="0">
                <a:sym typeface="Wingdings" panose="05000000000000000000" pitchFamily="2" charset="2"/>
              </a:rPr>
              <a:t>Matthew 28:7, 18 – 20 </a:t>
            </a:r>
          </a:p>
        </p:txBody>
      </p:sp>
    </p:spTree>
    <p:extLst>
      <p:ext uri="{BB962C8B-B14F-4D97-AF65-F5344CB8AC3E}">
        <p14:creationId xmlns:p14="http://schemas.microsoft.com/office/powerpoint/2010/main" val="413635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14A8-7549-4D8E-A0FD-95BDE3CC05F7}"/>
              </a:ext>
            </a:extLst>
          </p:cNvPr>
          <p:cNvSpPr>
            <a:spLocks noGrp="1"/>
          </p:cNvSpPr>
          <p:nvPr>
            <p:ph type="title"/>
          </p:nvPr>
        </p:nvSpPr>
        <p:spPr/>
        <p:txBody>
          <a:bodyPr>
            <a:noAutofit/>
          </a:bodyPr>
          <a:lstStyle/>
          <a:p>
            <a:r>
              <a:rPr lang="en-US" sz="2400" dirty="0"/>
              <a:t>In Genesis 12:1 – 3 God makes promises to Abram. These promises are a continual theme. What are the promises and when were the promises fulfilled?</a:t>
            </a:r>
            <a:endParaRPr lang="en-US" sz="1600" dirty="0"/>
          </a:p>
        </p:txBody>
      </p:sp>
      <p:sp>
        <p:nvSpPr>
          <p:cNvPr id="3" name="Content Placeholder 2">
            <a:extLst>
              <a:ext uri="{FF2B5EF4-FFF2-40B4-BE49-F238E27FC236}">
                <a16:creationId xmlns:a16="http://schemas.microsoft.com/office/drawing/2014/main" id="{BFDACE1D-E699-4CAD-A464-3825B2E14ACE}"/>
              </a:ext>
            </a:extLst>
          </p:cNvPr>
          <p:cNvSpPr>
            <a:spLocks noGrp="1"/>
          </p:cNvSpPr>
          <p:nvPr>
            <p:ph idx="1"/>
          </p:nvPr>
        </p:nvSpPr>
        <p:spPr/>
        <p:txBody>
          <a:bodyPr/>
          <a:lstStyle/>
          <a:p>
            <a:r>
              <a:rPr lang="en-US" dirty="0">
                <a:solidFill>
                  <a:schemeClr val="accent4"/>
                </a:solidFill>
                <a:sym typeface="Wingdings" panose="05000000000000000000" pitchFamily="2" charset="2"/>
              </a:rPr>
              <a:t>Why does it take so long for Abram’s descendants to inherit the land</a:t>
            </a:r>
          </a:p>
          <a:p>
            <a:pPr lvl="1"/>
            <a:r>
              <a:rPr lang="en-US" dirty="0">
                <a:sym typeface="Wingdings" panose="05000000000000000000" pitchFamily="2" charset="2"/>
              </a:rPr>
              <a:t>Genesis 15:16  the iniquity of the  Amorites was not yet complete</a:t>
            </a:r>
          </a:p>
          <a:p>
            <a:endParaRPr lang="en-US" dirty="0">
              <a:sym typeface="Wingdings" panose="05000000000000000000" pitchFamily="2" charset="2"/>
            </a:endParaRPr>
          </a:p>
          <a:p>
            <a:endParaRPr lang="en-US" dirty="0">
              <a:sym typeface="Wingdings" panose="05000000000000000000" pitchFamily="2" charset="2"/>
            </a:endParaRPr>
          </a:p>
          <a:p>
            <a:r>
              <a:rPr lang="en-US" dirty="0">
                <a:solidFill>
                  <a:schemeClr val="accent4"/>
                </a:solidFill>
                <a:sym typeface="Wingdings" panose="05000000000000000000" pitchFamily="2" charset="2"/>
              </a:rPr>
              <a:t>How did Abraham dwell in the promise land (what was his attitude)?</a:t>
            </a:r>
          </a:p>
          <a:p>
            <a:pPr lvl="1"/>
            <a:r>
              <a:rPr lang="en-US" dirty="0">
                <a:sym typeface="Wingdings" panose="05000000000000000000" pitchFamily="2" charset="2"/>
              </a:rPr>
              <a:t>Hebrews 11:8 – 10  sojourned as a foreigner, dwelling in tents because he waited for the city built by God</a:t>
            </a:r>
          </a:p>
          <a:p>
            <a:pPr lvl="1"/>
            <a:r>
              <a:rPr lang="en-US" dirty="0">
                <a:sym typeface="Wingdings" panose="05000000000000000000" pitchFamily="2" charset="2"/>
              </a:rPr>
              <a:t>Hebrews 11:13 – 16  desired a heavenly country</a:t>
            </a:r>
          </a:p>
        </p:txBody>
      </p:sp>
    </p:spTree>
    <p:extLst>
      <p:ext uri="{BB962C8B-B14F-4D97-AF65-F5344CB8AC3E}">
        <p14:creationId xmlns:p14="http://schemas.microsoft.com/office/powerpoint/2010/main" val="197181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08311-2613-46C7-9A03-E20A781C1D34}"/>
              </a:ext>
            </a:extLst>
          </p:cNvPr>
          <p:cNvSpPr>
            <a:spLocks noGrp="1"/>
          </p:cNvSpPr>
          <p:nvPr>
            <p:ph type="title"/>
          </p:nvPr>
        </p:nvSpPr>
        <p:spPr/>
        <p:txBody>
          <a:bodyPr>
            <a:normAutofit fontScale="90000"/>
          </a:bodyPr>
          <a:lstStyle/>
          <a:p>
            <a:r>
              <a:rPr lang="en-US" dirty="0"/>
              <a:t>Abraham twice tells a lie about his wife Sarah. What was this lie, and to whom was the lie told?</a:t>
            </a:r>
          </a:p>
        </p:txBody>
      </p:sp>
      <p:sp>
        <p:nvSpPr>
          <p:cNvPr id="3" name="Content Placeholder 2">
            <a:extLst>
              <a:ext uri="{FF2B5EF4-FFF2-40B4-BE49-F238E27FC236}">
                <a16:creationId xmlns:a16="http://schemas.microsoft.com/office/drawing/2014/main" id="{D01850A2-A072-459A-A8A1-593302FCE002}"/>
              </a:ext>
            </a:extLst>
          </p:cNvPr>
          <p:cNvSpPr>
            <a:spLocks noGrp="1"/>
          </p:cNvSpPr>
          <p:nvPr>
            <p:ph idx="1"/>
          </p:nvPr>
        </p:nvSpPr>
        <p:spPr/>
        <p:txBody>
          <a:bodyPr/>
          <a:lstStyle/>
          <a:p>
            <a:r>
              <a:rPr lang="en-US" dirty="0"/>
              <a:t>Abraham said Sarah was his sister instead of his wife because he thought the people of the land would kill him and take Sarah.</a:t>
            </a:r>
          </a:p>
          <a:p>
            <a:pPr lvl="1"/>
            <a:r>
              <a:rPr lang="en-US" dirty="0"/>
              <a:t>First to the Egyptians (Genesis 12:10-20)</a:t>
            </a:r>
          </a:p>
          <a:p>
            <a:pPr lvl="1"/>
            <a:r>
              <a:rPr lang="en-US" dirty="0"/>
              <a:t>Also to Abimelech (Genesis 20)</a:t>
            </a:r>
          </a:p>
        </p:txBody>
      </p:sp>
    </p:spTree>
    <p:extLst>
      <p:ext uri="{BB962C8B-B14F-4D97-AF65-F5344CB8AC3E}">
        <p14:creationId xmlns:p14="http://schemas.microsoft.com/office/powerpoint/2010/main" val="753677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52FA-82B7-4533-AF00-5B6C44308FEB}"/>
              </a:ext>
            </a:extLst>
          </p:cNvPr>
          <p:cNvSpPr>
            <a:spLocks noGrp="1"/>
          </p:cNvSpPr>
          <p:nvPr>
            <p:ph type="title"/>
          </p:nvPr>
        </p:nvSpPr>
        <p:spPr/>
        <p:txBody>
          <a:bodyPr>
            <a:normAutofit fontScale="90000"/>
          </a:bodyPr>
          <a:lstStyle/>
          <a:p>
            <a:r>
              <a:rPr lang="en-US" dirty="0"/>
              <a:t>One of the promises God made to Abraham was to make him a great nation. What did Sarah suggest, and Abraham do, to “help” this promise?</a:t>
            </a:r>
          </a:p>
        </p:txBody>
      </p:sp>
      <p:sp>
        <p:nvSpPr>
          <p:cNvPr id="3" name="Content Placeholder 2">
            <a:extLst>
              <a:ext uri="{FF2B5EF4-FFF2-40B4-BE49-F238E27FC236}">
                <a16:creationId xmlns:a16="http://schemas.microsoft.com/office/drawing/2014/main" id="{4BEB0A6B-34ED-48A3-A89E-7EC6213A49D7}"/>
              </a:ext>
            </a:extLst>
          </p:cNvPr>
          <p:cNvSpPr>
            <a:spLocks noGrp="1"/>
          </p:cNvSpPr>
          <p:nvPr>
            <p:ph idx="1"/>
          </p:nvPr>
        </p:nvSpPr>
        <p:spPr/>
        <p:txBody>
          <a:bodyPr/>
          <a:lstStyle/>
          <a:p>
            <a:r>
              <a:rPr lang="en-US" dirty="0"/>
              <a:t>Genesis 16:1 – 6</a:t>
            </a:r>
          </a:p>
          <a:p>
            <a:pPr lvl="1"/>
            <a:r>
              <a:rPr lang="en-US" dirty="0"/>
              <a:t>Sarah gave Abraham her maidservant, Hagar, to have a child</a:t>
            </a:r>
          </a:p>
          <a:p>
            <a:pPr lvl="1"/>
            <a:endParaRPr lang="en-US" dirty="0"/>
          </a:p>
          <a:p>
            <a:r>
              <a:rPr lang="en-US" dirty="0"/>
              <a:t>This doesn’t turn out well and Sarah deals harshly with Hagar after she conceives</a:t>
            </a:r>
          </a:p>
          <a:p>
            <a:pPr lvl="1"/>
            <a:r>
              <a:rPr lang="en-US" dirty="0"/>
              <a:t>Hagar runs away but returns after the Angel of the Lord talks with her (Gen 16:6 – 16)</a:t>
            </a:r>
          </a:p>
          <a:p>
            <a:pPr lvl="1"/>
            <a:r>
              <a:rPr lang="en-US" dirty="0"/>
              <a:t>Sarah has Abraham send Hagar and Ishmael away after Isaac is born (Gen 21:8 – 21)</a:t>
            </a:r>
          </a:p>
          <a:p>
            <a:pPr lvl="2"/>
            <a:r>
              <a:rPr lang="en-US" dirty="0"/>
              <a:t>God promises Abraham that Ishmael will also become a nation</a:t>
            </a:r>
          </a:p>
        </p:txBody>
      </p:sp>
    </p:spTree>
    <p:extLst>
      <p:ext uri="{BB962C8B-B14F-4D97-AF65-F5344CB8AC3E}">
        <p14:creationId xmlns:p14="http://schemas.microsoft.com/office/powerpoint/2010/main" val="42575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FF60D-1C3B-4A2D-ADA1-3E23AE79BBD7}"/>
              </a:ext>
            </a:extLst>
          </p:cNvPr>
          <p:cNvSpPr>
            <a:spLocks noGrp="1"/>
          </p:cNvSpPr>
          <p:nvPr>
            <p:ph type="title"/>
          </p:nvPr>
        </p:nvSpPr>
        <p:spPr/>
        <p:txBody>
          <a:bodyPr/>
          <a:lstStyle/>
          <a:p>
            <a:r>
              <a:rPr lang="en-US" dirty="0"/>
              <a:t>After Isaac is born, God tests Abraham’s faith. Describe this.</a:t>
            </a:r>
          </a:p>
        </p:txBody>
      </p:sp>
      <p:sp>
        <p:nvSpPr>
          <p:cNvPr id="3" name="Content Placeholder 2">
            <a:extLst>
              <a:ext uri="{FF2B5EF4-FFF2-40B4-BE49-F238E27FC236}">
                <a16:creationId xmlns:a16="http://schemas.microsoft.com/office/drawing/2014/main" id="{9EB803D9-E5B9-4A2D-9E9B-ED52221BB688}"/>
              </a:ext>
            </a:extLst>
          </p:cNvPr>
          <p:cNvSpPr>
            <a:spLocks noGrp="1"/>
          </p:cNvSpPr>
          <p:nvPr>
            <p:ph idx="1"/>
          </p:nvPr>
        </p:nvSpPr>
        <p:spPr/>
        <p:txBody>
          <a:bodyPr/>
          <a:lstStyle/>
          <a:p>
            <a:r>
              <a:rPr lang="en-US" dirty="0"/>
              <a:t>Genesis 22</a:t>
            </a:r>
          </a:p>
          <a:p>
            <a:pPr lvl="1"/>
            <a:r>
              <a:rPr lang="en-US" dirty="0"/>
              <a:t>God tells Abraham to sacrifice Isaac, his only son in whom the promise God made to Abraham would be fulfilled</a:t>
            </a:r>
          </a:p>
          <a:p>
            <a:pPr lvl="1"/>
            <a:r>
              <a:rPr lang="en-US" dirty="0"/>
              <a:t>Abraham is in the process of obeying when the Angel of the Lord stops him and tells Abraham that he knows Abraham fears God</a:t>
            </a:r>
          </a:p>
        </p:txBody>
      </p:sp>
    </p:spTree>
    <p:extLst>
      <p:ext uri="{BB962C8B-B14F-4D97-AF65-F5344CB8AC3E}">
        <p14:creationId xmlns:p14="http://schemas.microsoft.com/office/powerpoint/2010/main" val="30491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C26C-DAD0-4F85-BD05-401199AB2DF4}"/>
              </a:ext>
            </a:extLst>
          </p:cNvPr>
          <p:cNvSpPr>
            <a:spLocks noGrp="1"/>
          </p:cNvSpPr>
          <p:nvPr>
            <p:ph type="title"/>
          </p:nvPr>
        </p:nvSpPr>
        <p:spPr/>
        <p:txBody>
          <a:bodyPr/>
          <a:lstStyle/>
          <a:p>
            <a:r>
              <a:rPr lang="en-US" dirty="0"/>
              <a:t>Where is Isaac’s wife Rebekah from?</a:t>
            </a:r>
          </a:p>
        </p:txBody>
      </p:sp>
      <p:sp>
        <p:nvSpPr>
          <p:cNvPr id="3" name="Content Placeholder 2">
            <a:extLst>
              <a:ext uri="{FF2B5EF4-FFF2-40B4-BE49-F238E27FC236}">
                <a16:creationId xmlns:a16="http://schemas.microsoft.com/office/drawing/2014/main" id="{B8A55259-D98B-4095-BCAB-BA01506A7AB1}"/>
              </a:ext>
            </a:extLst>
          </p:cNvPr>
          <p:cNvSpPr>
            <a:spLocks noGrp="1"/>
          </p:cNvSpPr>
          <p:nvPr>
            <p:ph idx="1"/>
          </p:nvPr>
        </p:nvSpPr>
        <p:spPr/>
        <p:txBody>
          <a:bodyPr/>
          <a:lstStyle/>
          <a:p>
            <a:r>
              <a:rPr lang="en-US" dirty="0"/>
              <a:t>Genesis 24</a:t>
            </a:r>
          </a:p>
          <a:p>
            <a:pPr lvl="1"/>
            <a:r>
              <a:rPr lang="en-US" dirty="0"/>
              <a:t>The land of Abraham’s kindred </a:t>
            </a:r>
          </a:p>
          <a:p>
            <a:pPr lvl="1"/>
            <a:endParaRPr lang="en-US" dirty="0"/>
          </a:p>
        </p:txBody>
      </p:sp>
    </p:spTree>
    <p:extLst>
      <p:ext uri="{BB962C8B-B14F-4D97-AF65-F5344CB8AC3E}">
        <p14:creationId xmlns:p14="http://schemas.microsoft.com/office/powerpoint/2010/main" val="183659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B41A-3B52-443F-9FD7-D31FA65EA772}"/>
              </a:ext>
            </a:extLst>
          </p:cNvPr>
          <p:cNvSpPr>
            <a:spLocks noGrp="1"/>
          </p:cNvSpPr>
          <p:nvPr>
            <p:ph type="title"/>
          </p:nvPr>
        </p:nvSpPr>
        <p:spPr/>
        <p:txBody>
          <a:bodyPr>
            <a:noAutofit/>
          </a:bodyPr>
          <a:lstStyle/>
          <a:p>
            <a:pPr lvl="0"/>
            <a:r>
              <a:rPr lang="en-US" dirty="0"/>
              <a:t>Describe how Rachel died. </a:t>
            </a:r>
          </a:p>
        </p:txBody>
      </p:sp>
      <p:sp>
        <p:nvSpPr>
          <p:cNvPr id="3" name="Content Placeholder 2">
            <a:extLst>
              <a:ext uri="{FF2B5EF4-FFF2-40B4-BE49-F238E27FC236}">
                <a16:creationId xmlns:a16="http://schemas.microsoft.com/office/drawing/2014/main" id="{BD665BB3-086E-43E7-A64C-6837AF35CC57}"/>
              </a:ext>
            </a:extLst>
          </p:cNvPr>
          <p:cNvSpPr>
            <a:spLocks noGrp="1"/>
          </p:cNvSpPr>
          <p:nvPr>
            <p:ph idx="1"/>
          </p:nvPr>
        </p:nvSpPr>
        <p:spPr>
          <a:xfrm>
            <a:off x="628650" y="1825625"/>
            <a:ext cx="7886700" cy="4850946"/>
          </a:xfrm>
        </p:spPr>
        <p:txBody>
          <a:bodyPr>
            <a:normAutofit/>
          </a:bodyPr>
          <a:lstStyle/>
          <a:p>
            <a:r>
              <a:rPr lang="en-US" dirty="0"/>
              <a:t>Genesis 35:16 – 20 </a:t>
            </a:r>
          </a:p>
          <a:p>
            <a:pPr lvl="1"/>
            <a:r>
              <a:rPr lang="en-US" dirty="0"/>
              <a:t>Jacob and his household left Bethel</a:t>
            </a:r>
          </a:p>
          <a:p>
            <a:pPr lvl="1"/>
            <a:r>
              <a:rPr lang="en-US" dirty="0"/>
              <a:t>A little distance from </a:t>
            </a:r>
            <a:r>
              <a:rPr lang="en-US" dirty="0" err="1"/>
              <a:t>Ephrath</a:t>
            </a:r>
            <a:r>
              <a:rPr lang="en-US" dirty="0"/>
              <a:t> (Bethlehem), Rachel had hard labor</a:t>
            </a:r>
          </a:p>
          <a:p>
            <a:pPr lvl="1"/>
            <a:r>
              <a:rPr lang="en-US" dirty="0"/>
              <a:t>Rachel died in childbirth, but named the boy Ben-Oni (Son of My Sorrow)</a:t>
            </a:r>
          </a:p>
          <a:p>
            <a:pPr lvl="1"/>
            <a:r>
              <a:rPr lang="en-US" dirty="0"/>
              <a:t>Jacob called him Benjamin (Son of My Right Hand)</a:t>
            </a:r>
          </a:p>
          <a:p>
            <a:pPr lvl="1"/>
            <a:r>
              <a:rPr lang="en-US" dirty="0"/>
              <a:t>Rachel was buried on the way to </a:t>
            </a:r>
            <a:r>
              <a:rPr lang="en-US" dirty="0" err="1"/>
              <a:t>Ephrath</a:t>
            </a:r>
            <a:r>
              <a:rPr lang="en-US" dirty="0"/>
              <a:t> and Jacob set up a pillar on her grave</a:t>
            </a:r>
          </a:p>
        </p:txBody>
      </p:sp>
      <p:pic>
        <p:nvPicPr>
          <p:cNvPr id="7" name="Picture 6">
            <a:extLst>
              <a:ext uri="{FF2B5EF4-FFF2-40B4-BE49-F238E27FC236}">
                <a16:creationId xmlns:a16="http://schemas.microsoft.com/office/drawing/2014/main" id="{55AA49B9-83F7-47E7-A3B7-F2A4EB1A9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65423D61-072D-419A-A288-30F145F30664}"/>
              </a:ext>
            </a:extLst>
          </p:cNvPr>
          <p:cNvCxnSpPr/>
          <p:nvPr/>
        </p:nvCxnSpPr>
        <p:spPr>
          <a:xfrm flipH="1">
            <a:off x="5870713" y="3869635"/>
            <a:ext cx="450574" cy="477078"/>
          </a:xfrm>
          <a:prstGeom prst="line">
            <a:avLst/>
          </a:prstGeom>
          <a:ln w="22225"/>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ED149705-5875-4187-8385-94BA01AE6E3B}"/>
              </a:ext>
            </a:extLst>
          </p:cNvPr>
          <p:cNvCxnSpPr/>
          <p:nvPr/>
        </p:nvCxnSpPr>
        <p:spPr>
          <a:xfrm>
            <a:off x="6321287" y="3856383"/>
            <a:ext cx="1431235" cy="49033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832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14A8-7549-4D8E-A0FD-95BDE3CC05F7}"/>
              </a:ext>
            </a:extLst>
          </p:cNvPr>
          <p:cNvSpPr>
            <a:spLocks noGrp="1"/>
          </p:cNvSpPr>
          <p:nvPr>
            <p:ph type="title"/>
          </p:nvPr>
        </p:nvSpPr>
        <p:spPr/>
        <p:txBody>
          <a:bodyPr>
            <a:noAutofit/>
          </a:bodyPr>
          <a:lstStyle/>
          <a:p>
            <a:r>
              <a:rPr lang="en-US" dirty="0"/>
              <a:t>Why does Jacob leave and go to his uncle’s (why does Rebekah want him to leave, and what is the reason she gives)?</a:t>
            </a:r>
            <a:endParaRPr lang="en-US" sz="1600" dirty="0"/>
          </a:p>
        </p:txBody>
      </p:sp>
      <p:sp>
        <p:nvSpPr>
          <p:cNvPr id="3" name="Content Placeholder 2">
            <a:extLst>
              <a:ext uri="{FF2B5EF4-FFF2-40B4-BE49-F238E27FC236}">
                <a16:creationId xmlns:a16="http://schemas.microsoft.com/office/drawing/2014/main" id="{BFDACE1D-E699-4CAD-A464-3825B2E14ACE}"/>
              </a:ext>
            </a:extLst>
          </p:cNvPr>
          <p:cNvSpPr>
            <a:spLocks noGrp="1"/>
          </p:cNvSpPr>
          <p:nvPr>
            <p:ph idx="1"/>
          </p:nvPr>
        </p:nvSpPr>
        <p:spPr>
          <a:xfrm>
            <a:off x="628650" y="1825625"/>
            <a:ext cx="7886700" cy="4667248"/>
          </a:xfrm>
        </p:spPr>
        <p:txBody>
          <a:bodyPr>
            <a:normAutofit/>
          </a:bodyPr>
          <a:lstStyle/>
          <a:p>
            <a:r>
              <a:rPr lang="en-US" dirty="0">
                <a:sym typeface="Wingdings" panose="05000000000000000000" pitchFamily="2" charset="2"/>
              </a:rPr>
              <a:t>Genesis 27:41 – 46 </a:t>
            </a:r>
          </a:p>
          <a:p>
            <a:pPr lvl="1"/>
            <a:r>
              <a:rPr lang="en-US" dirty="0">
                <a:sym typeface="Wingdings" panose="05000000000000000000" pitchFamily="2" charset="2"/>
              </a:rPr>
              <a:t>Esau hated Jacob because of the stolen blessing and said he would kill Jacob after the days of mourning for his father (Isaac hadn’t died yet, but it was close at hand)</a:t>
            </a:r>
          </a:p>
          <a:p>
            <a:pPr lvl="1"/>
            <a:r>
              <a:rPr lang="en-US" dirty="0">
                <a:sym typeface="Wingdings" panose="05000000000000000000" pitchFamily="2" charset="2"/>
              </a:rPr>
              <a:t>Rebekah finds out and tells Jacob to go to Haran to her brother Laban until Esau’s fury turns away</a:t>
            </a:r>
          </a:p>
          <a:p>
            <a:pPr lvl="1"/>
            <a:endParaRPr lang="en-US" dirty="0">
              <a:sym typeface="Wingdings" panose="05000000000000000000" pitchFamily="2" charset="2"/>
            </a:endParaRPr>
          </a:p>
          <a:p>
            <a:pPr lvl="1"/>
            <a:r>
              <a:rPr lang="en-US" dirty="0">
                <a:sym typeface="Wingdings" panose="05000000000000000000" pitchFamily="2" charset="2"/>
              </a:rPr>
              <a:t>Rebekah tells Isaac she is weary of her life because of the daughters of </a:t>
            </a:r>
            <a:r>
              <a:rPr lang="en-US" dirty="0" err="1">
                <a:sym typeface="Wingdings" panose="05000000000000000000" pitchFamily="2" charset="2"/>
              </a:rPr>
              <a:t>Heth</a:t>
            </a:r>
            <a:endParaRPr lang="en-US" dirty="0">
              <a:sym typeface="Wingdings" panose="05000000000000000000" pitchFamily="2" charset="2"/>
            </a:endParaRPr>
          </a:p>
          <a:p>
            <a:pPr lvl="1"/>
            <a:r>
              <a:rPr lang="en-US" dirty="0">
                <a:sym typeface="Wingdings" panose="05000000000000000000" pitchFamily="2" charset="2"/>
              </a:rPr>
              <a:t>Isaac tells Jacob to go take a wife from the land of Rebekah (Gen 28:1 – 2)</a:t>
            </a:r>
          </a:p>
        </p:txBody>
      </p:sp>
    </p:spTree>
    <p:extLst>
      <p:ext uri="{BB962C8B-B14F-4D97-AF65-F5344CB8AC3E}">
        <p14:creationId xmlns:p14="http://schemas.microsoft.com/office/powerpoint/2010/main" val="301626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DF8F-ECC2-4F5E-ADAE-E0A5634F54D7}"/>
              </a:ext>
            </a:extLst>
          </p:cNvPr>
          <p:cNvSpPr>
            <a:spLocks noGrp="1"/>
          </p:cNvSpPr>
          <p:nvPr>
            <p:ph type="title"/>
          </p:nvPr>
        </p:nvSpPr>
        <p:spPr/>
        <p:txBody>
          <a:bodyPr/>
          <a:lstStyle/>
          <a:p>
            <a:r>
              <a:rPr lang="en-US" dirty="0"/>
              <a:t>Review</a:t>
            </a:r>
          </a:p>
        </p:txBody>
      </p:sp>
      <p:graphicFrame>
        <p:nvGraphicFramePr>
          <p:cNvPr id="3" name="Table 2">
            <a:extLst>
              <a:ext uri="{FF2B5EF4-FFF2-40B4-BE49-F238E27FC236}">
                <a16:creationId xmlns:a16="http://schemas.microsoft.com/office/drawing/2014/main" id="{59A6AA44-5916-4E5F-9A13-73368F614E57}"/>
              </a:ext>
            </a:extLst>
          </p:cNvPr>
          <p:cNvGraphicFramePr>
            <a:graphicFrameLocks noGrp="1"/>
          </p:cNvGraphicFramePr>
          <p:nvPr/>
        </p:nvGraphicFramePr>
        <p:xfrm>
          <a:off x="261254" y="3546008"/>
          <a:ext cx="8606975" cy="370840"/>
        </p:xfrm>
        <a:graphic>
          <a:graphicData uri="http://schemas.openxmlformats.org/drawingml/2006/table">
            <a:tbl>
              <a:tblPr firstRow="1" bandRow="1">
                <a:tableStyleId>{5C22544A-7EE6-4342-B048-85BDC9FD1C3A}</a:tableStyleId>
              </a:tblPr>
              <a:tblGrid>
                <a:gridCol w="344279">
                  <a:extLst>
                    <a:ext uri="{9D8B030D-6E8A-4147-A177-3AD203B41FA5}">
                      <a16:colId xmlns:a16="http://schemas.microsoft.com/office/drawing/2014/main" val="1837716354"/>
                    </a:ext>
                  </a:extLst>
                </a:gridCol>
                <a:gridCol w="344279">
                  <a:extLst>
                    <a:ext uri="{9D8B030D-6E8A-4147-A177-3AD203B41FA5}">
                      <a16:colId xmlns:a16="http://schemas.microsoft.com/office/drawing/2014/main" val="85664796"/>
                    </a:ext>
                  </a:extLst>
                </a:gridCol>
                <a:gridCol w="344279">
                  <a:extLst>
                    <a:ext uri="{9D8B030D-6E8A-4147-A177-3AD203B41FA5}">
                      <a16:colId xmlns:a16="http://schemas.microsoft.com/office/drawing/2014/main" val="3828274416"/>
                    </a:ext>
                  </a:extLst>
                </a:gridCol>
                <a:gridCol w="344279">
                  <a:extLst>
                    <a:ext uri="{9D8B030D-6E8A-4147-A177-3AD203B41FA5}">
                      <a16:colId xmlns:a16="http://schemas.microsoft.com/office/drawing/2014/main" val="2998214669"/>
                    </a:ext>
                  </a:extLst>
                </a:gridCol>
                <a:gridCol w="344279">
                  <a:extLst>
                    <a:ext uri="{9D8B030D-6E8A-4147-A177-3AD203B41FA5}">
                      <a16:colId xmlns:a16="http://schemas.microsoft.com/office/drawing/2014/main" val="1646098701"/>
                    </a:ext>
                  </a:extLst>
                </a:gridCol>
                <a:gridCol w="344279">
                  <a:extLst>
                    <a:ext uri="{9D8B030D-6E8A-4147-A177-3AD203B41FA5}">
                      <a16:colId xmlns:a16="http://schemas.microsoft.com/office/drawing/2014/main" val="3946825356"/>
                    </a:ext>
                  </a:extLst>
                </a:gridCol>
                <a:gridCol w="344279">
                  <a:extLst>
                    <a:ext uri="{9D8B030D-6E8A-4147-A177-3AD203B41FA5}">
                      <a16:colId xmlns:a16="http://schemas.microsoft.com/office/drawing/2014/main" val="505320896"/>
                    </a:ext>
                  </a:extLst>
                </a:gridCol>
                <a:gridCol w="344279">
                  <a:extLst>
                    <a:ext uri="{9D8B030D-6E8A-4147-A177-3AD203B41FA5}">
                      <a16:colId xmlns:a16="http://schemas.microsoft.com/office/drawing/2014/main" val="3589042788"/>
                    </a:ext>
                  </a:extLst>
                </a:gridCol>
                <a:gridCol w="344279">
                  <a:extLst>
                    <a:ext uri="{9D8B030D-6E8A-4147-A177-3AD203B41FA5}">
                      <a16:colId xmlns:a16="http://schemas.microsoft.com/office/drawing/2014/main" val="2460424158"/>
                    </a:ext>
                  </a:extLst>
                </a:gridCol>
                <a:gridCol w="344279">
                  <a:extLst>
                    <a:ext uri="{9D8B030D-6E8A-4147-A177-3AD203B41FA5}">
                      <a16:colId xmlns:a16="http://schemas.microsoft.com/office/drawing/2014/main" val="847829685"/>
                    </a:ext>
                  </a:extLst>
                </a:gridCol>
                <a:gridCol w="344279">
                  <a:extLst>
                    <a:ext uri="{9D8B030D-6E8A-4147-A177-3AD203B41FA5}">
                      <a16:colId xmlns:a16="http://schemas.microsoft.com/office/drawing/2014/main" val="783704963"/>
                    </a:ext>
                  </a:extLst>
                </a:gridCol>
                <a:gridCol w="344279">
                  <a:extLst>
                    <a:ext uri="{9D8B030D-6E8A-4147-A177-3AD203B41FA5}">
                      <a16:colId xmlns:a16="http://schemas.microsoft.com/office/drawing/2014/main" val="3462766939"/>
                    </a:ext>
                  </a:extLst>
                </a:gridCol>
                <a:gridCol w="344279">
                  <a:extLst>
                    <a:ext uri="{9D8B030D-6E8A-4147-A177-3AD203B41FA5}">
                      <a16:colId xmlns:a16="http://schemas.microsoft.com/office/drawing/2014/main" val="1664649804"/>
                    </a:ext>
                  </a:extLst>
                </a:gridCol>
                <a:gridCol w="344279">
                  <a:extLst>
                    <a:ext uri="{9D8B030D-6E8A-4147-A177-3AD203B41FA5}">
                      <a16:colId xmlns:a16="http://schemas.microsoft.com/office/drawing/2014/main" val="3272062719"/>
                    </a:ext>
                  </a:extLst>
                </a:gridCol>
                <a:gridCol w="344279">
                  <a:extLst>
                    <a:ext uri="{9D8B030D-6E8A-4147-A177-3AD203B41FA5}">
                      <a16:colId xmlns:a16="http://schemas.microsoft.com/office/drawing/2014/main" val="873685435"/>
                    </a:ext>
                  </a:extLst>
                </a:gridCol>
                <a:gridCol w="344279">
                  <a:extLst>
                    <a:ext uri="{9D8B030D-6E8A-4147-A177-3AD203B41FA5}">
                      <a16:colId xmlns:a16="http://schemas.microsoft.com/office/drawing/2014/main" val="1246908208"/>
                    </a:ext>
                  </a:extLst>
                </a:gridCol>
                <a:gridCol w="344279">
                  <a:extLst>
                    <a:ext uri="{9D8B030D-6E8A-4147-A177-3AD203B41FA5}">
                      <a16:colId xmlns:a16="http://schemas.microsoft.com/office/drawing/2014/main" val="3269039795"/>
                    </a:ext>
                  </a:extLst>
                </a:gridCol>
                <a:gridCol w="344279">
                  <a:extLst>
                    <a:ext uri="{9D8B030D-6E8A-4147-A177-3AD203B41FA5}">
                      <a16:colId xmlns:a16="http://schemas.microsoft.com/office/drawing/2014/main" val="1513399379"/>
                    </a:ext>
                  </a:extLst>
                </a:gridCol>
                <a:gridCol w="344279">
                  <a:extLst>
                    <a:ext uri="{9D8B030D-6E8A-4147-A177-3AD203B41FA5}">
                      <a16:colId xmlns:a16="http://schemas.microsoft.com/office/drawing/2014/main" val="2431556152"/>
                    </a:ext>
                  </a:extLst>
                </a:gridCol>
                <a:gridCol w="344279">
                  <a:extLst>
                    <a:ext uri="{9D8B030D-6E8A-4147-A177-3AD203B41FA5}">
                      <a16:colId xmlns:a16="http://schemas.microsoft.com/office/drawing/2014/main" val="1696638729"/>
                    </a:ext>
                  </a:extLst>
                </a:gridCol>
                <a:gridCol w="344279">
                  <a:extLst>
                    <a:ext uri="{9D8B030D-6E8A-4147-A177-3AD203B41FA5}">
                      <a16:colId xmlns:a16="http://schemas.microsoft.com/office/drawing/2014/main" val="2953146788"/>
                    </a:ext>
                  </a:extLst>
                </a:gridCol>
                <a:gridCol w="344279">
                  <a:extLst>
                    <a:ext uri="{9D8B030D-6E8A-4147-A177-3AD203B41FA5}">
                      <a16:colId xmlns:a16="http://schemas.microsoft.com/office/drawing/2014/main" val="845460586"/>
                    </a:ext>
                  </a:extLst>
                </a:gridCol>
                <a:gridCol w="344279">
                  <a:extLst>
                    <a:ext uri="{9D8B030D-6E8A-4147-A177-3AD203B41FA5}">
                      <a16:colId xmlns:a16="http://schemas.microsoft.com/office/drawing/2014/main" val="2612189017"/>
                    </a:ext>
                  </a:extLst>
                </a:gridCol>
                <a:gridCol w="344279">
                  <a:extLst>
                    <a:ext uri="{9D8B030D-6E8A-4147-A177-3AD203B41FA5}">
                      <a16:colId xmlns:a16="http://schemas.microsoft.com/office/drawing/2014/main" val="3382927639"/>
                    </a:ext>
                  </a:extLst>
                </a:gridCol>
                <a:gridCol w="344279">
                  <a:extLst>
                    <a:ext uri="{9D8B030D-6E8A-4147-A177-3AD203B41FA5}">
                      <a16:colId xmlns:a16="http://schemas.microsoft.com/office/drawing/2014/main" val="55949204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428882404"/>
                  </a:ext>
                </a:extLst>
              </a:tr>
            </a:tbl>
          </a:graphicData>
        </a:graphic>
      </p:graphicFrame>
      <p:cxnSp>
        <p:nvCxnSpPr>
          <p:cNvPr id="29" name="Straight Arrow Connector 28">
            <a:extLst>
              <a:ext uri="{FF2B5EF4-FFF2-40B4-BE49-F238E27FC236}">
                <a16:creationId xmlns:a16="http://schemas.microsoft.com/office/drawing/2014/main" id="{CC02CCC1-C95A-4753-97B7-F6E6AF0FDDF6}"/>
              </a:ext>
            </a:extLst>
          </p:cNvPr>
          <p:cNvCxnSpPr/>
          <p:nvPr/>
        </p:nvCxnSpPr>
        <p:spPr>
          <a:xfrm flipV="1">
            <a:off x="3933377" y="4002319"/>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3E8F80-2904-46F1-A1F7-D961EE05B071}"/>
              </a:ext>
            </a:extLst>
          </p:cNvPr>
          <p:cNvSpPr txBox="1"/>
          <p:nvPr/>
        </p:nvSpPr>
        <p:spPr>
          <a:xfrm>
            <a:off x="3299059" y="4798990"/>
            <a:ext cx="1294711" cy="1569660"/>
          </a:xfrm>
          <a:prstGeom prst="rect">
            <a:avLst/>
          </a:prstGeom>
          <a:noFill/>
          <a:ln>
            <a:noFill/>
          </a:ln>
        </p:spPr>
        <p:txBody>
          <a:bodyPr wrap="square" rtlCol="0">
            <a:spAutoFit/>
          </a:bodyPr>
          <a:lstStyle/>
          <a:p>
            <a:pPr algn="ctr"/>
            <a:r>
              <a:rPr lang="en-US" sz="1600" dirty="0">
                <a:solidFill>
                  <a:srgbClr val="FFFF00"/>
                </a:solidFill>
              </a:rPr>
              <a:t>3-fold promise, Abram departs Haran </a:t>
            </a:r>
          </a:p>
          <a:p>
            <a:pPr algn="ctr"/>
            <a:r>
              <a:rPr lang="en-US" sz="1600" dirty="0">
                <a:solidFill>
                  <a:srgbClr val="FFFF00"/>
                </a:solidFill>
              </a:rPr>
              <a:t>75</a:t>
            </a:r>
          </a:p>
        </p:txBody>
      </p:sp>
      <p:cxnSp>
        <p:nvCxnSpPr>
          <p:cNvPr id="34" name="Straight Arrow Connector 33">
            <a:extLst>
              <a:ext uri="{FF2B5EF4-FFF2-40B4-BE49-F238E27FC236}">
                <a16:creationId xmlns:a16="http://schemas.microsoft.com/office/drawing/2014/main" id="{A2A22494-27AC-4817-BF93-D3C5B07A31BC}"/>
              </a:ext>
            </a:extLst>
          </p:cNvPr>
          <p:cNvCxnSpPr>
            <a:cxnSpLocks/>
          </p:cNvCxnSpPr>
          <p:nvPr/>
        </p:nvCxnSpPr>
        <p:spPr>
          <a:xfrm>
            <a:off x="4506691" y="2732314"/>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E2C6961-50A2-4685-B8F3-05A52ACEE3CE}"/>
              </a:ext>
            </a:extLst>
          </p:cNvPr>
          <p:cNvSpPr txBox="1"/>
          <p:nvPr/>
        </p:nvSpPr>
        <p:spPr>
          <a:xfrm>
            <a:off x="4070859" y="1827855"/>
            <a:ext cx="924604" cy="830997"/>
          </a:xfrm>
          <a:prstGeom prst="rect">
            <a:avLst/>
          </a:prstGeom>
          <a:noFill/>
          <a:ln>
            <a:noFill/>
          </a:ln>
        </p:spPr>
        <p:txBody>
          <a:bodyPr wrap="square" rtlCol="0">
            <a:spAutoFit/>
          </a:bodyPr>
          <a:lstStyle/>
          <a:p>
            <a:pPr algn="ctr"/>
            <a:r>
              <a:rPr lang="en-US" sz="1600" dirty="0">
                <a:solidFill>
                  <a:srgbClr val="FFFF00"/>
                </a:solidFill>
              </a:rPr>
              <a:t>Ishmael born</a:t>
            </a:r>
          </a:p>
          <a:p>
            <a:pPr algn="ctr"/>
            <a:r>
              <a:rPr lang="en-US" sz="1600" dirty="0">
                <a:solidFill>
                  <a:srgbClr val="FFFF00"/>
                </a:solidFill>
              </a:rPr>
              <a:t>86</a:t>
            </a:r>
          </a:p>
        </p:txBody>
      </p:sp>
      <p:cxnSp>
        <p:nvCxnSpPr>
          <p:cNvPr id="36" name="Straight Arrow Connector 35">
            <a:extLst>
              <a:ext uri="{FF2B5EF4-FFF2-40B4-BE49-F238E27FC236}">
                <a16:creationId xmlns:a16="http://schemas.microsoft.com/office/drawing/2014/main" id="{ACFAC7F8-EF88-4967-BD48-077658BC570C}"/>
              </a:ext>
            </a:extLst>
          </p:cNvPr>
          <p:cNvCxnSpPr/>
          <p:nvPr/>
        </p:nvCxnSpPr>
        <p:spPr>
          <a:xfrm flipV="1">
            <a:off x="5145324" y="4002319"/>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3BC0AEE-5C9F-4EE4-9599-0469F8C97827}"/>
              </a:ext>
            </a:extLst>
          </p:cNvPr>
          <p:cNvSpPr txBox="1"/>
          <p:nvPr/>
        </p:nvSpPr>
        <p:spPr>
          <a:xfrm>
            <a:off x="4517344" y="4798990"/>
            <a:ext cx="1294711" cy="1077218"/>
          </a:xfrm>
          <a:prstGeom prst="rect">
            <a:avLst/>
          </a:prstGeom>
          <a:noFill/>
          <a:ln>
            <a:noFill/>
          </a:ln>
        </p:spPr>
        <p:txBody>
          <a:bodyPr wrap="square" rtlCol="0">
            <a:spAutoFit/>
          </a:bodyPr>
          <a:lstStyle/>
          <a:p>
            <a:pPr algn="ctr"/>
            <a:r>
              <a:rPr lang="en-US" sz="1600" dirty="0">
                <a:solidFill>
                  <a:srgbClr val="FFFF00"/>
                </a:solidFill>
              </a:rPr>
              <a:t>Renamed Abraham,</a:t>
            </a:r>
          </a:p>
          <a:p>
            <a:pPr algn="ctr"/>
            <a:r>
              <a:rPr lang="en-US" sz="1600" dirty="0">
                <a:solidFill>
                  <a:srgbClr val="FFFF00"/>
                </a:solidFill>
              </a:rPr>
              <a:t>Circumcision</a:t>
            </a:r>
          </a:p>
          <a:p>
            <a:pPr algn="ctr"/>
            <a:r>
              <a:rPr lang="en-US" sz="1600" dirty="0">
                <a:solidFill>
                  <a:srgbClr val="FFFF00"/>
                </a:solidFill>
              </a:rPr>
              <a:t>99</a:t>
            </a:r>
          </a:p>
        </p:txBody>
      </p:sp>
      <p:cxnSp>
        <p:nvCxnSpPr>
          <p:cNvPr id="38" name="Straight Arrow Connector 37">
            <a:extLst>
              <a:ext uri="{FF2B5EF4-FFF2-40B4-BE49-F238E27FC236}">
                <a16:creationId xmlns:a16="http://schemas.microsoft.com/office/drawing/2014/main" id="{414CD03A-2F8E-4470-98BF-DAA56933F950}"/>
              </a:ext>
            </a:extLst>
          </p:cNvPr>
          <p:cNvCxnSpPr>
            <a:cxnSpLocks/>
          </p:cNvCxnSpPr>
          <p:nvPr/>
        </p:nvCxnSpPr>
        <p:spPr>
          <a:xfrm>
            <a:off x="5239665" y="2732314"/>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77AB62F-291D-41EF-BFE4-0204887A5920}"/>
              </a:ext>
            </a:extLst>
          </p:cNvPr>
          <p:cNvSpPr txBox="1"/>
          <p:nvPr/>
        </p:nvSpPr>
        <p:spPr>
          <a:xfrm>
            <a:off x="4777363" y="1827855"/>
            <a:ext cx="924604" cy="830997"/>
          </a:xfrm>
          <a:prstGeom prst="rect">
            <a:avLst/>
          </a:prstGeom>
          <a:noFill/>
          <a:ln>
            <a:noFill/>
          </a:ln>
        </p:spPr>
        <p:txBody>
          <a:bodyPr wrap="square" rtlCol="0">
            <a:spAutoFit/>
          </a:bodyPr>
          <a:lstStyle/>
          <a:p>
            <a:pPr algn="ctr"/>
            <a:r>
              <a:rPr lang="en-US" sz="1600" dirty="0">
                <a:solidFill>
                  <a:srgbClr val="FFFF00"/>
                </a:solidFill>
              </a:rPr>
              <a:t>Isaac born</a:t>
            </a:r>
          </a:p>
          <a:p>
            <a:pPr algn="ctr"/>
            <a:r>
              <a:rPr lang="en-US" sz="1600" dirty="0">
                <a:solidFill>
                  <a:srgbClr val="FFFF00"/>
                </a:solidFill>
              </a:rPr>
              <a:t>100</a:t>
            </a:r>
          </a:p>
        </p:txBody>
      </p:sp>
      <p:cxnSp>
        <p:nvCxnSpPr>
          <p:cNvPr id="40" name="Straight Arrow Connector 39">
            <a:extLst>
              <a:ext uri="{FF2B5EF4-FFF2-40B4-BE49-F238E27FC236}">
                <a16:creationId xmlns:a16="http://schemas.microsoft.com/office/drawing/2014/main" id="{F69DC7DA-04B3-423E-B0A8-7C0F56D69F13}"/>
              </a:ext>
            </a:extLst>
          </p:cNvPr>
          <p:cNvCxnSpPr/>
          <p:nvPr/>
        </p:nvCxnSpPr>
        <p:spPr>
          <a:xfrm flipV="1">
            <a:off x="6966867" y="4002319"/>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76157AD-63FF-4091-A689-7BDDA94833B3}"/>
              </a:ext>
            </a:extLst>
          </p:cNvPr>
          <p:cNvSpPr txBox="1"/>
          <p:nvPr/>
        </p:nvSpPr>
        <p:spPr>
          <a:xfrm>
            <a:off x="6490794" y="4798990"/>
            <a:ext cx="952146" cy="830997"/>
          </a:xfrm>
          <a:prstGeom prst="rect">
            <a:avLst/>
          </a:prstGeom>
          <a:noFill/>
          <a:ln>
            <a:noFill/>
          </a:ln>
        </p:spPr>
        <p:txBody>
          <a:bodyPr wrap="square" rtlCol="0">
            <a:spAutoFit/>
          </a:bodyPr>
          <a:lstStyle/>
          <a:p>
            <a:pPr algn="ctr"/>
            <a:r>
              <a:rPr lang="en-US" sz="1600" dirty="0">
                <a:solidFill>
                  <a:srgbClr val="FFFF00"/>
                </a:solidFill>
              </a:rPr>
              <a:t>Sarah dies</a:t>
            </a:r>
          </a:p>
          <a:p>
            <a:pPr algn="ctr"/>
            <a:r>
              <a:rPr lang="en-US" sz="1600" dirty="0">
                <a:solidFill>
                  <a:srgbClr val="FFFF00"/>
                </a:solidFill>
              </a:rPr>
              <a:t>127</a:t>
            </a:r>
          </a:p>
        </p:txBody>
      </p:sp>
      <p:cxnSp>
        <p:nvCxnSpPr>
          <p:cNvPr id="42" name="Straight Arrow Connector 41">
            <a:extLst>
              <a:ext uri="{FF2B5EF4-FFF2-40B4-BE49-F238E27FC236}">
                <a16:creationId xmlns:a16="http://schemas.microsoft.com/office/drawing/2014/main" id="{C67811DD-94C1-426B-BFC3-149C76E38968}"/>
              </a:ext>
            </a:extLst>
          </p:cNvPr>
          <p:cNvCxnSpPr>
            <a:cxnSpLocks/>
          </p:cNvCxnSpPr>
          <p:nvPr/>
        </p:nvCxnSpPr>
        <p:spPr>
          <a:xfrm>
            <a:off x="8860979" y="2732314"/>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D13B446-450E-4F70-9E7D-A40D0DA68D0B}"/>
              </a:ext>
            </a:extLst>
          </p:cNvPr>
          <p:cNvSpPr txBox="1"/>
          <p:nvPr/>
        </p:nvSpPr>
        <p:spPr>
          <a:xfrm>
            <a:off x="8191854" y="1827855"/>
            <a:ext cx="952146" cy="830997"/>
          </a:xfrm>
          <a:prstGeom prst="rect">
            <a:avLst/>
          </a:prstGeom>
          <a:solidFill>
            <a:schemeClr val="tx1"/>
          </a:solidFill>
          <a:ln>
            <a:noFill/>
          </a:ln>
        </p:spPr>
        <p:txBody>
          <a:bodyPr wrap="square" rtlCol="0">
            <a:spAutoFit/>
          </a:bodyPr>
          <a:lstStyle/>
          <a:p>
            <a:pPr algn="ctr"/>
            <a:r>
              <a:rPr lang="en-US" sz="1600" dirty="0">
                <a:solidFill>
                  <a:srgbClr val="FFFF00"/>
                </a:solidFill>
              </a:rPr>
              <a:t>Abraham dies</a:t>
            </a:r>
          </a:p>
          <a:p>
            <a:pPr algn="ctr"/>
            <a:r>
              <a:rPr lang="en-US" sz="1600" dirty="0">
                <a:solidFill>
                  <a:srgbClr val="FFFF00"/>
                </a:solidFill>
              </a:rPr>
              <a:t>175</a:t>
            </a:r>
          </a:p>
        </p:txBody>
      </p:sp>
      <p:sp>
        <p:nvSpPr>
          <p:cNvPr id="44" name="TextBox 43">
            <a:extLst>
              <a:ext uri="{FF2B5EF4-FFF2-40B4-BE49-F238E27FC236}">
                <a16:creationId xmlns:a16="http://schemas.microsoft.com/office/drawing/2014/main" id="{4FFFE8B1-8816-4D47-856B-514A31B2AD33}"/>
              </a:ext>
            </a:extLst>
          </p:cNvPr>
          <p:cNvSpPr txBox="1"/>
          <p:nvPr/>
        </p:nvSpPr>
        <p:spPr>
          <a:xfrm>
            <a:off x="628650" y="1812084"/>
            <a:ext cx="2375805" cy="830997"/>
          </a:xfrm>
          <a:prstGeom prst="rect">
            <a:avLst/>
          </a:prstGeom>
          <a:solidFill>
            <a:schemeClr val="tx1"/>
          </a:solidFill>
          <a:ln>
            <a:noFill/>
          </a:ln>
        </p:spPr>
        <p:txBody>
          <a:bodyPr wrap="square" rtlCol="0">
            <a:spAutoFit/>
          </a:bodyPr>
          <a:lstStyle/>
          <a:p>
            <a:r>
              <a:rPr lang="en-US" sz="1600" dirty="0">
                <a:solidFill>
                  <a:schemeClr val="bg1"/>
                </a:solidFill>
              </a:rPr>
              <a:t>Abram in Egypt</a:t>
            </a:r>
          </a:p>
          <a:p>
            <a:r>
              <a:rPr lang="en-US" sz="1600" dirty="0">
                <a:solidFill>
                  <a:schemeClr val="bg1"/>
                </a:solidFill>
              </a:rPr>
              <a:t>Abram rescues Lot</a:t>
            </a:r>
          </a:p>
          <a:p>
            <a:r>
              <a:rPr lang="en-US" sz="1600" dirty="0">
                <a:solidFill>
                  <a:schemeClr val="bg1"/>
                </a:solidFill>
              </a:rPr>
              <a:t>Abram meets Melchizedek</a:t>
            </a:r>
          </a:p>
        </p:txBody>
      </p:sp>
      <p:sp>
        <p:nvSpPr>
          <p:cNvPr id="45" name="Left Brace 44">
            <a:extLst>
              <a:ext uri="{FF2B5EF4-FFF2-40B4-BE49-F238E27FC236}">
                <a16:creationId xmlns:a16="http://schemas.microsoft.com/office/drawing/2014/main" id="{F12548F4-7C3C-4D4A-B95B-0914CA692058}"/>
              </a:ext>
            </a:extLst>
          </p:cNvPr>
          <p:cNvSpPr/>
          <p:nvPr/>
        </p:nvSpPr>
        <p:spPr>
          <a:xfrm rot="5400000">
            <a:off x="4090167" y="3066699"/>
            <a:ext cx="194173" cy="548640"/>
          </a:xfrm>
          <a:prstGeom prst="leftBrace">
            <a:avLst>
              <a:gd name="adj1" fmla="val 63441"/>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cxnSp>
        <p:nvCxnSpPr>
          <p:cNvPr id="6" name="Connector: Elbow 5">
            <a:extLst>
              <a:ext uri="{FF2B5EF4-FFF2-40B4-BE49-F238E27FC236}">
                <a16:creationId xmlns:a16="http://schemas.microsoft.com/office/drawing/2014/main" id="{5C5F2FD4-6367-415F-895C-15EE4E3FDD59}"/>
              </a:ext>
            </a:extLst>
          </p:cNvPr>
          <p:cNvCxnSpPr>
            <a:cxnSpLocks/>
            <a:stCxn id="44" idx="2"/>
            <a:endCxn id="45" idx="1"/>
          </p:cNvCxnSpPr>
          <p:nvPr/>
        </p:nvCxnSpPr>
        <p:spPr>
          <a:xfrm rot="16200000" flipH="1">
            <a:off x="2701477" y="1758156"/>
            <a:ext cx="600852" cy="2370701"/>
          </a:xfrm>
          <a:prstGeom prst="bentConnector3">
            <a:avLst>
              <a:gd name="adj1" fmla="val 50000"/>
            </a:avLst>
          </a:prstGeom>
          <a:ln w="381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00A1102-8690-4F6F-ABCE-72D1AEAAFC3A}"/>
              </a:ext>
            </a:extLst>
          </p:cNvPr>
          <p:cNvSpPr/>
          <p:nvPr/>
        </p:nvSpPr>
        <p:spPr>
          <a:xfrm>
            <a:off x="246740" y="3531490"/>
            <a:ext cx="8650511"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Abraham</a:t>
            </a:r>
            <a:endParaRPr lang="en-US" dirty="0">
              <a:solidFill>
                <a:schemeClr val="tx1"/>
              </a:solidFill>
            </a:endParaRPr>
          </a:p>
        </p:txBody>
      </p:sp>
      <p:sp>
        <p:nvSpPr>
          <p:cNvPr id="49" name="TextBox 48">
            <a:extLst>
              <a:ext uri="{FF2B5EF4-FFF2-40B4-BE49-F238E27FC236}">
                <a16:creationId xmlns:a16="http://schemas.microsoft.com/office/drawing/2014/main" id="{71880919-72F4-4494-85DE-640C474CF48D}"/>
              </a:ext>
            </a:extLst>
          </p:cNvPr>
          <p:cNvSpPr txBox="1"/>
          <p:nvPr/>
        </p:nvSpPr>
        <p:spPr>
          <a:xfrm>
            <a:off x="5692283" y="2515828"/>
            <a:ext cx="2489887" cy="523220"/>
          </a:xfrm>
          <a:prstGeom prst="rect">
            <a:avLst/>
          </a:prstGeom>
          <a:solidFill>
            <a:schemeClr val="tx1"/>
          </a:solidFill>
          <a:ln>
            <a:noFill/>
          </a:ln>
        </p:spPr>
        <p:txBody>
          <a:bodyPr wrap="square" rtlCol="0">
            <a:spAutoFit/>
          </a:bodyPr>
          <a:lstStyle/>
          <a:p>
            <a:r>
              <a:rPr lang="en-US" sz="1400" dirty="0">
                <a:solidFill>
                  <a:schemeClr val="bg1"/>
                </a:solidFill>
              </a:rPr>
              <a:t>Sodom &amp; Gomorrah destroyed</a:t>
            </a:r>
          </a:p>
          <a:p>
            <a:r>
              <a:rPr lang="en-US" sz="1400" dirty="0">
                <a:solidFill>
                  <a:schemeClr val="bg1"/>
                </a:solidFill>
              </a:rPr>
              <a:t>Abraham lies to Abimelech</a:t>
            </a:r>
          </a:p>
        </p:txBody>
      </p:sp>
      <p:cxnSp>
        <p:nvCxnSpPr>
          <p:cNvPr id="51" name="Straight Arrow Connector 50">
            <a:extLst>
              <a:ext uri="{FF2B5EF4-FFF2-40B4-BE49-F238E27FC236}">
                <a16:creationId xmlns:a16="http://schemas.microsoft.com/office/drawing/2014/main" id="{CC2C8E74-5ACB-4744-A048-C670DC8790E7}"/>
              </a:ext>
            </a:extLst>
          </p:cNvPr>
          <p:cNvCxnSpPr>
            <a:stCxn id="49" idx="1"/>
          </p:cNvCxnSpPr>
          <p:nvPr/>
        </p:nvCxnSpPr>
        <p:spPr>
          <a:xfrm flipH="1">
            <a:off x="5213196" y="2777438"/>
            <a:ext cx="479087" cy="88265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Left Brace 51">
            <a:extLst>
              <a:ext uri="{FF2B5EF4-FFF2-40B4-BE49-F238E27FC236}">
                <a16:creationId xmlns:a16="http://schemas.microsoft.com/office/drawing/2014/main" id="{F9F9CDB1-1565-4B89-B893-9B0F4F9926F8}"/>
              </a:ext>
            </a:extLst>
          </p:cNvPr>
          <p:cNvSpPr/>
          <p:nvPr/>
        </p:nvSpPr>
        <p:spPr>
          <a:xfrm rot="16200000" flipV="1">
            <a:off x="5960929" y="3342960"/>
            <a:ext cx="194173" cy="1645920"/>
          </a:xfrm>
          <a:prstGeom prst="leftBrace">
            <a:avLst>
              <a:gd name="adj1" fmla="val 63441"/>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53" name="TextBox 52">
            <a:extLst>
              <a:ext uri="{FF2B5EF4-FFF2-40B4-BE49-F238E27FC236}">
                <a16:creationId xmlns:a16="http://schemas.microsoft.com/office/drawing/2014/main" id="{7C301C90-598C-44AE-9BDD-E789DC36C3AC}"/>
              </a:ext>
            </a:extLst>
          </p:cNvPr>
          <p:cNvSpPr txBox="1"/>
          <p:nvPr/>
        </p:nvSpPr>
        <p:spPr>
          <a:xfrm>
            <a:off x="4493316" y="6368650"/>
            <a:ext cx="3129397" cy="338554"/>
          </a:xfrm>
          <a:prstGeom prst="rect">
            <a:avLst/>
          </a:prstGeom>
          <a:solidFill>
            <a:schemeClr val="tx1"/>
          </a:solidFill>
          <a:ln>
            <a:noFill/>
          </a:ln>
        </p:spPr>
        <p:txBody>
          <a:bodyPr wrap="square" rtlCol="0">
            <a:spAutoFit/>
          </a:bodyPr>
          <a:lstStyle/>
          <a:p>
            <a:pPr algn="ctr"/>
            <a:r>
              <a:rPr lang="en-US" sz="1600" dirty="0">
                <a:solidFill>
                  <a:schemeClr val="bg1"/>
                </a:solidFill>
              </a:rPr>
              <a:t>Abraham’s faith tested with Isaac</a:t>
            </a:r>
          </a:p>
        </p:txBody>
      </p:sp>
      <p:cxnSp>
        <p:nvCxnSpPr>
          <p:cNvPr id="54" name="Straight Arrow Connector 53">
            <a:extLst>
              <a:ext uri="{FF2B5EF4-FFF2-40B4-BE49-F238E27FC236}">
                <a16:creationId xmlns:a16="http://schemas.microsoft.com/office/drawing/2014/main" id="{197ADC8E-9E61-41A1-8E9A-BFB1F9DC345D}"/>
              </a:ext>
            </a:extLst>
          </p:cNvPr>
          <p:cNvCxnSpPr>
            <a:cxnSpLocks/>
            <a:stCxn id="52" idx="1"/>
            <a:endCxn id="53" idx="0"/>
          </p:cNvCxnSpPr>
          <p:nvPr/>
        </p:nvCxnSpPr>
        <p:spPr>
          <a:xfrm flipH="1">
            <a:off x="6058015" y="4263007"/>
            <a:ext cx="1" cy="21056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Left Brace 56">
            <a:extLst>
              <a:ext uri="{FF2B5EF4-FFF2-40B4-BE49-F238E27FC236}">
                <a16:creationId xmlns:a16="http://schemas.microsoft.com/office/drawing/2014/main" id="{6EA43764-2886-4E5A-9E0D-B08A71EB5C60}"/>
              </a:ext>
            </a:extLst>
          </p:cNvPr>
          <p:cNvSpPr/>
          <p:nvPr/>
        </p:nvSpPr>
        <p:spPr>
          <a:xfrm rot="16200000" flipV="1">
            <a:off x="7782472" y="3334455"/>
            <a:ext cx="194173" cy="1645920"/>
          </a:xfrm>
          <a:prstGeom prst="leftBrace">
            <a:avLst>
              <a:gd name="adj1" fmla="val 63441"/>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58" name="TextBox 57">
            <a:extLst>
              <a:ext uri="{FF2B5EF4-FFF2-40B4-BE49-F238E27FC236}">
                <a16:creationId xmlns:a16="http://schemas.microsoft.com/office/drawing/2014/main" id="{63504E20-38AB-4994-A97D-2930DE8EC10B}"/>
              </a:ext>
            </a:extLst>
          </p:cNvPr>
          <p:cNvSpPr txBox="1"/>
          <p:nvPr/>
        </p:nvSpPr>
        <p:spPr>
          <a:xfrm>
            <a:off x="7494945" y="4891323"/>
            <a:ext cx="1645922" cy="738664"/>
          </a:xfrm>
          <a:prstGeom prst="rect">
            <a:avLst/>
          </a:prstGeom>
          <a:noFill/>
          <a:ln>
            <a:noFill/>
          </a:ln>
        </p:spPr>
        <p:txBody>
          <a:bodyPr wrap="square" rtlCol="0">
            <a:spAutoFit/>
          </a:bodyPr>
          <a:lstStyle/>
          <a:p>
            <a:r>
              <a:rPr lang="en-US" sz="1400" dirty="0">
                <a:solidFill>
                  <a:schemeClr val="bg1"/>
                </a:solidFill>
              </a:rPr>
              <a:t>Finds wife for Isaac</a:t>
            </a:r>
          </a:p>
          <a:p>
            <a:r>
              <a:rPr lang="en-US" sz="1400" dirty="0">
                <a:solidFill>
                  <a:schemeClr val="bg1"/>
                </a:solidFill>
              </a:rPr>
              <a:t>Abraham Marries Keturah</a:t>
            </a:r>
          </a:p>
        </p:txBody>
      </p:sp>
      <p:cxnSp>
        <p:nvCxnSpPr>
          <p:cNvPr id="59" name="Straight Arrow Connector 58">
            <a:extLst>
              <a:ext uri="{FF2B5EF4-FFF2-40B4-BE49-F238E27FC236}">
                <a16:creationId xmlns:a16="http://schemas.microsoft.com/office/drawing/2014/main" id="{EE84BC49-AC45-4277-B092-60B6FD06929F}"/>
              </a:ext>
            </a:extLst>
          </p:cNvPr>
          <p:cNvCxnSpPr>
            <a:cxnSpLocks/>
            <a:stCxn id="57" idx="1"/>
          </p:cNvCxnSpPr>
          <p:nvPr/>
        </p:nvCxnSpPr>
        <p:spPr>
          <a:xfrm>
            <a:off x="7879559" y="4254502"/>
            <a:ext cx="0" cy="6368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633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0F3D-E3FD-49B1-B190-1959D8740989}"/>
              </a:ext>
            </a:extLst>
          </p:cNvPr>
          <p:cNvSpPr>
            <a:spLocks noGrp="1"/>
          </p:cNvSpPr>
          <p:nvPr>
            <p:ph type="title"/>
          </p:nvPr>
        </p:nvSpPr>
        <p:spPr/>
        <p:txBody>
          <a:bodyPr/>
          <a:lstStyle/>
          <a:p>
            <a:r>
              <a:rPr lang="en-US" dirty="0"/>
              <a:t>How does Jacob get his two wives? Who are the mothers of Jacob’s children?</a:t>
            </a:r>
          </a:p>
        </p:txBody>
      </p:sp>
      <p:sp>
        <p:nvSpPr>
          <p:cNvPr id="3" name="Content Placeholder 2">
            <a:extLst>
              <a:ext uri="{FF2B5EF4-FFF2-40B4-BE49-F238E27FC236}">
                <a16:creationId xmlns:a16="http://schemas.microsoft.com/office/drawing/2014/main" id="{D3010303-5C6F-4397-AD94-D7372A366196}"/>
              </a:ext>
            </a:extLst>
          </p:cNvPr>
          <p:cNvSpPr>
            <a:spLocks noGrp="1"/>
          </p:cNvSpPr>
          <p:nvPr>
            <p:ph idx="1"/>
          </p:nvPr>
        </p:nvSpPr>
        <p:spPr/>
        <p:txBody>
          <a:bodyPr/>
          <a:lstStyle/>
          <a:p>
            <a:r>
              <a:rPr lang="en-US" dirty="0"/>
              <a:t>Genesis 29</a:t>
            </a:r>
          </a:p>
          <a:p>
            <a:pPr lvl="1"/>
            <a:r>
              <a:rPr lang="en-US" dirty="0"/>
              <a:t>Jacob agrees to work for Laban for seven years to get Rachel</a:t>
            </a:r>
          </a:p>
          <a:p>
            <a:pPr lvl="1"/>
            <a:r>
              <a:rPr lang="en-US" dirty="0"/>
              <a:t>Laban gives Jacob Leah instead claiming the oldest must be married first</a:t>
            </a:r>
          </a:p>
          <a:p>
            <a:pPr lvl="1"/>
            <a:r>
              <a:rPr lang="en-US" dirty="0"/>
              <a:t>Jacob agrees to work another seven years for Rachel (he marries Rachel a week after marrying Leah, and then works for another seven years)</a:t>
            </a:r>
          </a:p>
          <a:p>
            <a:endParaRPr lang="en-US" dirty="0"/>
          </a:p>
          <a:p>
            <a:r>
              <a:rPr lang="en-US" dirty="0"/>
              <a:t>Gen 29, 30</a:t>
            </a:r>
          </a:p>
          <a:p>
            <a:pPr lvl="1"/>
            <a:r>
              <a:rPr lang="en-US" dirty="0"/>
              <a:t>Leah has 6 sons and a daughter</a:t>
            </a:r>
          </a:p>
          <a:p>
            <a:pPr lvl="1"/>
            <a:r>
              <a:rPr lang="en-US" dirty="0" err="1"/>
              <a:t>Zilpah</a:t>
            </a:r>
            <a:r>
              <a:rPr lang="en-US" dirty="0"/>
              <a:t> (Leah’s maid) has 2 sons</a:t>
            </a:r>
          </a:p>
          <a:p>
            <a:pPr lvl="1"/>
            <a:r>
              <a:rPr lang="en-US" dirty="0"/>
              <a:t>Rachel has 2 sons</a:t>
            </a:r>
          </a:p>
          <a:p>
            <a:pPr lvl="1"/>
            <a:r>
              <a:rPr lang="en-US" dirty="0"/>
              <a:t>Bilhah (Rachel’s maid) has 2 sons</a:t>
            </a:r>
          </a:p>
        </p:txBody>
      </p:sp>
    </p:spTree>
    <p:extLst>
      <p:ext uri="{BB962C8B-B14F-4D97-AF65-F5344CB8AC3E}">
        <p14:creationId xmlns:p14="http://schemas.microsoft.com/office/powerpoint/2010/main" val="235098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8980-7092-4E3F-8920-18FDB0C1EF66}"/>
              </a:ext>
            </a:extLst>
          </p:cNvPr>
          <p:cNvSpPr>
            <a:spLocks noGrp="1"/>
          </p:cNvSpPr>
          <p:nvPr>
            <p:ph type="title"/>
          </p:nvPr>
        </p:nvSpPr>
        <p:spPr/>
        <p:txBody>
          <a:bodyPr/>
          <a:lstStyle/>
          <a:p>
            <a:r>
              <a:rPr lang="en-US" dirty="0"/>
              <a:t>Jacob returns to Canaan with his household. What happens to his favorite son, Joseph?</a:t>
            </a:r>
          </a:p>
        </p:txBody>
      </p:sp>
      <p:sp>
        <p:nvSpPr>
          <p:cNvPr id="3" name="Content Placeholder 2">
            <a:extLst>
              <a:ext uri="{FF2B5EF4-FFF2-40B4-BE49-F238E27FC236}">
                <a16:creationId xmlns:a16="http://schemas.microsoft.com/office/drawing/2014/main" id="{18E7C405-29DB-4B0B-AA50-C7BE57155E10}"/>
              </a:ext>
            </a:extLst>
          </p:cNvPr>
          <p:cNvSpPr>
            <a:spLocks noGrp="1"/>
          </p:cNvSpPr>
          <p:nvPr>
            <p:ph idx="1"/>
          </p:nvPr>
        </p:nvSpPr>
        <p:spPr/>
        <p:txBody>
          <a:bodyPr/>
          <a:lstStyle/>
          <a:p>
            <a:r>
              <a:rPr lang="en-US" dirty="0"/>
              <a:t>Genesis 37</a:t>
            </a:r>
          </a:p>
          <a:p>
            <a:pPr lvl="1"/>
            <a:r>
              <a:rPr lang="en-US" dirty="0"/>
              <a:t>Joseph’s brothers sell him to Midianite traders who take him to Egypt and sell him to Potiphar, the captain of the guard</a:t>
            </a:r>
          </a:p>
          <a:p>
            <a:pPr lvl="1"/>
            <a:endParaRPr lang="en-US" dirty="0"/>
          </a:p>
          <a:p>
            <a:pPr lvl="1"/>
            <a:r>
              <a:rPr lang="en-US" dirty="0"/>
              <a:t>Potiphar’s wife lies about Joseph and he ends up in prison</a:t>
            </a:r>
          </a:p>
        </p:txBody>
      </p:sp>
    </p:spTree>
    <p:extLst>
      <p:ext uri="{BB962C8B-B14F-4D97-AF65-F5344CB8AC3E}">
        <p14:creationId xmlns:p14="http://schemas.microsoft.com/office/powerpoint/2010/main" val="12547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4D59-3BFB-405C-853C-3063D712177E}"/>
              </a:ext>
            </a:extLst>
          </p:cNvPr>
          <p:cNvSpPr>
            <a:spLocks noGrp="1"/>
          </p:cNvSpPr>
          <p:nvPr>
            <p:ph type="title"/>
          </p:nvPr>
        </p:nvSpPr>
        <p:spPr/>
        <p:txBody>
          <a:bodyPr/>
          <a:lstStyle/>
          <a:p>
            <a:r>
              <a:rPr lang="en-US" dirty="0"/>
              <a:t>How does God save Egypt and the surrounding areas through Joseph?</a:t>
            </a:r>
          </a:p>
        </p:txBody>
      </p:sp>
      <p:sp>
        <p:nvSpPr>
          <p:cNvPr id="3" name="Content Placeholder 2">
            <a:extLst>
              <a:ext uri="{FF2B5EF4-FFF2-40B4-BE49-F238E27FC236}">
                <a16:creationId xmlns:a16="http://schemas.microsoft.com/office/drawing/2014/main" id="{17D96AF9-7E2F-4145-BEC5-512FE928A940}"/>
              </a:ext>
            </a:extLst>
          </p:cNvPr>
          <p:cNvSpPr>
            <a:spLocks noGrp="1"/>
          </p:cNvSpPr>
          <p:nvPr>
            <p:ph idx="1"/>
          </p:nvPr>
        </p:nvSpPr>
        <p:spPr/>
        <p:txBody>
          <a:bodyPr/>
          <a:lstStyle/>
          <a:p>
            <a:r>
              <a:rPr lang="en-US" dirty="0"/>
              <a:t>Genesis 40 – 41 </a:t>
            </a:r>
          </a:p>
          <a:p>
            <a:pPr lvl="1"/>
            <a:r>
              <a:rPr lang="en-US" dirty="0"/>
              <a:t>Pharaoh has a dream and no one can interpret it</a:t>
            </a:r>
          </a:p>
          <a:p>
            <a:pPr lvl="1"/>
            <a:r>
              <a:rPr lang="en-US" dirty="0"/>
              <a:t>Pharaoh’s butler (who had his dreams interpreted by Joseph while in prison with Joseph) remembers Joseph</a:t>
            </a:r>
          </a:p>
          <a:p>
            <a:pPr lvl="1"/>
            <a:r>
              <a:rPr lang="en-US" dirty="0"/>
              <a:t>Joseph interprets Pharaoh’s dreams</a:t>
            </a:r>
          </a:p>
          <a:p>
            <a:pPr lvl="2"/>
            <a:r>
              <a:rPr lang="en-US" dirty="0"/>
              <a:t>Seven years of plenty followed seven years of famine</a:t>
            </a:r>
          </a:p>
          <a:p>
            <a:pPr lvl="1"/>
            <a:r>
              <a:rPr lang="en-US" dirty="0"/>
              <a:t>Pharaoh sets Joseph as second in command of Egypt to prepare for the famine</a:t>
            </a:r>
          </a:p>
        </p:txBody>
      </p:sp>
    </p:spTree>
    <p:extLst>
      <p:ext uri="{BB962C8B-B14F-4D97-AF65-F5344CB8AC3E}">
        <p14:creationId xmlns:p14="http://schemas.microsoft.com/office/powerpoint/2010/main" val="342931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4D59-3BFB-405C-853C-3063D712177E}"/>
              </a:ext>
            </a:extLst>
          </p:cNvPr>
          <p:cNvSpPr>
            <a:spLocks noGrp="1"/>
          </p:cNvSpPr>
          <p:nvPr>
            <p:ph type="title"/>
          </p:nvPr>
        </p:nvSpPr>
        <p:spPr/>
        <p:txBody>
          <a:bodyPr/>
          <a:lstStyle/>
          <a:p>
            <a:r>
              <a:rPr lang="en-US" dirty="0"/>
              <a:t>How Israel (Jacob) and his household end up in Egypt?</a:t>
            </a:r>
          </a:p>
        </p:txBody>
      </p:sp>
      <p:sp>
        <p:nvSpPr>
          <p:cNvPr id="3" name="Content Placeholder 2">
            <a:extLst>
              <a:ext uri="{FF2B5EF4-FFF2-40B4-BE49-F238E27FC236}">
                <a16:creationId xmlns:a16="http://schemas.microsoft.com/office/drawing/2014/main" id="{17D96AF9-7E2F-4145-BEC5-512FE928A940}"/>
              </a:ext>
            </a:extLst>
          </p:cNvPr>
          <p:cNvSpPr>
            <a:spLocks noGrp="1"/>
          </p:cNvSpPr>
          <p:nvPr>
            <p:ph idx="1"/>
          </p:nvPr>
        </p:nvSpPr>
        <p:spPr/>
        <p:txBody>
          <a:bodyPr/>
          <a:lstStyle/>
          <a:p>
            <a:r>
              <a:rPr lang="en-US" dirty="0"/>
              <a:t>Genesis 42 – 50 </a:t>
            </a:r>
          </a:p>
          <a:p>
            <a:pPr lvl="1"/>
            <a:r>
              <a:rPr lang="en-US" dirty="0"/>
              <a:t>Joseph’s brothers go to Egypt to buy grain</a:t>
            </a:r>
          </a:p>
          <a:p>
            <a:pPr lvl="1"/>
            <a:r>
              <a:rPr lang="en-US" dirty="0"/>
              <a:t>Joseph recognizes them, but they don’t recognize him</a:t>
            </a:r>
          </a:p>
          <a:p>
            <a:pPr lvl="1"/>
            <a:r>
              <a:rPr lang="en-US" dirty="0"/>
              <a:t>Joseph keeps Simeon in prison and tells the brothers to return with Benjamin</a:t>
            </a:r>
          </a:p>
          <a:p>
            <a:pPr lvl="1"/>
            <a:r>
              <a:rPr lang="en-US" dirty="0"/>
              <a:t>They finally return because the famine is so great (Jacob did not want Benjamin to go)</a:t>
            </a:r>
          </a:p>
          <a:p>
            <a:pPr lvl="1"/>
            <a:r>
              <a:rPr lang="en-US" dirty="0"/>
              <a:t>Joseph tests the brothers and Judah gives himself for Benjamin</a:t>
            </a:r>
          </a:p>
          <a:p>
            <a:pPr lvl="1"/>
            <a:r>
              <a:rPr lang="en-US" dirty="0"/>
              <a:t>Joseph reveals himself and tells them to bring his father to Egypt</a:t>
            </a:r>
          </a:p>
          <a:p>
            <a:pPr lvl="1"/>
            <a:r>
              <a:rPr lang="en-US" dirty="0"/>
              <a:t>Jacob and hi household go to Egypt</a:t>
            </a:r>
          </a:p>
        </p:txBody>
      </p:sp>
    </p:spTree>
    <p:extLst>
      <p:ext uri="{BB962C8B-B14F-4D97-AF65-F5344CB8AC3E}">
        <p14:creationId xmlns:p14="http://schemas.microsoft.com/office/powerpoint/2010/main" val="31429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DF8F-ECC2-4F5E-ADAE-E0A5634F54D7}"/>
              </a:ext>
            </a:extLst>
          </p:cNvPr>
          <p:cNvSpPr>
            <a:spLocks noGrp="1"/>
          </p:cNvSpPr>
          <p:nvPr>
            <p:ph type="title"/>
          </p:nvPr>
        </p:nvSpPr>
        <p:spPr/>
        <p:txBody>
          <a:bodyPr/>
          <a:lstStyle/>
          <a:p>
            <a:r>
              <a:rPr lang="en-US" dirty="0"/>
              <a:t>Timeline of Abraham, Isaac, Jacob together</a:t>
            </a:r>
          </a:p>
        </p:txBody>
      </p:sp>
      <p:grpSp>
        <p:nvGrpSpPr>
          <p:cNvPr id="5" name="Group 4">
            <a:extLst>
              <a:ext uri="{FF2B5EF4-FFF2-40B4-BE49-F238E27FC236}">
                <a16:creationId xmlns:a16="http://schemas.microsoft.com/office/drawing/2014/main" id="{16A8635A-1622-407E-A3AE-105694C48C66}"/>
              </a:ext>
            </a:extLst>
          </p:cNvPr>
          <p:cNvGrpSpPr/>
          <p:nvPr/>
        </p:nvGrpSpPr>
        <p:grpSpPr>
          <a:xfrm>
            <a:off x="261254" y="3680508"/>
            <a:ext cx="8606974" cy="1304987"/>
            <a:chOff x="261254" y="3680508"/>
            <a:chExt cx="9405262" cy="1304987"/>
          </a:xfrm>
        </p:grpSpPr>
        <p:sp>
          <p:nvSpPr>
            <p:cNvPr id="23" name="Rectangle 22">
              <a:extLst>
                <a:ext uri="{FF2B5EF4-FFF2-40B4-BE49-F238E27FC236}">
                  <a16:creationId xmlns:a16="http://schemas.microsoft.com/office/drawing/2014/main" id="{700A1102-8690-4F6F-ABCE-72D1AEAAFC3A}"/>
                </a:ext>
              </a:extLst>
            </p:cNvPr>
            <p:cNvSpPr/>
            <p:nvPr/>
          </p:nvSpPr>
          <p:spPr>
            <a:xfrm>
              <a:off x="261254" y="3680508"/>
              <a:ext cx="5326742"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Abraham</a:t>
              </a:r>
              <a:endParaRPr lang="en-US" dirty="0">
                <a:solidFill>
                  <a:schemeClr val="tx1"/>
                </a:solidFill>
              </a:endParaRPr>
            </a:p>
          </p:txBody>
        </p:sp>
        <p:sp>
          <p:nvSpPr>
            <p:cNvPr id="28" name="Rectangle 27">
              <a:extLst>
                <a:ext uri="{FF2B5EF4-FFF2-40B4-BE49-F238E27FC236}">
                  <a16:creationId xmlns:a16="http://schemas.microsoft.com/office/drawing/2014/main" id="{2CAC713A-CABE-4001-9E07-CFC73F46FF8F}"/>
                </a:ext>
              </a:extLst>
            </p:cNvPr>
            <p:cNvSpPr/>
            <p:nvPr/>
          </p:nvSpPr>
          <p:spPr>
            <a:xfrm>
              <a:off x="3352797" y="4128670"/>
              <a:ext cx="5515432"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Isaac</a:t>
              </a:r>
              <a:endParaRPr lang="en-US" dirty="0">
                <a:solidFill>
                  <a:schemeClr val="tx1"/>
                </a:solidFill>
              </a:endParaRPr>
            </a:p>
          </p:txBody>
        </p:sp>
        <p:sp>
          <p:nvSpPr>
            <p:cNvPr id="30" name="Rectangle 29">
              <a:extLst>
                <a:ext uri="{FF2B5EF4-FFF2-40B4-BE49-F238E27FC236}">
                  <a16:creationId xmlns:a16="http://schemas.microsoft.com/office/drawing/2014/main" id="{BC44FFB8-C087-4D07-8F7F-4DAE697A6E1A}"/>
                </a:ext>
              </a:extLst>
            </p:cNvPr>
            <p:cNvSpPr/>
            <p:nvPr/>
          </p:nvSpPr>
          <p:spPr>
            <a:xfrm>
              <a:off x="5181599" y="4590425"/>
              <a:ext cx="4484917"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Jacob</a:t>
              </a:r>
              <a:endParaRPr lang="en-US" dirty="0">
                <a:solidFill>
                  <a:schemeClr val="tx1"/>
                </a:solidFill>
              </a:endParaRPr>
            </a:p>
          </p:txBody>
        </p:sp>
      </p:grpSp>
      <p:cxnSp>
        <p:nvCxnSpPr>
          <p:cNvPr id="31" name="Straight Arrow Connector 30">
            <a:extLst>
              <a:ext uri="{FF2B5EF4-FFF2-40B4-BE49-F238E27FC236}">
                <a16:creationId xmlns:a16="http://schemas.microsoft.com/office/drawing/2014/main" id="{F1BD27A6-FB97-4F74-B421-191BC96EB64F}"/>
              </a:ext>
            </a:extLst>
          </p:cNvPr>
          <p:cNvCxnSpPr>
            <a:cxnSpLocks/>
          </p:cNvCxnSpPr>
          <p:nvPr/>
        </p:nvCxnSpPr>
        <p:spPr>
          <a:xfrm>
            <a:off x="3090397" y="2843072"/>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C9C1440-4ACC-4BFF-8FD2-2255FE095733}"/>
              </a:ext>
            </a:extLst>
          </p:cNvPr>
          <p:cNvSpPr txBox="1"/>
          <p:nvPr/>
        </p:nvSpPr>
        <p:spPr>
          <a:xfrm>
            <a:off x="2336159" y="1985529"/>
            <a:ext cx="1508476" cy="830997"/>
          </a:xfrm>
          <a:prstGeom prst="rect">
            <a:avLst/>
          </a:prstGeom>
          <a:noFill/>
          <a:ln>
            <a:noFill/>
          </a:ln>
        </p:spPr>
        <p:txBody>
          <a:bodyPr wrap="square" rtlCol="0">
            <a:spAutoFit/>
          </a:bodyPr>
          <a:lstStyle/>
          <a:p>
            <a:pPr algn="ctr"/>
            <a:r>
              <a:rPr lang="en-US" sz="1600" dirty="0">
                <a:solidFill>
                  <a:srgbClr val="FFFF00"/>
                </a:solidFill>
              </a:rPr>
              <a:t>Isaac born</a:t>
            </a:r>
          </a:p>
          <a:p>
            <a:pPr algn="ctr"/>
            <a:r>
              <a:rPr lang="en-US" sz="1600" dirty="0">
                <a:solidFill>
                  <a:srgbClr val="FFFF00"/>
                </a:solidFill>
              </a:rPr>
              <a:t>Abraham 100</a:t>
            </a:r>
          </a:p>
          <a:p>
            <a:pPr algn="ctr"/>
            <a:r>
              <a:rPr lang="en-US" sz="1600" dirty="0">
                <a:solidFill>
                  <a:srgbClr val="FFFF00"/>
                </a:solidFill>
              </a:rPr>
              <a:t>Gen 21:5</a:t>
            </a:r>
          </a:p>
        </p:txBody>
      </p:sp>
      <p:sp>
        <p:nvSpPr>
          <p:cNvPr id="46" name="TextBox 45">
            <a:extLst>
              <a:ext uri="{FF2B5EF4-FFF2-40B4-BE49-F238E27FC236}">
                <a16:creationId xmlns:a16="http://schemas.microsoft.com/office/drawing/2014/main" id="{1149676A-9DA0-4856-8B82-3AEAB01E4983}"/>
              </a:ext>
            </a:extLst>
          </p:cNvPr>
          <p:cNvSpPr txBox="1"/>
          <p:nvPr/>
        </p:nvSpPr>
        <p:spPr>
          <a:xfrm>
            <a:off x="3411367" y="5328094"/>
            <a:ext cx="1508476" cy="1077218"/>
          </a:xfrm>
          <a:prstGeom prst="rect">
            <a:avLst/>
          </a:prstGeom>
          <a:noFill/>
          <a:ln>
            <a:noFill/>
          </a:ln>
        </p:spPr>
        <p:txBody>
          <a:bodyPr wrap="square" rtlCol="0">
            <a:spAutoFit/>
          </a:bodyPr>
          <a:lstStyle/>
          <a:p>
            <a:pPr algn="ctr"/>
            <a:r>
              <a:rPr lang="en-US" sz="1600" dirty="0">
                <a:solidFill>
                  <a:srgbClr val="FFFF00"/>
                </a:solidFill>
              </a:rPr>
              <a:t>Isaac marries Rebekah</a:t>
            </a:r>
          </a:p>
          <a:p>
            <a:pPr algn="ctr"/>
            <a:r>
              <a:rPr lang="en-US" sz="1600" dirty="0">
                <a:solidFill>
                  <a:srgbClr val="FFFF00"/>
                </a:solidFill>
              </a:rPr>
              <a:t>Isaac 40</a:t>
            </a:r>
          </a:p>
          <a:p>
            <a:pPr algn="ctr"/>
            <a:r>
              <a:rPr lang="en-US" sz="1600" dirty="0">
                <a:solidFill>
                  <a:srgbClr val="FFFF00"/>
                </a:solidFill>
              </a:rPr>
              <a:t>Gen 25:20</a:t>
            </a:r>
          </a:p>
        </p:txBody>
      </p:sp>
      <p:cxnSp>
        <p:nvCxnSpPr>
          <p:cNvPr id="47" name="Straight Arrow Connector 46">
            <a:extLst>
              <a:ext uri="{FF2B5EF4-FFF2-40B4-BE49-F238E27FC236}">
                <a16:creationId xmlns:a16="http://schemas.microsoft.com/office/drawing/2014/main" id="{7250025C-F364-406F-A3EC-191DFE19C7D4}"/>
              </a:ext>
            </a:extLst>
          </p:cNvPr>
          <p:cNvCxnSpPr/>
          <p:nvPr/>
        </p:nvCxnSpPr>
        <p:spPr>
          <a:xfrm flipV="1">
            <a:off x="4165605" y="4596310"/>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6748C82-9F7F-4534-9FFA-597936466903}"/>
              </a:ext>
            </a:extLst>
          </p:cNvPr>
          <p:cNvSpPr txBox="1"/>
          <p:nvPr/>
        </p:nvSpPr>
        <p:spPr>
          <a:xfrm>
            <a:off x="4009738" y="1938630"/>
            <a:ext cx="1508476" cy="830997"/>
          </a:xfrm>
          <a:prstGeom prst="rect">
            <a:avLst/>
          </a:prstGeom>
          <a:noFill/>
          <a:ln>
            <a:noFill/>
          </a:ln>
        </p:spPr>
        <p:txBody>
          <a:bodyPr wrap="square" rtlCol="0">
            <a:spAutoFit/>
          </a:bodyPr>
          <a:lstStyle/>
          <a:p>
            <a:pPr algn="ctr"/>
            <a:r>
              <a:rPr lang="en-US" sz="1600" dirty="0">
                <a:solidFill>
                  <a:srgbClr val="FFFF00"/>
                </a:solidFill>
              </a:rPr>
              <a:t>Jacob born</a:t>
            </a:r>
          </a:p>
          <a:p>
            <a:pPr algn="ctr"/>
            <a:r>
              <a:rPr lang="en-US" sz="1600" dirty="0">
                <a:solidFill>
                  <a:srgbClr val="FFFF00"/>
                </a:solidFill>
              </a:rPr>
              <a:t>Isaac 60</a:t>
            </a:r>
          </a:p>
          <a:p>
            <a:pPr algn="ctr"/>
            <a:r>
              <a:rPr lang="en-US" sz="1600" dirty="0">
                <a:solidFill>
                  <a:srgbClr val="FFFF00"/>
                </a:solidFill>
              </a:rPr>
              <a:t>Gen 25:26</a:t>
            </a:r>
          </a:p>
        </p:txBody>
      </p:sp>
      <p:cxnSp>
        <p:nvCxnSpPr>
          <p:cNvPr id="50" name="Straight Arrow Connector 49">
            <a:extLst>
              <a:ext uri="{FF2B5EF4-FFF2-40B4-BE49-F238E27FC236}">
                <a16:creationId xmlns:a16="http://schemas.microsoft.com/office/drawing/2014/main" id="{48FF291D-1A0A-44D2-A5A5-BDEAAE065E76}"/>
              </a:ext>
            </a:extLst>
          </p:cNvPr>
          <p:cNvCxnSpPr>
            <a:cxnSpLocks/>
          </p:cNvCxnSpPr>
          <p:nvPr/>
        </p:nvCxnSpPr>
        <p:spPr>
          <a:xfrm>
            <a:off x="4770087" y="2843072"/>
            <a:ext cx="0" cy="128016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900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DF8F-ECC2-4F5E-ADAE-E0A5634F54D7}"/>
              </a:ext>
            </a:extLst>
          </p:cNvPr>
          <p:cNvSpPr>
            <a:spLocks noGrp="1"/>
          </p:cNvSpPr>
          <p:nvPr>
            <p:ph type="title"/>
          </p:nvPr>
        </p:nvSpPr>
        <p:spPr/>
        <p:txBody>
          <a:bodyPr/>
          <a:lstStyle/>
          <a:p>
            <a:r>
              <a:rPr lang="en-US" dirty="0"/>
              <a:t>Timeline of Abraham, Isaac, Jacob, Joseph</a:t>
            </a:r>
          </a:p>
        </p:txBody>
      </p:sp>
      <p:sp>
        <p:nvSpPr>
          <p:cNvPr id="23" name="Rectangle 22">
            <a:extLst>
              <a:ext uri="{FF2B5EF4-FFF2-40B4-BE49-F238E27FC236}">
                <a16:creationId xmlns:a16="http://schemas.microsoft.com/office/drawing/2014/main" id="{700A1102-8690-4F6F-ABCE-72D1AEAAFC3A}"/>
              </a:ext>
            </a:extLst>
          </p:cNvPr>
          <p:cNvSpPr/>
          <p:nvPr/>
        </p:nvSpPr>
        <p:spPr>
          <a:xfrm>
            <a:off x="261254" y="3680508"/>
            <a:ext cx="4219224"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Abraham</a:t>
            </a:r>
            <a:endParaRPr lang="en-US" dirty="0">
              <a:solidFill>
                <a:schemeClr val="tx1"/>
              </a:solidFill>
            </a:endParaRPr>
          </a:p>
        </p:txBody>
      </p:sp>
      <p:sp>
        <p:nvSpPr>
          <p:cNvPr id="28" name="Rectangle 27">
            <a:extLst>
              <a:ext uri="{FF2B5EF4-FFF2-40B4-BE49-F238E27FC236}">
                <a16:creationId xmlns:a16="http://schemas.microsoft.com/office/drawing/2014/main" id="{2CAC713A-CABE-4001-9E07-CFC73F46FF8F}"/>
              </a:ext>
            </a:extLst>
          </p:cNvPr>
          <p:cNvSpPr/>
          <p:nvPr/>
        </p:nvSpPr>
        <p:spPr>
          <a:xfrm>
            <a:off x="2672239" y="4157150"/>
            <a:ext cx="4339773"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Isaac</a:t>
            </a:r>
            <a:endParaRPr lang="en-US" dirty="0">
              <a:solidFill>
                <a:schemeClr val="tx1"/>
              </a:solidFill>
            </a:endParaRPr>
          </a:p>
        </p:txBody>
      </p:sp>
      <p:sp>
        <p:nvSpPr>
          <p:cNvPr id="30" name="Rectangle 29">
            <a:extLst>
              <a:ext uri="{FF2B5EF4-FFF2-40B4-BE49-F238E27FC236}">
                <a16:creationId xmlns:a16="http://schemas.microsoft.com/office/drawing/2014/main" id="{BC44FFB8-C087-4D07-8F7F-4DAE697A6E1A}"/>
              </a:ext>
            </a:extLst>
          </p:cNvPr>
          <p:cNvSpPr/>
          <p:nvPr/>
        </p:nvSpPr>
        <p:spPr>
          <a:xfrm>
            <a:off x="4118830" y="4633966"/>
            <a:ext cx="3544148"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Jacob</a:t>
            </a:r>
            <a:endParaRPr lang="en-US" dirty="0">
              <a:solidFill>
                <a:schemeClr val="tx1"/>
              </a:solidFill>
            </a:endParaRPr>
          </a:p>
        </p:txBody>
      </p:sp>
      <p:cxnSp>
        <p:nvCxnSpPr>
          <p:cNvPr id="31" name="Straight Arrow Connector 30">
            <a:extLst>
              <a:ext uri="{FF2B5EF4-FFF2-40B4-BE49-F238E27FC236}">
                <a16:creationId xmlns:a16="http://schemas.microsoft.com/office/drawing/2014/main" id="{F1BD27A6-FB97-4F74-B421-191BC96EB64F}"/>
              </a:ext>
            </a:extLst>
          </p:cNvPr>
          <p:cNvCxnSpPr>
            <a:cxnSpLocks/>
          </p:cNvCxnSpPr>
          <p:nvPr/>
        </p:nvCxnSpPr>
        <p:spPr>
          <a:xfrm>
            <a:off x="2672239" y="2893272"/>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C9C1440-4ACC-4BFF-8FD2-2255FE095733}"/>
              </a:ext>
            </a:extLst>
          </p:cNvPr>
          <p:cNvSpPr txBox="1"/>
          <p:nvPr/>
        </p:nvSpPr>
        <p:spPr>
          <a:xfrm>
            <a:off x="1677895" y="2031514"/>
            <a:ext cx="1988688" cy="830997"/>
          </a:xfrm>
          <a:prstGeom prst="rect">
            <a:avLst/>
          </a:prstGeom>
          <a:noFill/>
          <a:ln>
            <a:noFill/>
          </a:ln>
        </p:spPr>
        <p:txBody>
          <a:bodyPr wrap="square" rtlCol="0">
            <a:spAutoFit/>
          </a:bodyPr>
          <a:lstStyle/>
          <a:p>
            <a:pPr algn="ctr"/>
            <a:r>
              <a:rPr lang="en-US" sz="1600" dirty="0">
                <a:solidFill>
                  <a:srgbClr val="FFFF00"/>
                </a:solidFill>
              </a:rPr>
              <a:t>Isaac born</a:t>
            </a:r>
          </a:p>
          <a:p>
            <a:pPr algn="ctr"/>
            <a:r>
              <a:rPr lang="en-US" sz="1600" dirty="0">
                <a:solidFill>
                  <a:srgbClr val="FFFF00"/>
                </a:solidFill>
              </a:rPr>
              <a:t>Abraham 100</a:t>
            </a:r>
          </a:p>
          <a:p>
            <a:pPr algn="ctr"/>
            <a:r>
              <a:rPr lang="en-US" sz="1600" dirty="0">
                <a:solidFill>
                  <a:srgbClr val="FFFF00"/>
                </a:solidFill>
              </a:rPr>
              <a:t>Gen 21:5</a:t>
            </a:r>
          </a:p>
        </p:txBody>
      </p:sp>
      <p:sp>
        <p:nvSpPr>
          <p:cNvPr id="46" name="TextBox 45">
            <a:extLst>
              <a:ext uri="{FF2B5EF4-FFF2-40B4-BE49-F238E27FC236}">
                <a16:creationId xmlns:a16="http://schemas.microsoft.com/office/drawing/2014/main" id="{1149676A-9DA0-4856-8B82-3AEAB01E4983}"/>
              </a:ext>
            </a:extLst>
          </p:cNvPr>
          <p:cNvSpPr txBox="1"/>
          <p:nvPr/>
        </p:nvSpPr>
        <p:spPr>
          <a:xfrm>
            <a:off x="2642289" y="5470612"/>
            <a:ext cx="1988688" cy="1077218"/>
          </a:xfrm>
          <a:prstGeom prst="rect">
            <a:avLst/>
          </a:prstGeom>
          <a:noFill/>
          <a:ln>
            <a:noFill/>
          </a:ln>
        </p:spPr>
        <p:txBody>
          <a:bodyPr wrap="square" rtlCol="0">
            <a:spAutoFit/>
          </a:bodyPr>
          <a:lstStyle/>
          <a:p>
            <a:pPr algn="ctr"/>
            <a:r>
              <a:rPr lang="en-US" sz="1600" dirty="0">
                <a:solidFill>
                  <a:srgbClr val="FFFF00"/>
                </a:solidFill>
              </a:rPr>
              <a:t>Isaac marries Rebekah</a:t>
            </a:r>
          </a:p>
          <a:p>
            <a:pPr algn="ctr"/>
            <a:r>
              <a:rPr lang="en-US" sz="1600" dirty="0">
                <a:solidFill>
                  <a:srgbClr val="FFFF00"/>
                </a:solidFill>
              </a:rPr>
              <a:t>Isaac 40</a:t>
            </a:r>
          </a:p>
          <a:p>
            <a:pPr algn="ctr"/>
            <a:r>
              <a:rPr lang="en-US" sz="1600" dirty="0">
                <a:solidFill>
                  <a:srgbClr val="FFFF00"/>
                </a:solidFill>
              </a:rPr>
              <a:t>Gen 25:20</a:t>
            </a:r>
          </a:p>
        </p:txBody>
      </p:sp>
      <p:cxnSp>
        <p:nvCxnSpPr>
          <p:cNvPr id="47" name="Straight Arrow Connector 46">
            <a:extLst>
              <a:ext uri="{FF2B5EF4-FFF2-40B4-BE49-F238E27FC236}">
                <a16:creationId xmlns:a16="http://schemas.microsoft.com/office/drawing/2014/main" id="{7250025C-F364-406F-A3EC-191DFE19C7D4}"/>
              </a:ext>
            </a:extLst>
          </p:cNvPr>
          <p:cNvCxnSpPr/>
          <p:nvPr/>
        </p:nvCxnSpPr>
        <p:spPr>
          <a:xfrm flipV="1">
            <a:off x="3636633" y="4646526"/>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6748C82-9F7F-4534-9FFA-597936466903}"/>
              </a:ext>
            </a:extLst>
          </p:cNvPr>
          <p:cNvSpPr txBox="1"/>
          <p:nvPr/>
        </p:nvSpPr>
        <p:spPr>
          <a:xfrm>
            <a:off x="3124486" y="2025951"/>
            <a:ext cx="1988688" cy="830997"/>
          </a:xfrm>
          <a:prstGeom prst="rect">
            <a:avLst/>
          </a:prstGeom>
          <a:noFill/>
          <a:ln>
            <a:noFill/>
          </a:ln>
        </p:spPr>
        <p:txBody>
          <a:bodyPr wrap="square" rtlCol="0">
            <a:spAutoFit/>
          </a:bodyPr>
          <a:lstStyle/>
          <a:p>
            <a:pPr algn="ctr"/>
            <a:r>
              <a:rPr lang="en-US" sz="1600" dirty="0">
                <a:solidFill>
                  <a:srgbClr val="FFFF00"/>
                </a:solidFill>
              </a:rPr>
              <a:t>Jacob born</a:t>
            </a:r>
          </a:p>
          <a:p>
            <a:pPr algn="ctr"/>
            <a:r>
              <a:rPr lang="en-US" sz="1600" dirty="0">
                <a:solidFill>
                  <a:srgbClr val="FFFF00"/>
                </a:solidFill>
              </a:rPr>
              <a:t>Isaac 60</a:t>
            </a:r>
          </a:p>
          <a:p>
            <a:pPr algn="ctr"/>
            <a:r>
              <a:rPr lang="en-US" sz="1600" dirty="0">
                <a:solidFill>
                  <a:srgbClr val="FFFF00"/>
                </a:solidFill>
              </a:rPr>
              <a:t>Gen 25:26</a:t>
            </a:r>
          </a:p>
        </p:txBody>
      </p:sp>
      <p:cxnSp>
        <p:nvCxnSpPr>
          <p:cNvPr id="50" name="Straight Arrow Connector 49">
            <a:extLst>
              <a:ext uri="{FF2B5EF4-FFF2-40B4-BE49-F238E27FC236}">
                <a16:creationId xmlns:a16="http://schemas.microsoft.com/office/drawing/2014/main" id="{48FF291D-1A0A-44D2-A5A5-BDEAAE065E76}"/>
              </a:ext>
            </a:extLst>
          </p:cNvPr>
          <p:cNvCxnSpPr>
            <a:cxnSpLocks/>
          </p:cNvCxnSpPr>
          <p:nvPr/>
        </p:nvCxnSpPr>
        <p:spPr>
          <a:xfrm>
            <a:off x="4118830" y="3256129"/>
            <a:ext cx="0" cy="128016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DAE2E23-903D-4C12-8093-F6AC811CBD9E}"/>
              </a:ext>
            </a:extLst>
          </p:cNvPr>
          <p:cNvSpPr/>
          <p:nvPr/>
        </p:nvSpPr>
        <p:spPr>
          <a:xfrm>
            <a:off x="6288717" y="5110782"/>
            <a:ext cx="2652084" cy="395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Life of Joseph</a:t>
            </a:r>
            <a:endParaRPr lang="en-US" dirty="0">
              <a:solidFill>
                <a:schemeClr val="tx1"/>
              </a:solidFill>
            </a:endParaRPr>
          </a:p>
        </p:txBody>
      </p:sp>
      <p:cxnSp>
        <p:nvCxnSpPr>
          <p:cNvPr id="16" name="Straight Arrow Connector 15">
            <a:extLst>
              <a:ext uri="{FF2B5EF4-FFF2-40B4-BE49-F238E27FC236}">
                <a16:creationId xmlns:a16="http://schemas.microsoft.com/office/drawing/2014/main" id="{B18C3D5A-22AF-4640-BDB7-859FE3ED3074}"/>
              </a:ext>
            </a:extLst>
          </p:cNvPr>
          <p:cNvCxnSpPr>
            <a:cxnSpLocks/>
          </p:cNvCxnSpPr>
          <p:nvPr/>
        </p:nvCxnSpPr>
        <p:spPr>
          <a:xfrm>
            <a:off x="6292747" y="2664504"/>
            <a:ext cx="0" cy="18288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B53F9B9-7161-49D4-89CA-253E3D8ADF90}"/>
              </a:ext>
            </a:extLst>
          </p:cNvPr>
          <p:cNvSpPr txBox="1"/>
          <p:nvPr/>
        </p:nvSpPr>
        <p:spPr>
          <a:xfrm>
            <a:off x="5294373" y="2025950"/>
            <a:ext cx="1988688" cy="830997"/>
          </a:xfrm>
          <a:prstGeom prst="rect">
            <a:avLst/>
          </a:prstGeom>
          <a:noFill/>
          <a:ln>
            <a:noFill/>
          </a:ln>
        </p:spPr>
        <p:txBody>
          <a:bodyPr wrap="square" rtlCol="0">
            <a:spAutoFit/>
          </a:bodyPr>
          <a:lstStyle/>
          <a:p>
            <a:pPr algn="ctr"/>
            <a:r>
              <a:rPr lang="en-US" sz="1600" dirty="0">
                <a:solidFill>
                  <a:srgbClr val="FFFF00"/>
                </a:solidFill>
              </a:rPr>
              <a:t>Joseph born</a:t>
            </a:r>
          </a:p>
          <a:p>
            <a:pPr algn="ctr"/>
            <a:r>
              <a:rPr lang="en-US" sz="1600" dirty="0">
                <a:solidFill>
                  <a:srgbClr val="FFFF00"/>
                </a:solidFill>
              </a:rPr>
              <a:t>Jacob ~91</a:t>
            </a:r>
          </a:p>
          <a:p>
            <a:pPr algn="ctr"/>
            <a:endParaRPr lang="en-US" sz="1600" dirty="0">
              <a:solidFill>
                <a:srgbClr val="FFFF00"/>
              </a:solidFill>
            </a:endParaRPr>
          </a:p>
        </p:txBody>
      </p:sp>
      <p:sp>
        <p:nvSpPr>
          <p:cNvPr id="18" name="TextBox 17">
            <a:extLst>
              <a:ext uri="{FF2B5EF4-FFF2-40B4-BE49-F238E27FC236}">
                <a16:creationId xmlns:a16="http://schemas.microsoft.com/office/drawing/2014/main" id="{917C02AD-FFC9-4431-8636-33EA4293272A}"/>
              </a:ext>
            </a:extLst>
          </p:cNvPr>
          <p:cNvSpPr txBox="1"/>
          <p:nvPr/>
        </p:nvSpPr>
        <p:spPr>
          <a:xfrm>
            <a:off x="4133344" y="3360429"/>
            <a:ext cx="1508476" cy="523220"/>
          </a:xfrm>
          <a:prstGeom prst="rect">
            <a:avLst/>
          </a:prstGeom>
          <a:noFill/>
          <a:ln>
            <a:noFill/>
          </a:ln>
        </p:spPr>
        <p:txBody>
          <a:bodyPr wrap="square" rtlCol="0">
            <a:spAutoFit/>
          </a:bodyPr>
          <a:lstStyle/>
          <a:p>
            <a:pPr algn="ctr"/>
            <a:r>
              <a:rPr lang="en-US" sz="1400" dirty="0">
                <a:solidFill>
                  <a:schemeClr val="bg1"/>
                </a:solidFill>
              </a:rPr>
              <a:t>Abraham dies 175</a:t>
            </a:r>
          </a:p>
          <a:p>
            <a:pPr algn="ctr"/>
            <a:r>
              <a:rPr lang="en-US" sz="1400" dirty="0">
                <a:solidFill>
                  <a:schemeClr val="bg1"/>
                </a:solidFill>
              </a:rPr>
              <a:t>Gen 25:7</a:t>
            </a:r>
          </a:p>
        </p:txBody>
      </p:sp>
      <p:sp>
        <p:nvSpPr>
          <p:cNvPr id="20" name="TextBox 19">
            <a:extLst>
              <a:ext uri="{FF2B5EF4-FFF2-40B4-BE49-F238E27FC236}">
                <a16:creationId xmlns:a16="http://schemas.microsoft.com/office/drawing/2014/main" id="{BDDDC70F-B48A-4034-8E1A-327BD5EFE077}"/>
              </a:ext>
            </a:extLst>
          </p:cNvPr>
          <p:cNvSpPr txBox="1"/>
          <p:nvPr/>
        </p:nvSpPr>
        <p:spPr>
          <a:xfrm>
            <a:off x="7344732" y="4337309"/>
            <a:ext cx="1508476" cy="523220"/>
          </a:xfrm>
          <a:prstGeom prst="rect">
            <a:avLst/>
          </a:prstGeom>
          <a:noFill/>
          <a:ln>
            <a:noFill/>
          </a:ln>
        </p:spPr>
        <p:txBody>
          <a:bodyPr wrap="square" rtlCol="0">
            <a:spAutoFit/>
          </a:bodyPr>
          <a:lstStyle/>
          <a:p>
            <a:pPr algn="ctr"/>
            <a:r>
              <a:rPr lang="en-US" sz="1400" dirty="0">
                <a:solidFill>
                  <a:schemeClr val="bg1"/>
                </a:solidFill>
              </a:rPr>
              <a:t>Jacob dies 147</a:t>
            </a:r>
          </a:p>
          <a:p>
            <a:pPr algn="ctr"/>
            <a:r>
              <a:rPr lang="en-US" sz="1400" dirty="0">
                <a:solidFill>
                  <a:schemeClr val="bg1"/>
                </a:solidFill>
              </a:rPr>
              <a:t>Gen 47:28</a:t>
            </a:r>
          </a:p>
        </p:txBody>
      </p:sp>
      <p:sp>
        <p:nvSpPr>
          <p:cNvPr id="21" name="TextBox 20">
            <a:extLst>
              <a:ext uri="{FF2B5EF4-FFF2-40B4-BE49-F238E27FC236}">
                <a16:creationId xmlns:a16="http://schemas.microsoft.com/office/drawing/2014/main" id="{7758C459-90D8-4456-9F0A-E59871175307}"/>
              </a:ext>
            </a:extLst>
          </p:cNvPr>
          <p:cNvSpPr txBox="1"/>
          <p:nvPr/>
        </p:nvSpPr>
        <p:spPr>
          <a:xfrm>
            <a:off x="7761112" y="5587598"/>
            <a:ext cx="1508476" cy="523220"/>
          </a:xfrm>
          <a:prstGeom prst="rect">
            <a:avLst/>
          </a:prstGeom>
          <a:noFill/>
          <a:ln>
            <a:noFill/>
          </a:ln>
        </p:spPr>
        <p:txBody>
          <a:bodyPr wrap="square" rtlCol="0">
            <a:spAutoFit/>
          </a:bodyPr>
          <a:lstStyle/>
          <a:p>
            <a:pPr algn="ctr"/>
            <a:r>
              <a:rPr lang="en-US" sz="1400" dirty="0">
                <a:solidFill>
                  <a:schemeClr val="bg1"/>
                </a:solidFill>
              </a:rPr>
              <a:t>Joseph dies 110</a:t>
            </a:r>
          </a:p>
          <a:p>
            <a:pPr algn="ctr"/>
            <a:r>
              <a:rPr lang="en-US" sz="1400" dirty="0">
                <a:solidFill>
                  <a:schemeClr val="bg1"/>
                </a:solidFill>
              </a:rPr>
              <a:t>Gen 50:26</a:t>
            </a:r>
          </a:p>
        </p:txBody>
      </p:sp>
      <p:cxnSp>
        <p:nvCxnSpPr>
          <p:cNvPr id="22" name="Straight Arrow Connector 21">
            <a:extLst>
              <a:ext uri="{FF2B5EF4-FFF2-40B4-BE49-F238E27FC236}">
                <a16:creationId xmlns:a16="http://schemas.microsoft.com/office/drawing/2014/main" id="{179DE2CA-1D71-4C2A-AB61-35963B7993E9}"/>
              </a:ext>
            </a:extLst>
          </p:cNvPr>
          <p:cNvCxnSpPr/>
          <p:nvPr/>
        </p:nvCxnSpPr>
        <p:spPr>
          <a:xfrm flipV="1">
            <a:off x="7344732" y="3402413"/>
            <a:ext cx="0" cy="1188720"/>
          </a:xfrm>
          <a:prstGeom prst="straightConnector1">
            <a:avLst/>
          </a:prstGeom>
          <a:ln w="381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C1E950-D1F6-4ABF-9BD4-4D5BF87B4C10}"/>
              </a:ext>
            </a:extLst>
          </p:cNvPr>
          <p:cNvSpPr txBox="1"/>
          <p:nvPr/>
        </p:nvSpPr>
        <p:spPr>
          <a:xfrm>
            <a:off x="6559764" y="2590815"/>
            <a:ext cx="1508474" cy="830997"/>
          </a:xfrm>
          <a:prstGeom prst="rect">
            <a:avLst/>
          </a:prstGeom>
          <a:noFill/>
          <a:ln>
            <a:noFill/>
          </a:ln>
        </p:spPr>
        <p:txBody>
          <a:bodyPr wrap="square" rtlCol="0">
            <a:spAutoFit/>
          </a:bodyPr>
          <a:lstStyle/>
          <a:p>
            <a:pPr algn="ctr"/>
            <a:r>
              <a:rPr lang="en-US" sz="1600" dirty="0">
                <a:solidFill>
                  <a:srgbClr val="FFFF00"/>
                </a:solidFill>
              </a:rPr>
              <a:t>Jacob goes to Egypt when 130 Gen 47:28</a:t>
            </a:r>
          </a:p>
        </p:txBody>
      </p:sp>
      <p:sp>
        <p:nvSpPr>
          <p:cNvPr id="19" name="TextBox 18">
            <a:extLst>
              <a:ext uri="{FF2B5EF4-FFF2-40B4-BE49-F238E27FC236}">
                <a16:creationId xmlns:a16="http://schemas.microsoft.com/office/drawing/2014/main" id="{4356AEEB-D11D-4BA2-963A-4B37F5FA9BDC}"/>
              </a:ext>
            </a:extLst>
          </p:cNvPr>
          <p:cNvSpPr txBox="1"/>
          <p:nvPr/>
        </p:nvSpPr>
        <p:spPr>
          <a:xfrm>
            <a:off x="6697936" y="3812014"/>
            <a:ext cx="1508476" cy="523220"/>
          </a:xfrm>
          <a:prstGeom prst="rect">
            <a:avLst/>
          </a:prstGeom>
          <a:noFill/>
          <a:ln>
            <a:noFill/>
          </a:ln>
        </p:spPr>
        <p:txBody>
          <a:bodyPr wrap="square" rtlCol="0">
            <a:spAutoFit/>
          </a:bodyPr>
          <a:lstStyle/>
          <a:p>
            <a:pPr algn="ctr"/>
            <a:r>
              <a:rPr lang="en-US" sz="1400" dirty="0">
                <a:solidFill>
                  <a:schemeClr val="bg1"/>
                </a:solidFill>
              </a:rPr>
              <a:t>Isaac dies 180</a:t>
            </a:r>
          </a:p>
          <a:p>
            <a:pPr algn="ctr"/>
            <a:r>
              <a:rPr lang="en-US" sz="1400" dirty="0">
                <a:solidFill>
                  <a:schemeClr val="bg1"/>
                </a:solidFill>
              </a:rPr>
              <a:t>Gen 35:28</a:t>
            </a:r>
          </a:p>
        </p:txBody>
      </p:sp>
      <p:cxnSp>
        <p:nvCxnSpPr>
          <p:cNvPr id="25" name="Straight Arrow Connector 24">
            <a:extLst>
              <a:ext uri="{FF2B5EF4-FFF2-40B4-BE49-F238E27FC236}">
                <a16:creationId xmlns:a16="http://schemas.microsoft.com/office/drawing/2014/main" id="{A548C2DB-EA38-490E-B3C7-DF8B3A485A36}"/>
              </a:ext>
            </a:extLst>
          </p:cNvPr>
          <p:cNvCxnSpPr/>
          <p:nvPr/>
        </p:nvCxnSpPr>
        <p:spPr>
          <a:xfrm flipV="1">
            <a:off x="6599613" y="5558570"/>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FC532B7-9F45-4004-99BF-CC25E898CB28}"/>
              </a:ext>
            </a:extLst>
          </p:cNvPr>
          <p:cNvSpPr txBox="1"/>
          <p:nvPr/>
        </p:nvSpPr>
        <p:spPr>
          <a:xfrm>
            <a:off x="5348208" y="6244197"/>
            <a:ext cx="2502809" cy="584775"/>
          </a:xfrm>
          <a:prstGeom prst="rect">
            <a:avLst/>
          </a:prstGeom>
          <a:noFill/>
          <a:ln>
            <a:noFill/>
          </a:ln>
        </p:spPr>
        <p:txBody>
          <a:bodyPr wrap="square" rtlCol="0">
            <a:spAutoFit/>
          </a:bodyPr>
          <a:lstStyle/>
          <a:p>
            <a:pPr algn="ctr"/>
            <a:r>
              <a:rPr lang="en-US" sz="1600" dirty="0">
                <a:solidFill>
                  <a:srgbClr val="FFFF00"/>
                </a:solidFill>
              </a:rPr>
              <a:t>Joseph about 17 sold when by bothers Gen 37:2</a:t>
            </a:r>
          </a:p>
        </p:txBody>
      </p:sp>
      <p:cxnSp>
        <p:nvCxnSpPr>
          <p:cNvPr id="27" name="Straight Arrow Connector 26">
            <a:extLst>
              <a:ext uri="{FF2B5EF4-FFF2-40B4-BE49-F238E27FC236}">
                <a16:creationId xmlns:a16="http://schemas.microsoft.com/office/drawing/2014/main" id="{9CA3BB9E-9D36-4C4F-B646-186E108C4FC8}"/>
              </a:ext>
            </a:extLst>
          </p:cNvPr>
          <p:cNvCxnSpPr/>
          <p:nvPr/>
        </p:nvCxnSpPr>
        <p:spPr>
          <a:xfrm flipV="1">
            <a:off x="7200765" y="5030753"/>
            <a:ext cx="0" cy="72571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E9350A9-63BD-4AAB-9835-F1F62BDF9F42}"/>
              </a:ext>
            </a:extLst>
          </p:cNvPr>
          <p:cNvSpPr txBox="1"/>
          <p:nvPr/>
        </p:nvSpPr>
        <p:spPr>
          <a:xfrm>
            <a:off x="6249937" y="5756173"/>
            <a:ext cx="1901656" cy="461665"/>
          </a:xfrm>
          <a:prstGeom prst="rect">
            <a:avLst/>
          </a:prstGeom>
          <a:noFill/>
          <a:ln>
            <a:noFill/>
          </a:ln>
        </p:spPr>
        <p:txBody>
          <a:bodyPr wrap="square" rtlCol="0">
            <a:spAutoFit/>
          </a:bodyPr>
          <a:lstStyle/>
          <a:p>
            <a:pPr algn="ctr"/>
            <a:r>
              <a:rPr lang="en-US" sz="1200" dirty="0">
                <a:solidFill>
                  <a:srgbClr val="FFFF00"/>
                </a:solidFill>
              </a:rPr>
              <a:t>Joseph interprets Pharaoh's dreams when ~30</a:t>
            </a:r>
          </a:p>
        </p:txBody>
      </p:sp>
    </p:spTree>
    <p:extLst>
      <p:ext uri="{BB962C8B-B14F-4D97-AF65-F5344CB8AC3E}">
        <p14:creationId xmlns:p14="http://schemas.microsoft.com/office/powerpoint/2010/main" val="148027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6B3C-7C45-445F-BE4B-73C2B2B8FF0D}"/>
              </a:ext>
            </a:extLst>
          </p:cNvPr>
          <p:cNvSpPr>
            <a:spLocks noGrp="1"/>
          </p:cNvSpPr>
          <p:nvPr>
            <p:ph type="title"/>
          </p:nvPr>
        </p:nvSpPr>
        <p:spPr/>
        <p:txBody>
          <a:bodyPr>
            <a:normAutofit/>
          </a:bodyPr>
          <a:lstStyle/>
          <a:p>
            <a:pPr lvl="0"/>
            <a:r>
              <a:rPr lang="en-US" dirty="0"/>
              <a:t>What is the book of Genesis about? What are some of the major events?</a:t>
            </a:r>
          </a:p>
        </p:txBody>
      </p:sp>
      <p:sp>
        <p:nvSpPr>
          <p:cNvPr id="3" name="Content Placeholder 2">
            <a:extLst>
              <a:ext uri="{FF2B5EF4-FFF2-40B4-BE49-F238E27FC236}">
                <a16:creationId xmlns:a16="http://schemas.microsoft.com/office/drawing/2014/main" id="{71151399-EB1B-47FF-984F-F417CE04862A}"/>
              </a:ext>
            </a:extLst>
          </p:cNvPr>
          <p:cNvSpPr>
            <a:spLocks noGrp="1"/>
          </p:cNvSpPr>
          <p:nvPr>
            <p:ph idx="1"/>
          </p:nvPr>
        </p:nvSpPr>
        <p:spPr>
          <a:xfrm>
            <a:off x="628650" y="1825625"/>
            <a:ext cx="7886700" cy="4787210"/>
          </a:xfrm>
        </p:spPr>
        <p:txBody>
          <a:bodyPr>
            <a:normAutofit/>
          </a:bodyPr>
          <a:lstStyle/>
          <a:p>
            <a:r>
              <a:rPr lang="en-US" dirty="0"/>
              <a:t>The account of creation through the start of a physical nation of people that God selected</a:t>
            </a:r>
          </a:p>
          <a:p>
            <a:endParaRPr lang="en-US" dirty="0"/>
          </a:p>
          <a:p>
            <a:r>
              <a:rPr lang="en-US" dirty="0"/>
              <a:t>Creation</a:t>
            </a:r>
          </a:p>
          <a:p>
            <a:r>
              <a:rPr lang="en-US" dirty="0"/>
              <a:t>Fall of man (first sin) and the first indication of a plan for salvation</a:t>
            </a:r>
          </a:p>
          <a:p>
            <a:r>
              <a:rPr lang="en-US" dirty="0"/>
              <a:t>Global catastrophic flood because of man’s wickedness</a:t>
            </a:r>
          </a:p>
          <a:p>
            <a:pPr lvl="1"/>
            <a:r>
              <a:rPr lang="en-US" dirty="0"/>
              <a:t>Eight people saved along with land animals</a:t>
            </a:r>
          </a:p>
          <a:p>
            <a:r>
              <a:rPr lang="en-US" dirty="0"/>
              <a:t>Scattering of the people through the creation of multiple languages</a:t>
            </a:r>
          </a:p>
          <a:p>
            <a:r>
              <a:rPr lang="en-US" dirty="0"/>
              <a:t>Three promises to Abram (land, nation, </a:t>
            </a:r>
            <a:r>
              <a:rPr lang="en-US" dirty="0">
                <a:solidFill>
                  <a:schemeClr val="accent4"/>
                </a:solidFill>
              </a:rPr>
              <a:t>all mankind blessed</a:t>
            </a:r>
            <a:r>
              <a:rPr lang="en-US" dirty="0"/>
              <a:t>)</a:t>
            </a:r>
          </a:p>
          <a:p>
            <a:r>
              <a:rPr lang="en-US" dirty="0"/>
              <a:t>Life of Abraham, Isaac, Jacob, and Joseph</a:t>
            </a:r>
          </a:p>
          <a:p>
            <a:pPr lvl="1"/>
            <a:r>
              <a:rPr lang="en-US" dirty="0"/>
              <a:t>The beginning of a physical nation of God’s people</a:t>
            </a:r>
          </a:p>
        </p:txBody>
      </p:sp>
    </p:spTree>
    <p:extLst>
      <p:ext uri="{BB962C8B-B14F-4D97-AF65-F5344CB8AC3E}">
        <p14:creationId xmlns:p14="http://schemas.microsoft.com/office/powerpoint/2010/main" val="6141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6B3C-7C45-445F-BE4B-73C2B2B8FF0D}"/>
              </a:ext>
            </a:extLst>
          </p:cNvPr>
          <p:cNvSpPr>
            <a:spLocks noGrp="1"/>
          </p:cNvSpPr>
          <p:nvPr>
            <p:ph type="title"/>
          </p:nvPr>
        </p:nvSpPr>
        <p:spPr/>
        <p:txBody>
          <a:bodyPr>
            <a:normAutofit/>
          </a:bodyPr>
          <a:lstStyle/>
          <a:p>
            <a:pPr lvl="0"/>
            <a:r>
              <a:rPr lang="en-US" dirty="0"/>
              <a:t>What is the book of Genesis about? What are some of the major events?</a:t>
            </a:r>
          </a:p>
        </p:txBody>
      </p:sp>
      <p:sp>
        <p:nvSpPr>
          <p:cNvPr id="3" name="Content Placeholder 2">
            <a:extLst>
              <a:ext uri="{FF2B5EF4-FFF2-40B4-BE49-F238E27FC236}">
                <a16:creationId xmlns:a16="http://schemas.microsoft.com/office/drawing/2014/main" id="{71151399-EB1B-47FF-984F-F417CE04862A}"/>
              </a:ext>
            </a:extLst>
          </p:cNvPr>
          <p:cNvSpPr>
            <a:spLocks noGrp="1"/>
          </p:cNvSpPr>
          <p:nvPr>
            <p:ph idx="1"/>
          </p:nvPr>
        </p:nvSpPr>
        <p:spPr>
          <a:xfrm>
            <a:off x="628650" y="1825625"/>
            <a:ext cx="7886700" cy="4787210"/>
          </a:xfrm>
        </p:spPr>
        <p:txBody>
          <a:bodyPr>
            <a:normAutofit/>
          </a:bodyPr>
          <a:lstStyle/>
          <a:p>
            <a:r>
              <a:rPr lang="en-US" dirty="0"/>
              <a:t>Life of Abraham, Isaac, Jacob, and Joseph</a:t>
            </a:r>
          </a:p>
          <a:p>
            <a:endParaRPr lang="en-US" dirty="0"/>
          </a:p>
          <a:p>
            <a:pPr lvl="1"/>
            <a:r>
              <a:rPr lang="en-US" dirty="0"/>
              <a:t>Birth of Isaac</a:t>
            </a:r>
          </a:p>
          <a:p>
            <a:pPr lvl="1"/>
            <a:r>
              <a:rPr lang="en-US" dirty="0"/>
              <a:t>God tells Abraham to sacrifice Isaac</a:t>
            </a:r>
          </a:p>
          <a:p>
            <a:pPr lvl="1"/>
            <a:r>
              <a:rPr lang="en-US" dirty="0"/>
              <a:t>Jacob deceives Isaac and flees from Esau to Haran</a:t>
            </a:r>
          </a:p>
          <a:p>
            <a:pPr lvl="1"/>
            <a:r>
              <a:rPr lang="en-US" dirty="0"/>
              <a:t>Jacob is deceived by Laban and gets two wives (comes back with a large household)</a:t>
            </a:r>
          </a:p>
          <a:p>
            <a:pPr lvl="1"/>
            <a:r>
              <a:rPr lang="en-US" dirty="0"/>
              <a:t>Joseph is sold into slavery</a:t>
            </a:r>
          </a:p>
          <a:p>
            <a:pPr lvl="1"/>
            <a:r>
              <a:rPr lang="en-US" dirty="0"/>
              <a:t>Joseph prepares Egypt after God reveals what will happen in Pharaoh’s dreams</a:t>
            </a:r>
          </a:p>
          <a:p>
            <a:pPr lvl="1"/>
            <a:r>
              <a:rPr lang="en-US" dirty="0"/>
              <a:t>Joseph’s family comes to Egypt</a:t>
            </a:r>
          </a:p>
        </p:txBody>
      </p:sp>
    </p:spTree>
    <p:extLst>
      <p:ext uri="{BB962C8B-B14F-4D97-AF65-F5344CB8AC3E}">
        <p14:creationId xmlns:p14="http://schemas.microsoft.com/office/powerpoint/2010/main" val="394560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E935-04C3-4F70-9B69-C335CA617ED6}"/>
              </a:ext>
            </a:extLst>
          </p:cNvPr>
          <p:cNvSpPr>
            <a:spLocks noGrp="1"/>
          </p:cNvSpPr>
          <p:nvPr>
            <p:ph type="title"/>
          </p:nvPr>
        </p:nvSpPr>
        <p:spPr/>
        <p:txBody>
          <a:bodyPr/>
          <a:lstStyle/>
          <a:p>
            <a:r>
              <a:rPr lang="en-US" dirty="0"/>
              <a:t>How long does the Bible say it took to create everything?</a:t>
            </a:r>
          </a:p>
        </p:txBody>
      </p:sp>
      <p:sp>
        <p:nvSpPr>
          <p:cNvPr id="3" name="Content Placeholder 2">
            <a:extLst>
              <a:ext uri="{FF2B5EF4-FFF2-40B4-BE49-F238E27FC236}">
                <a16:creationId xmlns:a16="http://schemas.microsoft.com/office/drawing/2014/main" id="{B7B78721-EBF3-4623-97D5-090B5ECD821C}"/>
              </a:ext>
            </a:extLst>
          </p:cNvPr>
          <p:cNvSpPr>
            <a:spLocks noGrp="1"/>
          </p:cNvSpPr>
          <p:nvPr>
            <p:ph idx="1"/>
          </p:nvPr>
        </p:nvSpPr>
        <p:spPr>
          <a:xfrm>
            <a:off x="628650" y="1825625"/>
            <a:ext cx="7886700" cy="4667248"/>
          </a:xfrm>
        </p:spPr>
        <p:txBody>
          <a:bodyPr>
            <a:normAutofit/>
          </a:bodyPr>
          <a:lstStyle/>
          <a:p>
            <a:r>
              <a:rPr lang="en-US" dirty="0"/>
              <a:t>Genesis 1:31 – 2:2 </a:t>
            </a:r>
            <a:r>
              <a:rPr lang="en-US" dirty="0">
                <a:sym typeface="Wingdings" panose="05000000000000000000" pitchFamily="2" charset="2"/>
              </a:rPr>
              <a:t></a:t>
            </a:r>
            <a:r>
              <a:rPr lang="en-US" dirty="0"/>
              <a:t> </a:t>
            </a:r>
            <a:r>
              <a:rPr lang="en-US" dirty="0">
                <a:solidFill>
                  <a:schemeClr val="accent4"/>
                </a:solidFill>
              </a:rPr>
              <a:t>six days</a:t>
            </a:r>
          </a:p>
          <a:p>
            <a:endParaRPr lang="en-US" dirty="0">
              <a:solidFill>
                <a:schemeClr val="accent4"/>
              </a:solidFill>
            </a:endParaRPr>
          </a:p>
          <a:p>
            <a:r>
              <a:rPr lang="en-US" dirty="0"/>
              <a:t>Exodus 20:11 </a:t>
            </a:r>
            <a:r>
              <a:rPr lang="en-US" dirty="0">
                <a:sym typeface="Wingdings" panose="05000000000000000000" pitchFamily="2" charset="2"/>
              </a:rPr>
              <a:t></a:t>
            </a:r>
            <a:r>
              <a:rPr lang="en-US" dirty="0"/>
              <a:t> for in </a:t>
            </a:r>
            <a:r>
              <a:rPr lang="en-US" dirty="0">
                <a:solidFill>
                  <a:schemeClr val="accent4"/>
                </a:solidFill>
              </a:rPr>
              <a:t>six days </a:t>
            </a:r>
            <a:r>
              <a:rPr lang="en-US" dirty="0"/>
              <a:t>the Lord made the heavens and the earth, the sea, and all that is in them, and rested the seventh day.</a:t>
            </a:r>
          </a:p>
          <a:p>
            <a:endParaRPr lang="en-US" dirty="0"/>
          </a:p>
          <a:p>
            <a:r>
              <a:rPr lang="en-US" dirty="0"/>
              <a:t>Exodus 31:17 </a:t>
            </a:r>
            <a:r>
              <a:rPr lang="en-US" dirty="0">
                <a:sym typeface="Wingdings" panose="05000000000000000000" pitchFamily="2" charset="2"/>
              </a:rPr>
              <a:t></a:t>
            </a:r>
            <a:r>
              <a:rPr lang="en-US" dirty="0"/>
              <a:t> for in </a:t>
            </a:r>
            <a:r>
              <a:rPr lang="en-US" dirty="0">
                <a:solidFill>
                  <a:schemeClr val="accent4"/>
                </a:solidFill>
              </a:rPr>
              <a:t>six days </a:t>
            </a:r>
            <a:r>
              <a:rPr lang="en-US" dirty="0"/>
              <a:t>the Lord made the heavens and the earth</a:t>
            </a:r>
          </a:p>
          <a:p>
            <a:endParaRPr lang="en-US" dirty="0"/>
          </a:p>
          <a:p>
            <a:r>
              <a:rPr lang="en-US" dirty="0"/>
              <a:t>Luke 13:14 </a:t>
            </a:r>
            <a:r>
              <a:rPr lang="en-US" dirty="0">
                <a:sym typeface="Wingdings" panose="05000000000000000000" pitchFamily="2" charset="2"/>
              </a:rPr>
              <a:t></a:t>
            </a:r>
            <a:r>
              <a:rPr lang="en-US" dirty="0"/>
              <a:t> the ruler of the synagogue said to Jesus “There are </a:t>
            </a:r>
            <a:r>
              <a:rPr lang="en-US" dirty="0">
                <a:solidFill>
                  <a:schemeClr val="accent4"/>
                </a:solidFill>
              </a:rPr>
              <a:t>six days</a:t>
            </a:r>
            <a:r>
              <a:rPr lang="en-US" dirty="0"/>
              <a:t> on which men ought to work…” This is clearly a reference to the fourth commandment which refers to the days of creation. It seems that the new testament Israelites believed in a literal six days for creation</a:t>
            </a:r>
          </a:p>
          <a:p>
            <a:endParaRPr lang="en-US" dirty="0"/>
          </a:p>
        </p:txBody>
      </p:sp>
    </p:spTree>
    <p:extLst>
      <p:ext uri="{BB962C8B-B14F-4D97-AF65-F5344CB8AC3E}">
        <p14:creationId xmlns:p14="http://schemas.microsoft.com/office/powerpoint/2010/main" val="38072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6E10-75EE-4E6A-961F-DD7B42364893}"/>
              </a:ext>
            </a:extLst>
          </p:cNvPr>
          <p:cNvSpPr>
            <a:spLocks noGrp="1"/>
          </p:cNvSpPr>
          <p:nvPr>
            <p:ph type="title"/>
          </p:nvPr>
        </p:nvSpPr>
        <p:spPr/>
        <p:txBody>
          <a:bodyPr>
            <a:normAutofit fontScale="90000"/>
          </a:bodyPr>
          <a:lstStyle/>
          <a:p>
            <a:r>
              <a:rPr lang="en-US" dirty="0"/>
              <a:t>Why do some Christians doubt that the Genesis account of Christianity is a literal 6 days?</a:t>
            </a:r>
          </a:p>
        </p:txBody>
      </p:sp>
      <p:sp>
        <p:nvSpPr>
          <p:cNvPr id="3" name="Content Placeholder 2">
            <a:extLst>
              <a:ext uri="{FF2B5EF4-FFF2-40B4-BE49-F238E27FC236}">
                <a16:creationId xmlns:a16="http://schemas.microsoft.com/office/drawing/2014/main" id="{E45FC6A9-E678-45DD-B431-4C261D841870}"/>
              </a:ext>
            </a:extLst>
          </p:cNvPr>
          <p:cNvSpPr>
            <a:spLocks noGrp="1"/>
          </p:cNvSpPr>
          <p:nvPr>
            <p:ph idx="1"/>
          </p:nvPr>
        </p:nvSpPr>
        <p:spPr>
          <a:xfrm>
            <a:off x="628650" y="1825625"/>
            <a:ext cx="7886700" cy="4800462"/>
          </a:xfrm>
        </p:spPr>
        <p:txBody>
          <a:bodyPr>
            <a:normAutofit lnSpcReduction="10000"/>
          </a:bodyPr>
          <a:lstStyle/>
          <a:p>
            <a:r>
              <a:rPr lang="en-US" dirty="0"/>
              <a:t>Because they believe that science has proven the world to be billions (4.5 billion) of years old</a:t>
            </a:r>
          </a:p>
          <a:p>
            <a:r>
              <a:rPr lang="en-US" dirty="0"/>
              <a:t>The argument doesn’t come from the Scriptures, but rather from an outside influence that dictates how we look at God’s word. Instead, God’s word should be the foundation of how we view everything else. When people allow the outside influence to shape their view of God’s word, they need to twist the Scriptures to fit that view.</a:t>
            </a:r>
          </a:p>
          <a:p>
            <a:endParaRPr lang="en-US" dirty="0"/>
          </a:p>
          <a:p>
            <a:r>
              <a:rPr lang="en-US" dirty="0"/>
              <a:t>Major long-age compromises</a:t>
            </a:r>
          </a:p>
          <a:p>
            <a:pPr lvl="1"/>
            <a:r>
              <a:rPr lang="en-US" dirty="0">
                <a:solidFill>
                  <a:schemeClr val="accent4"/>
                </a:solidFill>
              </a:rPr>
              <a:t>Gap theory</a:t>
            </a:r>
            <a:r>
              <a:rPr lang="en-US" dirty="0"/>
              <a:t>: There is a gap of indeterminate time between the first two verses of Genesis</a:t>
            </a:r>
          </a:p>
          <a:p>
            <a:pPr lvl="1"/>
            <a:r>
              <a:rPr lang="en-US" dirty="0">
                <a:solidFill>
                  <a:schemeClr val="accent4"/>
                </a:solidFill>
              </a:rPr>
              <a:t>Theistic evolution</a:t>
            </a:r>
            <a:r>
              <a:rPr lang="en-US" dirty="0"/>
              <a:t>: God directed the evolutionary process of millions of years or possibly set it up and let it run</a:t>
            </a:r>
          </a:p>
          <a:p>
            <a:pPr lvl="1"/>
            <a:r>
              <a:rPr lang="en-US" dirty="0">
                <a:solidFill>
                  <a:schemeClr val="accent4"/>
                </a:solidFill>
              </a:rPr>
              <a:t>Progressive creation</a:t>
            </a:r>
            <a:r>
              <a:rPr lang="en-US" dirty="0"/>
              <a:t>: God intervened in the process of death and struggle to create millions of species at various times over millions of years</a:t>
            </a:r>
          </a:p>
          <a:p>
            <a:pPr lvl="1"/>
            <a:r>
              <a:rPr lang="en-US" dirty="0">
                <a:solidFill>
                  <a:schemeClr val="accent4"/>
                </a:solidFill>
              </a:rPr>
              <a:t>Framework hypothesis</a:t>
            </a:r>
            <a:r>
              <a:rPr lang="en-US" dirty="0"/>
              <a:t>: The events of Genesis 1 are interpreted as poetical rather than historical narrative</a:t>
            </a:r>
          </a:p>
        </p:txBody>
      </p:sp>
    </p:spTree>
    <p:extLst>
      <p:ext uri="{BB962C8B-B14F-4D97-AF65-F5344CB8AC3E}">
        <p14:creationId xmlns:p14="http://schemas.microsoft.com/office/powerpoint/2010/main" val="395416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61794</TotalTime>
  <Words>2768</Words>
  <Application>Microsoft Office PowerPoint</Application>
  <PresentationFormat>On-screen Show (4:3)</PresentationFormat>
  <Paragraphs>312</Paragraphs>
  <Slides>33</Slides>
  <Notes>5</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Elephant</vt:lpstr>
      <vt:lpstr>Office Theme</vt:lpstr>
      <vt:lpstr>Lesson 13 Review Genesis</vt:lpstr>
      <vt:lpstr>Review</vt:lpstr>
      <vt:lpstr>Review</vt:lpstr>
      <vt:lpstr>Timeline of Abraham, Isaac, Jacob together</vt:lpstr>
      <vt:lpstr>Timeline of Abraham, Isaac, Jacob, Joseph</vt:lpstr>
      <vt:lpstr>What is the book of Genesis about? What are some of the major events?</vt:lpstr>
      <vt:lpstr>What is the book of Genesis about? What are some of the major events?</vt:lpstr>
      <vt:lpstr>How long does the Bible say it took to create everything?</vt:lpstr>
      <vt:lpstr>Why do some Christians doubt that the Genesis account of Christianity is a literal 6 days?</vt:lpstr>
      <vt:lpstr>2 Peter 3:8 says “But beloved, do not forget this one thing, that with the Lord one day is as a thousand years and a thousand years is as one day.” Does this mean that the days of creation were possibly longer than one literal day?</vt:lpstr>
      <vt:lpstr>How would you answer the statement that God used the process of the Big Bang and evolution to create everything?</vt:lpstr>
      <vt:lpstr>How would you answer the statement that God used the process of the Big Bang and evolution to create everything?</vt:lpstr>
      <vt:lpstr>How would you answer the statement that God used the process of the Big Bang and evolution to create everything?</vt:lpstr>
      <vt:lpstr>After Adam and Eve sinned, God proclaims curses upon the snake, Eve, and Adam. What else of great significance is found in the curses?</vt:lpstr>
      <vt:lpstr>Genesis 5 is the genealogy from Adam to Noah. </vt:lpstr>
      <vt:lpstr>Why did God decide to destroy man? What else did God destroy with the flood? Who found grace in the eyes of the LORD?</vt:lpstr>
      <vt:lpstr>The ark</vt:lpstr>
      <vt:lpstr>Describe the flood (how it occurred, how long it was on the earth, how long the waters prevailed on the earth, how long until the ark rested, etc.). </vt:lpstr>
      <vt:lpstr>Review</vt:lpstr>
      <vt:lpstr>Describe the events of the third time period: scattering of the people</vt:lpstr>
      <vt:lpstr>In Genesis 12:1 – 3 God makes promises to Abram. These promises are a continual theme. What are the promises and when were the promises fulfilled?</vt:lpstr>
      <vt:lpstr>In Genesis 12:1 – 3 God makes promises to Abram. These promises are a continual theme. What are the promises and when were the promises fulfilled?</vt:lpstr>
      <vt:lpstr>In Genesis 12:1 – 3 God makes promises to Abram. These promises are a continual theme. What are the promises and when were the promises fulfilled?</vt:lpstr>
      <vt:lpstr>Abraham twice tells a lie about his wife Sarah. What was this lie, and to whom was the lie told?</vt:lpstr>
      <vt:lpstr>One of the promises God made to Abraham was to make him a great nation. What did Sarah suggest, and Abraham do, to “help” this promise?</vt:lpstr>
      <vt:lpstr>After Isaac is born, God tests Abraham’s faith. Describe this.</vt:lpstr>
      <vt:lpstr>Where is Isaac’s wife Rebekah from?</vt:lpstr>
      <vt:lpstr>Describe how Rachel died. </vt:lpstr>
      <vt:lpstr>Why does Jacob leave and go to his uncle’s (why does Rebekah want him to leave, and what is the reason she gives)?</vt:lpstr>
      <vt:lpstr>How does Jacob get his two wives? Who are the mothers of Jacob’s children?</vt:lpstr>
      <vt:lpstr>Jacob returns to Canaan with his household. What happens to his favorite son, Joseph?</vt:lpstr>
      <vt:lpstr>How does God save Egypt and the surrounding areas through Joseph?</vt:lpstr>
      <vt:lpstr>How Israel (Jacob) and his household end up in Egypt?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dc:title>
  <dc:creator>Shawn Willis</dc:creator>
  <cp:lastModifiedBy>Shawn Willis</cp:lastModifiedBy>
  <cp:revision>510</cp:revision>
  <dcterms:created xsi:type="dcterms:W3CDTF">2019-06-01T18:43:42Z</dcterms:created>
  <dcterms:modified xsi:type="dcterms:W3CDTF">2019-10-13T04:00:59Z</dcterms:modified>
</cp:coreProperties>
</file>