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23"/>
  </p:notesMasterIdLst>
  <p:sldIdLst>
    <p:sldId id="256" r:id="rId2"/>
    <p:sldId id="295" r:id="rId3"/>
    <p:sldId id="364" r:id="rId4"/>
    <p:sldId id="355" r:id="rId5"/>
    <p:sldId id="376" r:id="rId6"/>
    <p:sldId id="275" r:id="rId7"/>
    <p:sldId id="366" r:id="rId8"/>
    <p:sldId id="379" r:id="rId9"/>
    <p:sldId id="330" r:id="rId10"/>
    <p:sldId id="382" r:id="rId11"/>
    <p:sldId id="387" r:id="rId12"/>
    <p:sldId id="367" r:id="rId13"/>
    <p:sldId id="388" r:id="rId14"/>
    <p:sldId id="389" r:id="rId15"/>
    <p:sldId id="384" r:id="rId16"/>
    <p:sldId id="386" r:id="rId17"/>
    <p:sldId id="368" r:id="rId18"/>
    <p:sldId id="294" r:id="rId19"/>
    <p:sldId id="390" r:id="rId20"/>
    <p:sldId id="380" r:id="rId21"/>
    <p:sldId id="39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1344" autoAdjust="0"/>
  </p:normalViewPr>
  <p:slideViewPr>
    <p:cSldViewPr snapToGrid="0">
      <p:cViewPr varScale="1">
        <p:scale>
          <a:sx n="72" d="100"/>
          <a:sy n="72" d="100"/>
        </p:scale>
        <p:origin x="135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E07D1-E8CD-4C16-B5C6-D7D8A6B43702}" type="datetimeFigureOut">
              <a:rPr lang="en-US" smtClean="0"/>
              <a:t>9/24/2019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558396-D57B-4DEA-92C8-386F750A1705}" type="slidenum">
              <a:rPr lang="en-US" smtClean="0"/>
              <a:t>‹#›</a:t>
            </a:fld>
            <a:endParaRPr lang="en-US"/>
          </a:p>
        </p:txBody>
      </p:sp>
    </p:spTree>
    <p:extLst>
      <p:ext uri="{BB962C8B-B14F-4D97-AF65-F5344CB8AC3E}">
        <p14:creationId xmlns:p14="http://schemas.microsoft.com/office/powerpoint/2010/main" val="1675036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558396-D57B-4DEA-92C8-386F750A1705}" type="slidenum">
              <a:rPr lang="en-US" smtClean="0"/>
              <a:t>9</a:t>
            </a:fld>
            <a:endParaRPr lang="en-US"/>
          </a:p>
        </p:txBody>
      </p:sp>
    </p:spTree>
    <p:extLst>
      <p:ext uri="{BB962C8B-B14F-4D97-AF65-F5344CB8AC3E}">
        <p14:creationId xmlns:p14="http://schemas.microsoft.com/office/powerpoint/2010/main" val="1009278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558396-D57B-4DEA-92C8-386F750A1705}" type="slidenum">
              <a:rPr lang="en-US" smtClean="0"/>
              <a:t>18</a:t>
            </a:fld>
            <a:endParaRPr lang="en-US"/>
          </a:p>
        </p:txBody>
      </p:sp>
    </p:spTree>
    <p:extLst>
      <p:ext uri="{BB962C8B-B14F-4D97-AF65-F5344CB8AC3E}">
        <p14:creationId xmlns:p14="http://schemas.microsoft.com/office/powerpoint/2010/main" val="199726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558396-D57B-4DEA-92C8-386F750A1705}" type="slidenum">
              <a:rPr lang="en-US" smtClean="0"/>
              <a:t>19</a:t>
            </a:fld>
            <a:endParaRPr lang="en-US"/>
          </a:p>
        </p:txBody>
      </p:sp>
    </p:spTree>
    <p:extLst>
      <p:ext uri="{BB962C8B-B14F-4D97-AF65-F5344CB8AC3E}">
        <p14:creationId xmlns:p14="http://schemas.microsoft.com/office/powerpoint/2010/main" val="4001248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558396-D57B-4DEA-92C8-386F750A1705}" type="slidenum">
              <a:rPr lang="en-US" smtClean="0"/>
              <a:t>20</a:t>
            </a:fld>
            <a:endParaRPr lang="en-US"/>
          </a:p>
        </p:txBody>
      </p:sp>
    </p:spTree>
    <p:extLst>
      <p:ext uri="{BB962C8B-B14F-4D97-AF65-F5344CB8AC3E}">
        <p14:creationId xmlns:p14="http://schemas.microsoft.com/office/powerpoint/2010/main" val="3455796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558396-D57B-4DEA-92C8-386F750A1705}" type="slidenum">
              <a:rPr lang="en-US" smtClean="0"/>
              <a:t>21</a:t>
            </a:fld>
            <a:endParaRPr lang="en-US"/>
          </a:p>
        </p:txBody>
      </p:sp>
    </p:spTree>
    <p:extLst>
      <p:ext uri="{BB962C8B-B14F-4D97-AF65-F5344CB8AC3E}">
        <p14:creationId xmlns:p14="http://schemas.microsoft.com/office/powerpoint/2010/main" val="2027535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558396-D57B-4DEA-92C8-386F750A1705}" type="slidenum">
              <a:rPr lang="en-US" smtClean="0"/>
              <a:t>10</a:t>
            </a:fld>
            <a:endParaRPr lang="en-US"/>
          </a:p>
        </p:txBody>
      </p:sp>
    </p:spTree>
    <p:extLst>
      <p:ext uri="{BB962C8B-B14F-4D97-AF65-F5344CB8AC3E}">
        <p14:creationId xmlns:p14="http://schemas.microsoft.com/office/powerpoint/2010/main" val="1937337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558396-D57B-4DEA-92C8-386F750A1705}" type="slidenum">
              <a:rPr lang="en-US" smtClean="0"/>
              <a:t>11</a:t>
            </a:fld>
            <a:endParaRPr lang="en-US"/>
          </a:p>
        </p:txBody>
      </p:sp>
    </p:spTree>
    <p:extLst>
      <p:ext uri="{BB962C8B-B14F-4D97-AF65-F5344CB8AC3E}">
        <p14:creationId xmlns:p14="http://schemas.microsoft.com/office/powerpoint/2010/main" val="3216009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558396-D57B-4DEA-92C8-386F750A1705}" type="slidenum">
              <a:rPr lang="en-US" smtClean="0"/>
              <a:t>12</a:t>
            </a:fld>
            <a:endParaRPr lang="en-US"/>
          </a:p>
        </p:txBody>
      </p:sp>
    </p:spTree>
    <p:extLst>
      <p:ext uri="{BB962C8B-B14F-4D97-AF65-F5344CB8AC3E}">
        <p14:creationId xmlns:p14="http://schemas.microsoft.com/office/powerpoint/2010/main" val="497979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558396-D57B-4DEA-92C8-386F750A1705}" type="slidenum">
              <a:rPr lang="en-US" smtClean="0"/>
              <a:t>13</a:t>
            </a:fld>
            <a:endParaRPr lang="en-US"/>
          </a:p>
        </p:txBody>
      </p:sp>
    </p:spTree>
    <p:extLst>
      <p:ext uri="{BB962C8B-B14F-4D97-AF65-F5344CB8AC3E}">
        <p14:creationId xmlns:p14="http://schemas.microsoft.com/office/powerpoint/2010/main" val="544353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558396-D57B-4DEA-92C8-386F750A1705}" type="slidenum">
              <a:rPr lang="en-US" smtClean="0"/>
              <a:t>14</a:t>
            </a:fld>
            <a:endParaRPr lang="en-US"/>
          </a:p>
        </p:txBody>
      </p:sp>
    </p:spTree>
    <p:extLst>
      <p:ext uri="{BB962C8B-B14F-4D97-AF65-F5344CB8AC3E}">
        <p14:creationId xmlns:p14="http://schemas.microsoft.com/office/powerpoint/2010/main" val="2479962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558396-D57B-4DEA-92C8-386F750A1705}" type="slidenum">
              <a:rPr lang="en-US" smtClean="0"/>
              <a:t>15</a:t>
            </a:fld>
            <a:endParaRPr lang="en-US"/>
          </a:p>
        </p:txBody>
      </p:sp>
    </p:spTree>
    <p:extLst>
      <p:ext uri="{BB962C8B-B14F-4D97-AF65-F5344CB8AC3E}">
        <p14:creationId xmlns:p14="http://schemas.microsoft.com/office/powerpoint/2010/main" val="708490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558396-D57B-4DEA-92C8-386F750A1705}" type="slidenum">
              <a:rPr lang="en-US" smtClean="0"/>
              <a:t>16</a:t>
            </a:fld>
            <a:endParaRPr lang="en-US"/>
          </a:p>
        </p:txBody>
      </p:sp>
    </p:spTree>
    <p:extLst>
      <p:ext uri="{BB962C8B-B14F-4D97-AF65-F5344CB8AC3E}">
        <p14:creationId xmlns:p14="http://schemas.microsoft.com/office/powerpoint/2010/main" val="2654114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558396-D57B-4DEA-92C8-386F750A1705}" type="slidenum">
              <a:rPr lang="en-US" smtClean="0"/>
              <a:t>17</a:t>
            </a:fld>
            <a:endParaRPr lang="en-US"/>
          </a:p>
        </p:txBody>
      </p:sp>
    </p:spTree>
    <p:extLst>
      <p:ext uri="{BB962C8B-B14F-4D97-AF65-F5344CB8AC3E}">
        <p14:creationId xmlns:p14="http://schemas.microsoft.com/office/powerpoint/2010/main" val="2280901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59253-A18E-43C1-9A36-D987BCAE4AA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B99BB87-027D-4A61-9A5E-546AE092BDC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FBF4AB1-F784-4C36-9A1B-9B59A42F2A89}"/>
              </a:ext>
            </a:extLst>
          </p:cNvPr>
          <p:cNvSpPr>
            <a:spLocks noGrp="1"/>
          </p:cNvSpPr>
          <p:nvPr>
            <p:ph type="dt" sz="half" idx="10"/>
          </p:nvPr>
        </p:nvSpPr>
        <p:spPr/>
        <p:txBody>
          <a:bodyPr/>
          <a:lstStyle/>
          <a:p>
            <a:fld id="{21F75228-FCF9-4D4A-B984-699D93074924}" type="datetimeFigureOut">
              <a:rPr lang="en-US" smtClean="0"/>
              <a:t>9/24/2019</a:t>
            </a:fld>
            <a:endParaRPr lang="en-US"/>
          </a:p>
        </p:txBody>
      </p:sp>
      <p:sp>
        <p:nvSpPr>
          <p:cNvPr id="5" name="Footer Placeholder 4">
            <a:extLst>
              <a:ext uri="{FF2B5EF4-FFF2-40B4-BE49-F238E27FC236}">
                <a16:creationId xmlns:a16="http://schemas.microsoft.com/office/drawing/2014/main" id="{E27C66C1-AF4C-4836-980B-665496BC4F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BB5D06-FA1E-46E0-AA07-4D7D7BA8A106}"/>
              </a:ext>
            </a:extLst>
          </p:cNvPr>
          <p:cNvSpPr>
            <a:spLocks noGrp="1"/>
          </p:cNvSpPr>
          <p:nvPr>
            <p:ph type="sldNum" sz="quarter" idx="12"/>
          </p:nvPr>
        </p:nvSpPr>
        <p:spPr/>
        <p:txBody>
          <a:bodyPr/>
          <a:lstStyle/>
          <a:p>
            <a:fld id="{F6E33898-89A6-45DD-BC1C-2BD8DF1FAC17}" type="slidenum">
              <a:rPr lang="en-US" smtClean="0"/>
              <a:t>‹#›</a:t>
            </a:fld>
            <a:endParaRPr lang="en-US"/>
          </a:p>
        </p:txBody>
      </p:sp>
    </p:spTree>
    <p:extLst>
      <p:ext uri="{BB962C8B-B14F-4D97-AF65-F5344CB8AC3E}">
        <p14:creationId xmlns:p14="http://schemas.microsoft.com/office/powerpoint/2010/main" val="3524489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6067B-3E16-49FD-8FDF-3B6DDC3B82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708D0C-7C4E-460E-AA03-28507C315A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69828-284F-4767-A09B-5BF0610A312D}"/>
              </a:ext>
            </a:extLst>
          </p:cNvPr>
          <p:cNvSpPr>
            <a:spLocks noGrp="1"/>
          </p:cNvSpPr>
          <p:nvPr>
            <p:ph type="dt" sz="half" idx="10"/>
          </p:nvPr>
        </p:nvSpPr>
        <p:spPr/>
        <p:txBody>
          <a:bodyPr/>
          <a:lstStyle/>
          <a:p>
            <a:fld id="{21F75228-FCF9-4D4A-B984-699D93074924}" type="datetimeFigureOut">
              <a:rPr lang="en-US" smtClean="0"/>
              <a:t>9/24/2019</a:t>
            </a:fld>
            <a:endParaRPr lang="en-US"/>
          </a:p>
        </p:txBody>
      </p:sp>
      <p:sp>
        <p:nvSpPr>
          <p:cNvPr id="5" name="Footer Placeholder 4">
            <a:extLst>
              <a:ext uri="{FF2B5EF4-FFF2-40B4-BE49-F238E27FC236}">
                <a16:creationId xmlns:a16="http://schemas.microsoft.com/office/drawing/2014/main" id="{E24D32D4-8C27-4C6F-9121-11DBB2196E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A7BBB8-AB74-4041-BC46-D541C387C65F}"/>
              </a:ext>
            </a:extLst>
          </p:cNvPr>
          <p:cNvSpPr>
            <a:spLocks noGrp="1"/>
          </p:cNvSpPr>
          <p:nvPr>
            <p:ph type="sldNum" sz="quarter" idx="12"/>
          </p:nvPr>
        </p:nvSpPr>
        <p:spPr/>
        <p:txBody>
          <a:bodyPr/>
          <a:lstStyle/>
          <a:p>
            <a:fld id="{F6E33898-89A6-45DD-BC1C-2BD8DF1FAC17}" type="slidenum">
              <a:rPr lang="en-US" smtClean="0"/>
              <a:t>‹#›</a:t>
            </a:fld>
            <a:endParaRPr lang="en-US"/>
          </a:p>
        </p:txBody>
      </p:sp>
    </p:spTree>
    <p:extLst>
      <p:ext uri="{BB962C8B-B14F-4D97-AF65-F5344CB8AC3E}">
        <p14:creationId xmlns:p14="http://schemas.microsoft.com/office/powerpoint/2010/main" val="3450471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3E83CE-A80E-4B45-A7FE-1F3DB994792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70DDDD-A3B9-4C31-BB71-F9DACEC2D8C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D45A90-E6DA-4809-A034-6FBCFB801595}"/>
              </a:ext>
            </a:extLst>
          </p:cNvPr>
          <p:cNvSpPr>
            <a:spLocks noGrp="1"/>
          </p:cNvSpPr>
          <p:nvPr>
            <p:ph type="dt" sz="half" idx="10"/>
          </p:nvPr>
        </p:nvSpPr>
        <p:spPr/>
        <p:txBody>
          <a:bodyPr/>
          <a:lstStyle/>
          <a:p>
            <a:fld id="{21F75228-FCF9-4D4A-B984-699D93074924}" type="datetimeFigureOut">
              <a:rPr lang="en-US" smtClean="0"/>
              <a:t>9/24/2019</a:t>
            </a:fld>
            <a:endParaRPr lang="en-US"/>
          </a:p>
        </p:txBody>
      </p:sp>
      <p:sp>
        <p:nvSpPr>
          <p:cNvPr id="5" name="Footer Placeholder 4">
            <a:extLst>
              <a:ext uri="{FF2B5EF4-FFF2-40B4-BE49-F238E27FC236}">
                <a16:creationId xmlns:a16="http://schemas.microsoft.com/office/drawing/2014/main" id="{FD473031-197A-4523-847D-4009BA659D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09DAED-6EB5-478C-8758-A57F441380F4}"/>
              </a:ext>
            </a:extLst>
          </p:cNvPr>
          <p:cNvSpPr>
            <a:spLocks noGrp="1"/>
          </p:cNvSpPr>
          <p:nvPr>
            <p:ph type="sldNum" sz="quarter" idx="12"/>
          </p:nvPr>
        </p:nvSpPr>
        <p:spPr/>
        <p:txBody>
          <a:bodyPr/>
          <a:lstStyle/>
          <a:p>
            <a:fld id="{F6E33898-89A6-45DD-BC1C-2BD8DF1FAC17}" type="slidenum">
              <a:rPr lang="en-US" smtClean="0"/>
              <a:t>‹#›</a:t>
            </a:fld>
            <a:endParaRPr lang="en-US"/>
          </a:p>
        </p:txBody>
      </p:sp>
    </p:spTree>
    <p:extLst>
      <p:ext uri="{BB962C8B-B14F-4D97-AF65-F5344CB8AC3E}">
        <p14:creationId xmlns:p14="http://schemas.microsoft.com/office/powerpoint/2010/main" val="1758111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627BC-7F37-44E0-A378-8B9C5F541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B9CE56-0793-4434-8274-A461568ABB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911D13-6A11-47A1-8E4A-F5FBF859FED4}"/>
              </a:ext>
            </a:extLst>
          </p:cNvPr>
          <p:cNvSpPr>
            <a:spLocks noGrp="1"/>
          </p:cNvSpPr>
          <p:nvPr>
            <p:ph type="dt" sz="half" idx="10"/>
          </p:nvPr>
        </p:nvSpPr>
        <p:spPr/>
        <p:txBody>
          <a:bodyPr/>
          <a:lstStyle/>
          <a:p>
            <a:fld id="{21F75228-FCF9-4D4A-B984-699D93074924}" type="datetimeFigureOut">
              <a:rPr lang="en-US" smtClean="0"/>
              <a:t>9/24/2019</a:t>
            </a:fld>
            <a:endParaRPr lang="en-US"/>
          </a:p>
        </p:txBody>
      </p:sp>
      <p:sp>
        <p:nvSpPr>
          <p:cNvPr id="5" name="Footer Placeholder 4">
            <a:extLst>
              <a:ext uri="{FF2B5EF4-FFF2-40B4-BE49-F238E27FC236}">
                <a16:creationId xmlns:a16="http://schemas.microsoft.com/office/drawing/2014/main" id="{CE303752-3A83-4EB3-9925-8BD65B87AD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19AF75-61B9-426C-9CFD-02B1AB531620}"/>
              </a:ext>
            </a:extLst>
          </p:cNvPr>
          <p:cNvSpPr>
            <a:spLocks noGrp="1"/>
          </p:cNvSpPr>
          <p:nvPr>
            <p:ph type="sldNum" sz="quarter" idx="12"/>
          </p:nvPr>
        </p:nvSpPr>
        <p:spPr/>
        <p:txBody>
          <a:bodyPr/>
          <a:lstStyle/>
          <a:p>
            <a:fld id="{F6E33898-89A6-45DD-BC1C-2BD8DF1FAC17}" type="slidenum">
              <a:rPr lang="en-US" smtClean="0"/>
              <a:t>‹#›</a:t>
            </a:fld>
            <a:endParaRPr lang="en-US"/>
          </a:p>
        </p:txBody>
      </p:sp>
    </p:spTree>
    <p:extLst>
      <p:ext uri="{BB962C8B-B14F-4D97-AF65-F5344CB8AC3E}">
        <p14:creationId xmlns:p14="http://schemas.microsoft.com/office/powerpoint/2010/main" val="237510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A3779-C144-434C-AAFE-FDFD0C4382C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08B3F3D-04E8-463E-9206-995842CCE65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0A9BD3-6580-4ACC-98BC-950C342D5BCD}"/>
              </a:ext>
            </a:extLst>
          </p:cNvPr>
          <p:cNvSpPr>
            <a:spLocks noGrp="1"/>
          </p:cNvSpPr>
          <p:nvPr>
            <p:ph type="dt" sz="half" idx="10"/>
          </p:nvPr>
        </p:nvSpPr>
        <p:spPr/>
        <p:txBody>
          <a:bodyPr/>
          <a:lstStyle/>
          <a:p>
            <a:fld id="{21F75228-FCF9-4D4A-B984-699D93074924}" type="datetimeFigureOut">
              <a:rPr lang="en-US" smtClean="0"/>
              <a:t>9/24/2019</a:t>
            </a:fld>
            <a:endParaRPr lang="en-US"/>
          </a:p>
        </p:txBody>
      </p:sp>
      <p:sp>
        <p:nvSpPr>
          <p:cNvPr id="5" name="Footer Placeholder 4">
            <a:extLst>
              <a:ext uri="{FF2B5EF4-FFF2-40B4-BE49-F238E27FC236}">
                <a16:creationId xmlns:a16="http://schemas.microsoft.com/office/drawing/2014/main" id="{FAC9CEEF-1156-4DB9-95A6-26234DEF91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306378-B160-4B68-BAA2-0C00D037B431}"/>
              </a:ext>
            </a:extLst>
          </p:cNvPr>
          <p:cNvSpPr>
            <a:spLocks noGrp="1"/>
          </p:cNvSpPr>
          <p:nvPr>
            <p:ph type="sldNum" sz="quarter" idx="12"/>
          </p:nvPr>
        </p:nvSpPr>
        <p:spPr/>
        <p:txBody>
          <a:bodyPr/>
          <a:lstStyle/>
          <a:p>
            <a:fld id="{F6E33898-89A6-45DD-BC1C-2BD8DF1FAC17}" type="slidenum">
              <a:rPr lang="en-US" smtClean="0"/>
              <a:t>‹#›</a:t>
            </a:fld>
            <a:endParaRPr lang="en-US"/>
          </a:p>
        </p:txBody>
      </p:sp>
    </p:spTree>
    <p:extLst>
      <p:ext uri="{BB962C8B-B14F-4D97-AF65-F5344CB8AC3E}">
        <p14:creationId xmlns:p14="http://schemas.microsoft.com/office/powerpoint/2010/main" val="359343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220C1-CAFD-4573-B5C2-E831C3B92C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299A95-A338-442A-BAE6-11D8413A7E5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97CCFE-5BAA-42B4-9644-A125A2107B9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21912A-3C9C-4852-BBA3-45E3FFF312C5}"/>
              </a:ext>
            </a:extLst>
          </p:cNvPr>
          <p:cNvSpPr>
            <a:spLocks noGrp="1"/>
          </p:cNvSpPr>
          <p:nvPr>
            <p:ph type="dt" sz="half" idx="10"/>
          </p:nvPr>
        </p:nvSpPr>
        <p:spPr/>
        <p:txBody>
          <a:bodyPr/>
          <a:lstStyle/>
          <a:p>
            <a:fld id="{21F75228-FCF9-4D4A-B984-699D93074924}" type="datetimeFigureOut">
              <a:rPr lang="en-US" smtClean="0"/>
              <a:t>9/24/2019</a:t>
            </a:fld>
            <a:endParaRPr lang="en-US"/>
          </a:p>
        </p:txBody>
      </p:sp>
      <p:sp>
        <p:nvSpPr>
          <p:cNvPr id="6" name="Footer Placeholder 5">
            <a:extLst>
              <a:ext uri="{FF2B5EF4-FFF2-40B4-BE49-F238E27FC236}">
                <a16:creationId xmlns:a16="http://schemas.microsoft.com/office/drawing/2014/main" id="{7E7C4BDE-33BF-4BB3-BD9E-79B423DD55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6D8D44-4FC1-45CA-B13C-760116FDC6FA}"/>
              </a:ext>
            </a:extLst>
          </p:cNvPr>
          <p:cNvSpPr>
            <a:spLocks noGrp="1"/>
          </p:cNvSpPr>
          <p:nvPr>
            <p:ph type="sldNum" sz="quarter" idx="12"/>
          </p:nvPr>
        </p:nvSpPr>
        <p:spPr/>
        <p:txBody>
          <a:bodyPr/>
          <a:lstStyle/>
          <a:p>
            <a:fld id="{F6E33898-89A6-45DD-BC1C-2BD8DF1FAC17}" type="slidenum">
              <a:rPr lang="en-US" smtClean="0"/>
              <a:t>‹#›</a:t>
            </a:fld>
            <a:endParaRPr lang="en-US"/>
          </a:p>
        </p:txBody>
      </p:sp>
    </p:spTree>
    <p:extLst>
      <p:ext uri="{BB962C8B-B14F-4D97-AF65-F5344CB8AC3E}">
        <p14:creationId xmlns:p14="http://schemas.microsoft.com/office/powerpoint/2010/main" val="170522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D58D9-C335-4910-9BB1-EB4A294084C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D42F7A-43B5-4943-A09B-41ECF157D5F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23A9C5F-298C-4E32-A905-213009289F3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181CC9-DCEF-48C3-A379-2B99B0D8C5A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365970D-513F-4E40-B8AC-37244BA1168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F770A7-8A40-4B01-A4EF-75B602205A1C}"/>
              </a:ext>
            </a:extLst>
          </p:cNvPr>
          <p:cNvSpPr>
            <a:spLocks noGrp="1"/>
          </p:cNvSpPr>
          <p:nvPr>
            <p:ph type="dt" sz="half" idx="10"/>
          </p:nvPr>
        </p:nvSpPr>
        <p:spPr/>
        <p:txBody>
          <a:bodyPr/>
          <a:lstStyle/>
          <a:p>
            <a:fld id="{21F75228-FCF9-4D4A-B984-699D93074924}" type="datetimeFigureOut">
              <a:rPr lang="en-US" smtClean="0"/>
              <a:t>9/24/2019</a:t>
            </a:fld>
            <a:endParaRPr lang="en-US"/>
          </a:p>
        </p:txBody>
      </p:sp>
      <p:sp>
        <p:nvSpPr>
          <p:cNvPr id="8" name="Footer Placeholder 7">
            <a:extLst>
              <a:ext uri="{FF2B5EF4-FFF2-40B4-BE49-F238E27FC236}">
                <a16:creationId xmlns:a16="http://schemas.microsoft.com/office/drawing/2014/main" id="{08B1A8F2-4D4B-41B4-B9E8-FA7FDF0A9F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306E41-A0BD-46BB-ACA0-956FF61D3B37}"/>
              </a:ext>
            </a:extLst>
          </p:cNvPr>
          <p:cNvSpPr>
            <a:spLocks noGrp="1"/>
          </p:cNvSpPr>
          <p:nvPr>
            <p:ph type="sldNum" sz="quarter" idx="12"/>
          </p:nvPr>
        </p:nvSpPr>
        <p:spPr/>
        <p:txBody>
          <a:bodyPr/>
          <a:lstStyle/>
          <a:p>
            <a:fld id="{F6E33898-89A6-45DD-BC1C-2BD8DF1FAC17}" type="slidenum">
              <a:rPr lang="en-US" smtClean="0"/>
              <a:t>‹#›</a:t>
            </a:fld>
            <a:endParaRPr lang="en-US"/>
          </a:p>
        </p:txBody>
      </p:sp>
    </p:spTree>
    <p:extLst>
      <p:ext uri="{BB962C8B-B14F-4D97-AF65-F5344CB8AC3E}">
        <p14:creationId xmlns:p14="http://schemas.microsoft.com/office/powerpoint/2010/main" val="3647489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B7D82-78D1-453D-B40A-940AF85C8B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58CAA8-EE49-4E47-A937-618F28182CE9}"/>
              </a:ext>
            </a:extLst>
          </p:cNvPr>
          <p:cNvSpPr>
            <a:spLocks noGrp="1"/>
          </p:cNvSpPr>
          <p:nvPr>
            <p:ph type="dt" sz="half" idx="10"/>
          </p:nvPr>
        </p:nvSpPr>
        <p:spPr/>
        <p:txBody>
          <a:bodyPr/>
          <a:lstStyle/>
          <a:p>
            <a:fld id="{21F75228-FCF9-4D4A-B984-699D93074924}" type="datetimeFigureOut">
              <a:rPr lang="en-US" smtClean="0"/>
              <a:t>9/24/2019</a:t>
            </a:fld>
            <a:endParaRPr lang="en-US"/>
          </a:p>
        </p:txBody>
      </p:sp>
      <p:sp>
        <p:nvSpPr>
          <p:cNvPr id="4" name="Footer Placeholder 3">
            <a:extLst>
              <a:ext uri="{FF2B5EF4-FFF2-40B4-BE49-F238E27FC236}">
                <a16:creationId xmlns:a16="http://schemas.microsoft.com/office/drawing/2014/main" id="{4312436C-9EA8-42EB-A4EB-EE35431C41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D7672C-BA62-496B-A0C1-096F80F8F558}"/>
              </a:ext>
            </a:extLst>
          </p:cNvPr>
          <p:cNvSpPr>
            <a:spLocks noGrp="1"/>
          </p:cNvSpPr>
          <p:nvPr>
            <p:ph type="sldNum" sz="quarter" idx="12"/>
          </p:nvPr>
        </p:nvSpPr>
        <p:spPr/>
        <p:txBody>
          <a:bodyPr/>
          <a:lstStyle/>
          <a:p>
            <a:fld id="{F6E33898-89A6-45DD-BC1C-2BD8DF1FAC17}" type="slidenum">
              <a:rPr lang="en-US" smtClean="0"/>
              <a:t>‹#›</a:t>
            </a:fld>
            <a:endParaRPr lang="en-US"/>
          </a:p>
        </p:txBody>
      </p:sp>
    </p:spTree>
    <p:extLst>
      <p:ext uri="{BB962C8B-B14F-4D97-AF65-F5344CB8AC3E}">
        <p14:creationId xmlns:p14="http://schemas.microsoft.com/office/powerpoint/2010/main" val="4115106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44333C-EC2B-4398-B560-7DE150C371E4}"/>
              </a:ext>
            </a:extLst>
          </p:cNvPr>
          <p:cNvSpPr>
            <a:spLocks noGrp="1"/>
          </p:cNvSpPr>
          <p:nvPr>
            <p:ph type="dt" sz="half" idx="10"/>
          </p:nvPr>
        </p:nvSpPr>
        <p:spPr/>
        <p:txBody>
          <a:bodyPr/>
          <a:lstStyle/>
          <a:p>
            <a:fld id="{21F75228-FCF9-4D4A-B984-699D93074924}" type="datetimeFigureOut">
              <a:rPr lang="en-US" smtClean="0"/>
              <a:t>9/24/2019</a:t>
            </a:fld>
            <a:endParaRPr lang="en-US"/>
          </a:p>
        </p:txBody>
      </p:sp>
      <p:sp>
        <p:nvSpPr>
          <p:cNvPr id="3" name="Footer Placeholder 2">
            <a:extLst>
              <a:ext uri="{FF2B5EF4-FFF2-40B4-BE49-F238E27FC236}">
                <a16:creationId xmlns:a16="http://schemas.microsoft.com/office/drawing/2014/main" id="{76E85CB8-038B-4B4F-B5E4-05FABE0B0D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18FD8E-FD2B-466F-B891-B994F51CFD4F}"/>
              </a:ext>
            </a:extLst>
          </p:cNvPr>
          <p:cNvSpPr>
            <a:spLocks noGrp="1"/>
          </p:cNvSpPr>
          <p:nvPr>
            <p:ph type="sldNum" sz="quarter" idx="12"/>
          </p:nvPr>
        </p:nvSpPr>
        <p:spPr/>
        <p:txBody>
          <a:bodyPr/>
          <a:lstStyle/>
          <a:p>
            <a:fld id="{F6E33898-89A6-45DD-BC1C-2BD8DF1FAC17}" type="slidenum">
              <a:rPr lang="en-US" smtClean="0"/>
              <a:t>‹#›</a:t>
            </a:fld>
            <a:endParaRPr lang="en-US"/>
          </a:p>
        </p:txBody>
      </p:sp>
    </p:spTree>
    <p:extLst>
      <p:ext uri="{BB962C8B-B14F-4D97-AF65-F5344CB8AC3E}">
        <p14:creationId xmlns:p14="http://schemas.microsoft.com/office/powerpoint/2010/main" val="807620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61E4-1691-4879-9AF3-58DC7DB6924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FF31AF0-CFF4-465A-9583-799B5883CED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E7F88E-5BE5-454A-9CA6-18F7C6A50F6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A24B8E7-E975-45F1-B7C3-05B46B50E472}"/>
              </a:ext>
            </a:extLst>
          </p:cNvPr>
          <p:cNvSpPr>
            <a:spLocks noGrp="1"/>
          </p:cNvSpPr>
          <p:nvPr>
            <p:ph type="dt" sz="half" idx="10"/>
          </p:nvPr>
        </p:nvSpPr>
        <p:spPr/>
        <p:txBody>
          <a:bodyPr/>
          <a:lstStyle/>
          <a:p>
            <a:fld id="{21F75228-FCF9-4D4A-B984-699D93074924}" type="datetimeFigureOut">
              <a:rPr lang="en-US" smtClean="0"/>
              <a:t>9/24/2019</a:t>
            </a:fld>
            <a:endParaRPr lang="en-US"/>
          </a:p>
        </p:txBody>
      </p:sp>
      <p:sp>
        <p:nvSpPr>
          <p:cNvPr id="6" name="Footer Placeholder 5">
            <a:extLst>
              <a:ext uri="{FF2B5EF4-FFF2-40B4-BE49-F238E27FC236}">
                <a16:creationId xmlns:a16="http://schemas.microsoft.com/office/drawing/2014/main" id="{0ADF643A-2449-4C24-B5E8-5BBB157F30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F8E91D-1A6C-40A7-89D6-EC6F66F1BA9C}"/>
              </a:ext>
            </a:extLst>
          </p:cNvPr>
          <p:cNvSpPr>
            <a:spLocks noGrp="1"/>
          </p:cNvSpPr>
          <p:nvPr>
            <p:ph type="sldNum" sz="quarter" idx="12"/>
          </p:nvPr>
        </p:nvSpPr>
        <p:spPr/>
        <p:txBody>
          <a:bodyPr/>
          <a:lstStyle/>
          <a:p>
            <a:fld id="{F6E33898-89A6-45DD-BC1C-2BD8DF1FAC17}" type="slidenum">
              <a:rPr lang="en-US" smtClean="0"/>
              <a:t>‹#›</a:t>
            </a:fld>
            <a:endParaRPr lang="en-US"/>
          </a:p>
        </p:txBody>
      </p:sp>
    </p:spTree>
    <p:extLst>
      <p:ext uri="{BB962C8B-B14F-4D97-AF65-F5344CB8AC3E}">
        <p14:creationId xmlns:p14="http://schemas.microsoft.com/office/powerpoint/2010/main" val="3376019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9047C-BB0D-4ACA-A862-6FD29E4B210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3BAC2BE-CA54-4236-BEBE-2509EDDC32C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E1A3399-DFE2-4BC9-A0D9-23264FE7E8C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4F29941-4C7B-4586-B0BA-5B52C55B9A5F}"/>
              </a:ext>
            </a:extLst>
          </p:cNvPr>
          <p:cNvSpPr>
            <a:spLocks noGrp="1"/>
          </p:cNvSpPr>
          <p:nvPr>
            <p:ph type="dt" sz="half" idx="10"/>
          </p:nvPr>
        </p:nvSpPr>
        <p:spPr/>
        <p:txBody>
          <a:bodyPr/>
          <a:lstStyle/>
          <a:p>
            <a:fld id="{21F75228-FCF9-4D4A-B984-699D93074924}" type="datetimeFigureOut">
              <a:rPr lang="en-US" smtClean="0"/>
              <a:t>9/24/2019</a:t>
            </a:fld>
            <a:endParaRPr lang="en-US"/>
          </a:p>
        </p:txBody>
      </p:sp>
      <p:sp>
        <p:nvSpPr>
          <p:cNvPr id="6" name="Footer Placeholder 5">
            <a:extLst>
              <a:ext uri="{FF2B5EF4-FFF2-40B4-BE49-F238E27FC236}">
                <a16:creationId xmlns:a16="http://schemas.microsoft.com/office/drawing/2014/main" id="{DD720B15-1D01-4990-8E64-6C93CCE264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2810FE-037B-48EA-AE54-2853702487B0}"/>
              </a:ext>
            </a:extLst>
          </p:cNvPr>
          <p:cNvSpPr>
            <a:spLocks noGrp="1"/>
          </p:cNvSpPr>
          <p:nvPr>
            <p:ph type="sldNum" sz="quarter" idx="12"/>
          </p:nvPr>
        </p:nvSpPr>
        <p:spPr/>
        <p:txBody>
          <a:bodyPr/>
          <a:lstStyle/>
          <a:p>
            <a:fld id="{F6E33898-89A6-45DD-BC1C-2BD8DF1FAC17}" type="slidenum">
              <a:rPr lang="en-US" smtClean="0"/>
              <a:t>‹#›</a:t>
            </a:fld>
            <a:endParaRPr lang="en-US"/>
          </a:p>
        </p:txBody>
      </p:sp>
    </p:spTree>
    <p:extLst>
      <p:ext uri="{BB962C8B-B14F-4D97-AF65-F5344CB8AC3E}">
        <p14:creationId xmlns:p14="http://schemas.microsoft.com/office/powerpoint/2010/main" val="1791466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9D89F8C-F5F9-4BB6-BBF3-AD3DB3F40518}"/>
              </a:ext>
            </a:extLst>
          </p:cNvPr>
          <p:cNvPicPr>
            <a:picLocks noChangeAspect="1"/>
          </p:cNvPicPr>
          <p:nvPr userDrawn="1"/>
        </p:nvPicPr>
        <p:blipFill>
          <a:blip r:embed="rId13">
            <a:extLst>
              <a:ext uri="{BEBA8EAE-BF5A-486C-A8C5-ECC9F3942E4B}">
                <a14:imgProps xmlns:a14="http://schemas.microsoft.com/office/drawing/2010/main">
                  <a14:imgLayer r:embed="rId14">
                    <a14:imgEffect>
                      <a14:saturation sat="33000"/>
                    </a14:imgEffect>
                  </a14:imgLayer>
                </a14:imgProps>
              </a:ext>
            </a:extLst>
          </a:blip>
          <a:stretch>
            <a:fillRect/>
          </a:stretch>
        </p:blipFill>
        <p:spPr>
          <a:xfrm>
            <a:off x="6758398" y="152203"/>
            <a:ext cx="2286000" cy="1347416"/>
          </a:xfrm>
          <a:prstGeom prst="rect">
            <a:avLst/>
          </a:prstGeom>
          <a:effectLst>
            <a:softEdge rad="63500"/>
          </a:effectLst>
        </p:spPr>
      </p:pic>
      <p:sp>
        <p:nvSpPr>
          <p:cNvPr id="7" name="Rectangle 6">
            <a:extLst>
              <a:ext uri="{FF2B5EF4-FFF2-40B4-BE49-F238E27FC236}">
                <a16:creationId xmlns:a16="http://schemas.microsoft.com/office/drawing/2014/main" id="{39283008-2043-4D5E-B526-02A84DCF183C}"/>
              </a:ext>
            </a:extLst>
          </p:cNvPr>
          <p:cNvSpPr/>
          <p:nvPr userDrawn="1"/>
        </p:nvSpPr>
        <p:spPr>
          <a:xfrm>
            <a:off x="6719209" y="39190"/>
            <a:ext cx="2385602" cy="1515290"/>
          </a:xfrm>
          <a:prstGeom prst="rect">
            <a:avLst/>
          </a:prstGeom>
          <a:solidFill>
            <a:schemeClr val="dk1">
              <a:alpha val="7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7D16CEA7-F085-438F-A034-0A4141F89CEE}"/>
              </a:ext>
            </a:extLst>
          </p:cNvPr>
          <p:cNvSpPr>
            <a:spLocks noGrp="1"/>
          </p:cNvSpPr>
          <p:nvPr>
            <p:ph type="title"/>
          </p:nvPr>
        </p:nvSpPr>
        <p:spPr>
          <a:xfrm>
            <a:off x="628650" y="365127"/>
            <a:ext cx="7886700" cy="107614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B317AC9-3C03-4FE3-A88A-4EB47875015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24A3143-EC07-4799-9298-1A1595CDF0B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bg1"/>
                </a:solidFill>
              </a:defRPr>
            </a:lvl1pPr>
          </a:lstStyle>
          <a:p>
            <a:fld id="{21F75228-FCF9-4D4A-B984-699D93074924}" type="datetimeFigureOut">
              <a:rPr lang="en-US" smtClean="0"/>
              <a:pPr/>
              <a:t>9/24/2019</a:t>
            </a:fld>
            <a:endParaRPr lang="en-US"/>
          </a:p>
        </p:txBody>
      </p:sp>
      <p:sp>
        <p:nvSpPr>
          <p:cNvPr id="5" name="Footer Placeholder 4">
            <a:extLst>
              <a:ext uri="{FF2B5EF4-FFF2-40B4-BE49-F238E27FC236}">
                <a16:creationId xmlns:a16="http://schemas.microsoft.com/office/drawing/2014/main" id="{9688DB6A-3016-42CE-847A-2E637130DD6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716A44B0-BB1D-4B97-95C7-BC8A90394E9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bg1"/>
                </a:solidFill>
              </a:defRPr>
            </a:lvl1pPr>
          </a:lstStyle>
          <a:p>
            <a:fld id="{F6E33898-89A6-45DD-BC1C-2BD8DF1FAC17}" type="slidenum">
              <a:rPr lang="en-US" smtClean="0"/>
              <a:pPr/>
              <a:t>‹#›</a:t>
            </a:fld>
            <a:endParaRPr lang="en-US"/>
          </a:p>
        </p:txBody>
      </p:sp>
      <p:cxnSp>
        <p:nvCxnSpPr>
          <p:cNvPr id="8" name="Straight Connector 7">
            <a:extLst>
              <a:ext uri="{FF2B5EF4-FFF2-40B4-BE49-F238E27FC236}">
                <a16:creationId xmlns:a16="http://schemas.microsoft.com/office/drawing/2014/main" id="{0F4EE6FC-D0EC-4B41-89B2-BB90A1946C1F}"/>
              </a:ext>
            </a:extLst>
          </p:cNvPr>
          <p:cNvCxnSpPr/>
          <p:nvPr userDrawn="1"/>
        </p:nvCxnSpPr>
        <p:spPr>
          <a:xfrm>
            <a:off x="365760" y="1515291"/>
            <a:ext cx="7746274" cy="0"/>
          </a:xfrm>
          <a:prstGeom prst="line">
            <a:avLst/>
          </a:prstGeom>
          <a:ln w="28575">
            <a:solidFill>
              <a:schemeClr val="accent4"/>
            </a:solidFill>
          </a:ln>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A7DA5DBA-C703-4652-91A2-B393C307B05C}"/>
              </a:ext>
            </a:extLst>
          </p:cNvPr>
          <p:cNvCxnSpPr/>
          <p:nvPr userDrawn="1"/>
        </p:nvCxnSpPr>
        <p:spPr>
          <a:xfrm>
            <a:off x="1027617" y="1589313"/>
            <a:ext cx="7746274" cy="0"/>
          </a:xfrm>
          <a:prstGeom prst="line">
            <a:avLst/>
          </a:prstGeom>
          <a:ln w="28575">
            <a:solidFill>
              <a:schemeClr val="accent4"/>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8250290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685800"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7F1725-A760-4332-8158-D0C8C88303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3" y="119267"/>
            <a:ext cx="9151906" cy="6626087"/>
          </a:xfrm>
          <a:prstGeom prst="rect">
            <a:avLst/>
          </a:prstGeom>
          <a:ln>
            <a:noFill/>
          </a:ln>
          <a:effectLst>
            <a:softEdge rad="112500"/>
          </a:effectLst>
        </p:spPr>
      </p:pic>
      <p:sp>
        <p:nvSpPr>
          <p:cNvPr id="4" name="Title 3">
            <a:extLst>
              <a:ext uri="{FF2B5EF4-FFF2-40B4-BE49-F238E27FC236}">
                <a16:creationId xmlns:a16="http://schemas.microsoft.com/office/drawing/2014/main" id="{8DD8B962-6795-452F-BB23-66876BF9CAE7}"/>
              </a:ext>
            </a:extLst>
          </p:cNvPr>
          <p:cNvSpPr>
            <a:spLocks noGrp="1"/>
          </p:cNvSpPr>
          <p:nvPr>
            <p:ph type="ctrTitle"/>
          </p:nvPr>
        </p:nvSpPr>
        <p:spPr>
          <a:xfrm>
            <a:off x="2007703" y="2540000"/>
            <a:ext cx="5128594" cy="1698171"/>
          </a:xfrm>
          <a:solidFill>
            <a:schemeClr val="bg1">
              <a:alpha val="70000"/>
            </a:schemeClr>
          </a:solidFill>
          <a:effectLst>
            <a:innerShdw blurRad="114300">
              <a:prstClr val="black"/>
            </a:innerShdw>
          </a:effectLst>
        </p:spPr>
        <p:txBody>
          <a:bodyPr>
            <a:normAutofit/>
          </a:bodyPr>
          <a:lstStyle/>
          <a:p>
            <a:r>
              <a:rPr lang="en-US" dirty="0">
                <a:solidFill>
                  <a:schemeClr val="tx1"/>
                </a:solidFill>
                <a:latin typeface="Elephant" panose="02020904090505020303" pitchFamily="18" charset="0"/>
              </a:rPr>
              <a:t>Lesson 11</a:t>
            </a:r>
            <a:br>
              <a:rPr lang="en-US" dirty="0">
                <a:solidFill>
                  <a:schemeClr val="tx1"/>
                </a:solidFill>
                <a:latin typeface="Elephant" panose="02020904090505020303" pitchFamily="18" charset="0"/>
              </a:rPr>
            </a:br>
            <a:r>
              <a:rPr lang="en-US" sz="2200" dirty="0">
                <a:solidFill>
                  <a:schemeClr val="tx1"/>
                </a:solidFill>
                <a:latin typeface="Elephant" panose="02020904090505020303" pitchFamily="18" charset="0"/>
              </a:rPr>
              <a:t>Joseph’s Rise to Power</a:t>
            </a:r>
            <a:br>
              <a:rPr lang="en-US" sz="3100" dirty="0">
                <a:solidFill>
                  <a:schemeClr val="tx1"/>
                </a:solidFill>
                <a:latin typeface="Elephant" panose="02020904090505020303" pitchFamily="18" charset="0"/>
              </a:rPr>
            </a:br>
            <a:r>
              <a:rPr lang="en-US" sz="3100" dirty="0">
                <a:solidFill>
                  <a:schemeClr val="tx1"/>
                </a:solidFill>
                <a:latin typeface="Elephant" panose="02020904090505020303" pitchFamily="18" charset="0"/>
              </a:rPr>
              <a:t>Genesis 40 – 45</a:t>
            </a:r>
            <a:endParaRPr lang="en-US" dirty="0">
              <a:solidFill>
                <a:schemeClr val="tx1"/>
              </a:solidFill>
              <a:latin typeface="Elephant" panose="02020904090505020303" pitchFamily="18" charset="0"/>
            </a:endParaRPr>
          </a:p>
        </p:txBody>
      </p:sp>
    </p:spTree>
    <p:extLst>
      <p:ext uri="{BB962C8B-B14F-4D97-AF65-F5344CB8AC3E}">
        <p14:creationId xmlns:p14="http://schemas.microsoft.com/office/powerpoint/2010/main" val="743102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833966-397B-4F19-8D6F-44B96DD4396A}"/>
              </a:ext>
            </a:extLst>
          </p:cNvPr>
          <p:cNvSpPr>
            <a:spLocks noGrp="1"/>
          </p:cNvSpPr>
          <p:nvPr>
            <p:ph idx="1"/>
          </p:nvPr>
        </p:nvSpPr>
        <p:spPr/>
        <p:txBody>
          <a:bodyPr>
            <a:normAutofit fontScale="92500" lnSpcReduction="10000"/>
          </a:bodyPr>
          <a:lstStyle/>
          <a:p>
            <a:r>
              <a:rPr lang="en-US" dirty="0">
                <a:sym typeface="Wingdings" panose="05000000000000000000" pitchFamily="2" charset="2"/>
              </a:rPr>
              <a:t>Joseph was 30 years old when he stood in front of Pharaoh – Gen 41:46</a:t>
            </a:r>
          </a:p>
          <a:p>
            <a:endParaRPr lang="en-US" dirty="0">
              <a:sym typeface="Wingdings" panose="05000000000000000000" pitchFamily="2" charset="2"/>
            </a:endParaRPr>
          </a:p>
          <a:p>
            <a:r>
              <a:rPr lang="en-US" dirty="0">
                <a:sym typeface="Wingdings" panose="05000000000000000000" pitchFamily="2" charset="2"/>
              </a:rPr>
              <a:t>Genesis 41:33-36</a:t>
            </a:r>
          </a:p>
          <a:p>
            <a:r>
              <a:rPr lang="en-US" dirty="0">
                <a:sym typeface="Wingdings" panose="05000000000000000000" pitchFamily="2" charset="2"/>
              </a:rPr>
              <a:t>Joseph told Pharaoh to select a discerning and wise man that will appoint officers to collect one-fifth of the produce during the seven years of plenty, and store up grain under the authority of Pharaoh. This would be a reserve for the land during the famine.</a:t>
            </a:r>
          </a:p>
          <a:p>
            <a:endParaRPr lang="en-US" dirty="0">
              <a:sym typeface="Wingdings" panose="05000000000000000000" pitchFamily="2" charset="2"/>
            </a:endParaRPr>
          </a:p>
          <a:p>
            <a:r>
              <a:rPr lang="en-US" dirty="0">
                <a:sym typeface="Wingdings" panose="05000000000000000000" pitchFamily="2" charset="2"/>
              </a:rPr>
              <a:t>Genesis 41:37-44</a:t>
            </a:r>
          </a:p>
          <a:p>
            <a:r>
              <a:rPr lang="en-US" dirty="0">
                <a:sym typeface="Wingdings" panose="05000000000000000000" pitchFamily="2" charset="2"/>
              </a:rPr>
              <a:t>Pharaoh like Joseph’s advice and set him over all the land of Egypt. Only in regard to the throne would Pharaoh be greater than Joseph</a:t>
            </a:r>
          </a:p>
          <a:p>
            <a:r>
              <a:rPr lang="en-US" dirty="0">
                <a:sym typeface="Wingdings" panose="05000000000000000000" pitchFamily="2" charset="2"/>
              </a:rPr>
              <a:t>Pharaoh put his signet ring on Joseph’s hand, clothed him in garments of fine linen, put a gold chain around his neck, and had him ride in the second chariot  they cried out “Bow the knee!”</a:t>
            </a:r>
          </a:p>
        </p:txBody>
      </p:sp>
      <p:sp>
        <p:nvSpPr>
          <p:cNvPr id="9" name="Title 1">
            <a:extLst>
              <a:ext uri="{FF2B5EF4-FFF2-40B4-BE49-F238E27FC236}">
                <a16:creationId xmlns:a16="http://schemas.microsoft.com/office/drawing/2014/main" id="{ADA1D4AD-1EEB-43D4-B13E-2E03F5642D82}"/>
              </a:ext>
            </a:extLst>
          </p:cNvPr>
          <p:cNvSpPr txBox="1">
            <a:spLocks/>
          </p:cNvSpPr>
          <p:nvPr/>
        </p:nvSpPr>
        <p:spPr>
          <a:xfrm>
            <a:off x="628650" y="365127"/>
            <a:ext cx="7886700" cy="1076144"/>
          </a:xfrm>
          <a:prstGeom prst="rect">
            <a:avLst/>
          </a:prstGeom>
        </p:spPr>
        <p:txBody>
          <a:bodyPr vert="horz" lIns="91440" tIns="45720" rIns="91440" bIns="45720" rtlCol="0" anchor="ctr">
            <a:normAutofit fontScale="85000" lnSpcReduction="20000"/>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pPr lvl="0"/>
            <a:r>
              <a:rPr lang="en-US" dirty="0"/>
              <a:t>How did Joseph come to be second in all of Egypt? How old was Joseph at this time? Who did Joseph marry and what were his sons’ names?</a:t>
            </a:r>
          </a:p>
        </p:txBody>
      </p:sp>
    </p:spTree>
    <p:extLst>
      <p:ext uri="{BB962C8B-B14F-4D97-AF65-F5344CB8AC3E}">
        <p14:creationId xmlns:p14="http://schemas.microsoft.com/office/powerpoint/2010/main" val="33186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833966-397B-4F19-8D6F-44B96DD4396A}"/>
              </a:ext>
            </a:extLst>
          </p:cNvPr>
          <p:cNvSpPr>
            <a:spLocks noGrp="1"/>
          </p:cNvSpPr>
          <p:nvPr>
            <p:ph idx="1"/>
          </p:nvPr>
        </p:nvSpPr>
        <p:spPr/>
        <p:txBody>
          <a:bodyPr>
            <a:normAutofit/>
          </a:bodyPr>
          <a:lstStyle/>
          <a:p>
            <a:r>
              <a:rPr lang="en-US" dirty="0">
                <a:sym typeface="Wingdings" panose="05000000000000000000" pitchFamily="2" charset="2"/>
              </a:rPr>
              <a:t>Genesis 41:45</a:t>
            </a:r>
          </a:p>
          <a:p>
            <a:r>
              <a:rPr lang="en-US" dirty="0">
                <a:sym typeface="Wingdings" panose="05000000000000000000" pitchFamily="2" charset="2"/>
              </a:rPr>
              <a:t>Pharaoh gave Joseph </a:t>
            </a:r>
            <a:r>
              <a:rPr lang="en-US" dirty="0" err="1">
                <a:sym typeface="Wingdings" panose="05000000000000000000" pitchFamily="2" charset="2"/>
              </a:rPr>
              <a:t>Asenath</a:t>
            </a:r>
            <a:r>
              <a:rPr lang="en-US" dirty="0">
                <a:sym typeface="Wingdings" panose="05000000000000000000" pitchFamily="2" charset="2"/>
              </a:rPr>
              <a:t>, the daughter of </a:t>
            </a:r>
            <a:r>
              <a:rPr lang="en-US" dirty="0" err="1">
                <a:sym typeface="Wingdings" panose="05000000000000000000" pitchFamily="2" charset="2"/>
              </a:rPr>
              <a:t>Poti-Pherah</a:t>
            </a:r>
            <a:r>
              <a:rPr lang="en-US" dirty="0">
                <a:sym typeface="Wingdings" panose="05000000000000000000" pitchFamily="2" charset="2"/>
              </a:rPr>
              <a:t> priest of On as a wife.</a:t>
            </a:r>
          </a:p>
          <a:p>
            <a:endParaRPr lang="en-US" dirty="0">
              <a:sym typeface="Wingdings" panose="05000000000000000000" pitchFamily="2" charset="2"/>
            </a:endParaRPr>
          </a:p>
          <a:p>
            <a:r>
              <a:rPr lang="en-US" dirty="0">
                <a:sym typeface="Wingdings" panose="05000000000000000000" pitchFamily="2" charset="2"/>
              </a:rPr>
              <a:t>Genesis 45:50-52</a:t>
            </a:r>
          </a:p>
          <a:p>
            <a:r>
              <a:rPr lang="en-US" dirty="0">
                <a:sym typeface="Wingdings" panose="05000000000000000000" pitchFamily="2" charset="2"/>
              </a:rPr>
              <a:t>Joseph’s firstborn: Manasseh (Making forgetful)</a:t>
            </a:r>
          </a:p>
          <a:p>
            <a:pPr lvl="1"/>
            <a:r>
              <a:rPr lang="en-US" dirty="0">
                <a:sym typeface="Wingdings" panose="05000000000000000000" pitchFamily="2" charset="2"/>
              </a:rPr>
              <a:t>For God has made me forget all my toil and my father’s house</a:t>
            </a:r>
          </a:p>
          <a:p>
            <a:r>
              <a:rPr lang="en-US" dirty="0">
                <a:sym typeface="Wingdings" panose="05000000000000000000" pitchFamily="2" charset="2"/>
              </a:rPr>
              <a:t>Joseph’s second born: Ephraim (Fruitful)</a:t>
            </a:r>
          </a:p>
          <a:p>
            <a:pPr lvl="1"/>
            <a:r>
              <a:rPr lang="en-US" dirty="0">
                <a:sym typeface="Wingdings" panose="05000000000000000000" pitchFamily="2" charset="2"/>
              </a:rPr>
              <a:t>For God has made me to be fruitful in the land of my affliction</a:t>
            </a:r>
          </a:p>
        </p:txBody>
      </p:sp>
      <p:sp>
        <p:nvSpPr>
          <p:cNvPr id="9" name="Title 1">
            <a:extLst>
              <a:ext uri="{FF2B5EF4-FFF2-40B4-BE49-F238E27FC236}">
                <a16:creationId xmlns:a16="http://schemas.microsoft.com/office/drawing/2014/main" id="{ADA1D4AD-1EEB-43D4-B13E-2E03F5642D82}"/>
              </a:ext>
            </a:extLst>
          </p:cNvPr>
          <p:cNvSpPr txBox="1">
            <a:spLocks/>
          </p:cNvSpPr>
          <p:nvPr/>
        </p:nvSpPr>
        <p:spPr>
          <a:xfrm>
            <a:off x="628650" y="365127"/>
            <a:ext cx="7886700" cy="1076144"/>
          </a:xfrm>
          <a:prstGeom prst="rect">
            <a:avLst/>
          </a:prstGeom>
        </p:spPr>
        <p:txBody>
          <a:bodyPr vert="horz" lIns="91440" tIns="45720" rIns="91440" bIns="45720" rtlCol="0" anchor="ctr">
            <a:normAutofit fontScale="85000" lnSpcReduction="20000"/>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pPr lvl="0"/>
            <a:r>
              <a:rPr lang="en-US" dirty="0"/>
              <a:t>How did Joseph come to be second in all of Egypt? How old was Joseph at this time? Who did Joseph marry and what were his sons’ names?</a:t>
            </a:r>
          </a:p>
        </p:txBody>
      </p:sp>
    </p:spTree>
    <p:extLst>
      <p:ext uri="{BB962C8B-B14F-4D97-AF65-F5344CB8AC3E}">
        <p14:creationId xmlns:p14="http://schemas.microsoft.com/office/powerpoint/2010/main" val="3131687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4B41A-3B52-443F-9FD7-D31FA65EA772}"/>
              </a:ext>
            </a:extLst>
          </p:cNvPr>
          <p:cNvSpPr>
            <a:spLocks noGrp="1"/>
          </p:cNvSpPr>
          <p:nvPr>
            <p:ph type="title"/>
          </p:nvPr>
        </p:nvSpPr>
        <p:spPr/>
        <p:txBody>
          <a:bodyPr>
            <a:noAutofit/>
          </a:bodyPr>
          <a:lstStyle/>
          <a:p>
            <a:r>
              <a:rPr lang="en-US" sz="3200" dirty="0"/>
              <a:t>Why did Joseph’s brothers go to Egypt? Which brother didn’t go and why? Describe this first interaction between Joseph and his brothers.</a:t>
            </a:r>
            <a:endParaRPr lang="en-US" sz="1800" dirty="0"/>
          </a:p>
        </p:txBody>
      </p:sp>
      <p:sp>
        <p:nvSpPr>
          <p:cNvPr id="3" name="Content Placeholder 2">
            <a:extLst>
              <a:ext uri="{FF2B5EF4-FFF2-40B4-BE49-F238E27FC236}">
                <a16:creationId xmlns:a16="http://schemas.microsoft.com/office/drawing/2014/main" id="{0A833966-397B-4F19-8D6F-44B96DD4396A}"/>
              </a:ext>
            </a:extLst>
          </p:cNvPr>
          <p:cNvSpPr>
            <a:spLocks noGrp="1"/>
          </p:cNvSpPr>
          <p:nvPr>
            <p:ph idx="1"/>
          </p:nvPr>
        </p:nvSpPr>
        <p:spPr>
          <a:xfrm>
            <a:off x="628650" y="1825625"/>
            <a:ext cx="7886700" cy="4667248"/>
          </a:xfrm>
        </p:spPr>
        <p:txBody>
          <a:bodyPr>
            <a:normAutofit/>
          </a:bodyPr>
          <a:lstStyle/>
          <a:p>
            <a:r>
              <a:rPr lang="en-US" dirty="0"/>
              <a:t>Genesis 41:53 – 57 </a:t>
            </a:r>
          </a:p>
          <a:p>
            <a:pPr lvl="1"/>
            <a:r>
              <a:rPr lang="en-US" dirty="0"/>
              <a:t>The seven years of plenty ended and the seven years of famine began</a:t>
            </a:r>
          </a:p>
          <a:p>
            <a:pPr lvl="1"/>
            <a:r>
              <a:rPr lang="en-US" dirty="0"/>
              <a:t>The famine was in all the lands</a:t>
            </a:r>
          </a:p>
          <a:p>
            <a:pPr lvl="1"/>
            <a:r>
              <a:rPr lang="en-US" dirty="0"/>
              <a:t>The Egyptians went to Joseph to buy food</a:t>
            </a:r>
          </a:p>
          <a:p>
            <a:pPr lvl="1"/>
            <a:r>
              <a:rPr lang="en-US" dirty="0"/>
              <a:t>All countries came to Joseph to buy food</a:t>
            </a:r>
          </a:p>
          <a:p>
            <a:pPr lvl="1"/>
            <a:endParaRPr lang="en-US" dirty="0"/>
          </a:p>
          <a:p>
            <a:r>
              <a:rPr lang="en-US" dirty="0"/>
              <a:t>Genesis 42:1 – 5 </a:t>
            </a:r>
          </a:p>
          <a:p>
            <a:pPr lvl="1"/>
            <a:r>
              <a:rPr lang="en-US" dirty="0"/>
              <a:t>Jacob saw that there was grain in Egypt and told his sons to go to Egypt and buy grain</a:t>
            </a:r>
          </a:p>
          <a:p>
            <a:pPr lvl="1"/>
            <a:r>
              <a:rPr lang="en-US" dirty="0"/>
              <a:t>Jacob did not send Benjamin “Lest some calamity befall him”</a:t>
            </a:r>
          </a:p>
        </p:txBody>
      </p:sp>
    </p:spTree>
    <p:extLst>
      <p:ext uri="{BB962C8B-B14F-4D97-AF65-F5344CB8AC3E}">
        <p14:creationId xmlns:p14="http://schemas.microsoft.com/office/powerpoint/2010/main" val="296542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4B41A-3B52-443F-9FD7-D31FA65EA772}"/>
              </a:ext>
            </a:extLst>
          </p:cNvPr>
          <p:cNvSpPr>
            <a:spLocks noGrp="1"/>
          </p:cNvSpPr>
          <p:nvPr>
            <p:ph type="title"/>
          </p:nvPr>
        </p:nvSpPr>
        <p:spPr/>
        <p:txBody>
          <a:bodyPr>
            <a:noAutofit/>
          </a:bodyPr>
          <a:lstStyle/>
          <a:p>
            <a:r>
              <a:rPr lang="en-US" sz="3200" dirty="0"/>
              <a:t>Why did Joseph’s brothers go to Egypt? Which brother didn’t go and why? Describe this first interaction between Joseph and his brothers.</a:t>
            </a:r>
            <a:endParaRPr lang="en-US" sz="1800" dirty="0"/>
          </a:p>
        </p:txBody>
      </p:sp>
      <p:sp>
        <p:nvSpPr>
          <p:cNvPr id="3" name="Content Placeholder 2">
            <a:extLst>
              <a:ext uri="{FF2B5EF4-FFF2-40B4-BE49-F238E27FC236}">
                <a16:creationId xmlns:a16="http://schemas.microsoft.com/office/drawing/2014/main" id="{0A833966-397B-4F19-8D6F-44B96DD4396A}"/>
              </a:ext>
            </a:extLst>
          </p:cNvPr>
          <p:cNvSpPr>
            <a:spLocks noGrp="1"/>
          </p:cNvSpPr>
          <p:nvPr>
            <p:ph idx="1"/>
          </p:nvPr>
        </p:nvSpPr>
        <p:spPr>
          <a:xfrm>
            <a:off x="628650" y="1825625"/>
            <a:ext cx="7886700" cy="4667248"/>
          </a:xfrm>
        </p:spPr>
        <p:txBody>
          <a:bodyPr>
            <a:normAutofit lnSpcReduction="10000"/>
          </a:bodyPr>
          <a:lstStyle/>
          <a:p>
            <a:r>
              <a:rPr lang="en-US" dirty="0"/>
              <a:t>Genesis 42:6 – 28</a:t>
            </a:r>
          </a:p>
          <a:p>
            <a:pPr lvl="1"/>
            <a:r>
              <a:rPr lang="en-US" dirty="0"/>
              <a:t>The brothers came to Joseph and bowed down before him</a:t>
            </a:r>
          </a:p>
          <a:p>
            <a:pPr lvl="1"/>
            <a:r>
              <a:rPr lang="en-US" dirty="0"/>
              <a:t>Joseph recognized them, but he acted as a stranger and spoke roughly to them asking “where do you come from?”</a:t>
            </a:r>
          </a:p>
          <a:p>
            <a:pPr lvl="1"/>
            <a:r>
              <a:rPr lang="en-US" dirty="0"/>
              <a:t> The brothers told him from Canaan to buy food</a:t>
            </a:r>
          </a:p>
          <a:p>
            <a:pPr lvl="1"/>
            <a:r>
              <a:rPr lang="en-US" dirty="0"/>
              <a:t>Joseph then remembered the dreams he had about them and said the brothers were spies </a:t>
            </a:r>
          </a:p>
          <a:p>
            <a:pPr lvl="1"/>
            <a:r>
              <a:rPr lang="en-US" dirty="0"/>
              <a:t>The brothers tell Joseph that they are only there to buy food and that they are all one man’s sons </a:t>
            </a:r>
            <a:r>
              <a:rPr lang="en-US" dirty="0">
                <a:sym typeface="Wingdings" panose="05000000000000000000" pitchFamily="2" charset="2"/>
              </a:rPr>
              <a:t> twelve brothers, the youngest is with their father and one is no more</a:t>
            </a:r>
          </a:p>
          <a:p>
            <a:pPr lvl="1"/>
            <a:r>
              <a:rPr lang="en-US" dirty="0">
                <a:sym typeface="Wingdings" panose="05000000000000000000" pitchFamily="2" charset="2"/>
              </a:rPr>
              <a:t>Joseph still says they are spies and says that they shall not leave unless their youngest brother comes  he tells them to send one to get their youngest brother while he keeps the rest in prison</a:t>
            </a:r>
          </a:p>
          <a:p>
            <a:pPr lvl="1"/>
            <a:r>
              <a:rPr lang="en-US" dirty="0">
                <a:sym typeface="Wingdings" panose="05000000000000000000" pitchFamily="2" charset="2"/>
              </a:rPr>
              <a:t>Joseph then puts them all in prison for three days</a:t>
            </a:r>
          </a:p>
          <a:p>
            <a:pPr lvl="1"/>
            <a:r>
              <a:rPr lang="en-US" dirty="0">
                <a:sym typeface="Wingdings" panose="05000000000000000000" pitchFamily="2" charset="2"/>
              </a:rPr>
              <a:t>On the third day, Joseph says he fears God  if you are honest men, let one of you be confined while the rest carry grain for the house and then bring the youngest son back</a:t>
            </a:r>
          </a:p>
        </p:txBody>
      </p:sp>
    </p:spTree>
    <p:extLst>
      <p:ext uri="{BB962C8B-B14F-4D97-AF65-F5344CB8AC3E}">
        <p14:creationId xmlns:p14="http://schemas.microsoft.com/office/powerpoint/2010/main" val="1196713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4B41A-3B52-443F-9FD7-D31FA65EA772}"/>
              </a:ext>
            </a:extLst>
          </p:cNvPr>
          <p:cNvSpPr>
            <a:spLocks noGrp="1"/>
          </p:cNvSpPr>
          <p:nvPr>
            <p:ph type="title"/>
          </p:nvPr>
        </p:nvSpPr>
        <p:spPr/>
        <p:txBody>
          <a:bodyPr>
            <a:noAutofit/>
          </a:bodyPr>
          <a:lstStyle/>
          <a:p>
            <a:r>
              <a:rPr lang="en-US" sz="3200" dirty="0"/>
              <a:t>Why did Joseph’s brothers go to Egypt? Which brother didn’t go and why? Describe this first interaction between Joseph and his brothers.</a:t>
            </a:r>
            <a:endParaRPr lang="en-US" sz="1800" dirty="0"/>
          </a:p>
        </p:txBody>
      </p:sp>
      <p:sp>
        <p:nvSpPr>
          <p:cNvPr id="3" name="Content Placeholder 2">
            <a:extLst>
              <a:ext uri="{FF2B5EF4-FFF2-40B4-BE49-F238E27FC236}">
                <a16:creationId xmlns:a16="http://schemas.microsoft.com/office/drawing/2014/main" id="{0A833966-397B-4F19-8D6F-44B96DD4396A}"/>
              </a:ext>
            </a:extLst>
          </p:cNvPr>
          <p:cNvSpPr>
            <a:spLocks noGrp="1"/>
          </p:cNvSpPr>
          <p:nvPr>
            <p:ph idx="1"/>
          </p:nvPr>
        </p:nvSpPr>
        <p:spPr>
          <a:xfrm>
            <a:off x="628650" y="1825625"/>
            <a:ext cx="7886700" cy="4667248"/>
          </a:xfrm>
        </p:spPr>
        <p:txBody>
          <a:bodyPr>
            <a:normAutofit/>
          </a:bodyPr>
          <a:lstStyle/>
          <a:p>
            <a:r>
              <a:rPr lang="en-US" dirty="0"/>
              <a:t>Genesis 42:6 – 28</a:t>
            </a:r>
          </a:p>
          <a:p>
            <a:pPr lvl="1"/>
            <a:r>
              <a:rPr lang="en-US" dirty="0"/>
              <a:t>The brothers say they are truly guilty because of what they did to Joseph</a:t>
            </a:r>
          </a:p>
          <a:p>
            <a:pPr lvl="1"/>
            <a:r>
              <a:rPr lang="en-US" dirty="0">
                <a:sym typeface="Wingdings" panose="05000000000000000000" pitchFamily="2" charset="2"/>
              </a:rPr>
              <a:t>Reuben says he told them not to sin against the boy and that now his blood is required of them</a:t>
            </a:r>
          </a:p>
          <a:p>
            <a:pPr lvl="1"/>
            <a:r>
              <a:rPr lang="en-US" dirty="0">
                <a:sym typeface="Wingdings" panose="05000000000000000000" pitchFamily="2" charset="2"/>
              </a:rPr>
              <a:t>They didn’t know Joseph understood them because he had been speaking to them through an interpreter</a:t>
            </a:r>
          </a:p>
          <a:p>
            <a:pPr lvl="1"/>
            <a:r>
              <a:rPr lang="en-US" dirty="0">
                <a:sym typeface="Wingdings" panose="05000000000000000000" pitchFamily="2" charset="2"/>
              </a:rPr>
              <a:t>Joseph left and wept, then returned and took Simeon and bound him before their eyes</a:t>
            </a:r>
          </a:p>
          <a:p>
            <a:pPr lvl="1"/>
            <a:endParaRPr lang="en-US" dirty="0">
              <a:sym typeface="Wingdings" panose="05000000000000000000" pitchFamily="2" charset="2"/>
            </a:endParaRPr>
          </a:p>
          <a:p>
            <a:pPr lvl="1"/>
            <a:r>
              <a:rPr lang="en-US" dirty="0">
                <a:sym typeface="Wingdings" panose="05000000000000000000" pitchFamily="2" charset="2"/>
              </a:rPr>
              <a:t>Joseph commanded his men to fill his brothers sacks with grain, restore their money to their sacks, and give them provisions for their journey</a:t>
            </a:r>
          </a:p>
          <a:p>
            <a:pPr lvl="1"/>
            <a:r>
              <a:rPr lang="en-US" dirty="0">
                <a:sym typeface="Wingdings" panose="05000000000000000000" pitchFamily="2" charset="2"/>
              </a:rPr>
              <a:t>On their journey back, one of the brothers finds his money had been returned and their hearts failed them saying “What is this that God has done to us?”</a:t>
            </a:r>
          </a:p>
          <a:p>
            <a:pPr lvl="2"/>
            <a:r>
              <a:rPr lang="en-US" dirty="0">
                <a:sym typeface="Wingdings" panose="05000000000000000000" pitchFamily="2" charset="2"/>
              </a:rPr>
              <a:t>Remember, they think they are now paying the penalty for what they did to Joseph</a:t>
            </a:r>
          </a:p>
        </p:txBody>
      </p:sp>
    </p:spTree>
    <p:extLst>
      <p:ext uri="{BB962C8B-B14F-4D97-AF65-F5344CB8AC3E}">
        <p14:creationId xmlns:p14="http://schemas.microsoft.com/office/powerpoint/2010/main" val="2979648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4B41A-3B52-443F-9FD7-D31FA65EA772}"/>
              </a:ext>
            </a:extLst>
          </p:cNvPr>
          <p:cNvSpPr>
            <a:spLocks noGrp="1"/>
          </p:cNvSpPr>
          <p:nvPr>
            <p:ph type="title"/>
          </p:nvPr>
        </p:nvSpPr>
        <p:spPr/>
        <p:txBody>
          <a:bodyPr>
            <a:noAutofit/>
          </a:bodyPr>
          <a:lstStyle/>
          <a:p>
            <a:r>
              <a:rPr lang="en-US" sz="3200" dirty="0"/>
              <a:t>Describe the interaction with their father, Jacob, when the brothers returned from Egypt.</a:t>
            </a:r>
            <a:endParaRPr lang="en-US" sz="1800" dirty="0"/>
          </a:p>
        </p:txBody>
      </p:sp>
      <p:sp>
        <p:nvSpPr>
          <p:cNvPr id="3" name="Content Placeholder 2">
            <a:extLst>
              <a:ext uri="{FF2B5EF4-FFF2-40B4-BE49-F238E27FC236}">
                <a16:creationId xmlns:a16="http://schemas.microsoft.com/office/drawing/2014/main" id="{0A833966-397B-4F19-8D6F-44B96DD4396A}"/>
              </a:ext>
            </a:extLst>
          </p:cNvPr>
          <p:cNvSpPr>
            <a:spLocks noGrp="1"/>
          </p:cNvSpPr>
          <p:nvPr>
            <p:ph idx="1"/>
          </p:nvPr>
        </p:nvSpPr>
        <p:spPr>
          <a:xfrm>
            <a:off x="628650" y="1825625"/>
            <a:ext cx="7886700" cy="4667248"/>
          </a:xfrm>
        </p:spPr>
        <p:txBody>
          <a:bodyPr>
            <a:normAutofit/>
          </a:bodyPr>
          <a:lstStyle/>
          <a:p>
            <a:r>
              <a:rPr lang="en-US" dirty="0"/>
              <a:t>Genesis 42:29 – 38</a:t>
            </a:r>
          </a:p>
          <a:p>
            <a:pPr lvl="1"/>
            <a:r>
              <a:rPr lang="en-US" dirty="0"/>
              <a:t> When they returned, they told Jacob all that had happened</a:t>
            </a:r>
          </a:p>
          <a:p>
            <a:pPr lvl="1"/>
            <a:r>
              <a:rPr lang="en-US" dirty="0"/>
              <a:t>They then emptied their sacks and found that all of their bundles of money had been restored – the brothers and Jacob became afraid</a:t>
            </a:r>
          </a:p>
          <a:p>
            <a:pPr lvl="1"/>
            <a:endParaRPr lang="en-US" dirty="0"/>
          </a:p>
          <a:p>
            <a:pPr lvl="1"/>
            <a:r>
              <a:rPr lang="en-US" dirty="0"/>
              <a:t>Jacob said to them that they had bereaved him of his children </a:t>
            </a:r>
            <a:r>
              <a:rPr lang="en-US" dirty="0">
                <a:sym typeface="Wingdings" panose="05000000000000000000" pitchFamily="2" charset="2"/>
              </a:rPr>
              <a:t> “Joseph is no more, Simeon is no more, and you want to take Benjamin away”</a:t>
            </a:r>
          </a:p>
          <a:p>
            <a:pPr lvl="1"/>
            <a:r>
              <a:rPr lang="en-US" dirty="0">
                <a:sym typeface="Wingdings" panose="05000000000000000000" pitchFamily="2" charset="2"/>
              </a:rPr>
              <a:t>Rueben says to kill his two sons if he doesn’t bring Benjamin back</a:t>
            </a:r>
          </a:p>
          <a:p>
            <a:pPr lvl="1"/>
            <a:r>
              <a:rPr lang="en-US" dirty="0">
                <a:sym typeface="Wingdings" panose="05000000000000000000" pitchFamily="2" charset="2"/>
              </a:rPr>
              <a:t>Jacob says his son shall not go down to Egypt for his brother is dead and he is left alone</a:t>
            </a:r>
            <a:endParaRPr lang="en-US" dirty="0"/>
          </a:p>
        </p:txBody>
      </p:sp>
    </p:spTree>
    <p:extLst>
      <p:ext uri="{BB962C8B-B14F-4D97-AF65-F5344CB8AC3E}">
        <p14:creationId xmlns:p14="http://schemas.microsoft.com/office/powerpoint/2010/main" val="106735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4B41A-3B52-443F-9FD7-D31FA65EA772}"/>
              </a:ext>
            </a:extLst>
          </p:cNvPr>
          <p:cNvSpPr>
            <a:spLocks noGrp="1"/>
          </p:cNvSpPr>
          <p:nvPr>
            <p:ph type="title"/>
          </p:nvPr>
        </p:nvSpPr>
        <p:spPr/>
        <p:txBody>
          <a:bodyPr>
            <a:noAutofit/>
          </a:bodyPr>
          <a:lstStyle/>
          <a:p>
            <a:r>
              <a:rPr lang="en-US" dirty="0"/>
              <a:t>Why does Jacob finally agree to let Benjamin go to Egypt?</a:t>
            </a:r>
            <a:endParaRPr lang="en-US" sz="2400" dirty="0"/>
          </a:p>
        </p:txBody>
      </p:sp>
      <p:sp>
        <p:nvSpPr>
          <p:cNvPr id="3" name="Content Placeholder 2">
            <a:extLst>
              <a:ext uri="{FF2B5EF4-FFF2-40B4-BE49-F238E27FC236}">
                <a16:creationId xmlns:a16="http://schemas.microsoft.com/office/drawing/2014/main" id="{0A833966-397B-4F19-8D6F-44B96DD4396A}"/>
              </a:ext>
            </a:extLst>
          </p:cNvPr>
          <p:cNvSpPr>
            <a:spLocks noGrp="1"/>
          </p:cNvSpPr>
          <p:nvPr>
            <p:ph idx="1"/>
          </p:nvPr>
        </p:nvSpPr>
        <p:spPr>
          <a:xfrm>
            <a:off x="628650" y="1825624"/>
            <a:ext cx="7886700" cy="4893227"/>
          </a:xfrm>
        </p:spPr>
        <p:txBody>
          <a:bodyPr>
            <a:normAutofit/>
          </a:bodyPr>
          <a:lstStyle/>
          <a:p>
            <a:r>
              <a:rPr lang="en-US" dirty="0"/>
              <a:t>Genesis 43:1 – 15 </a:t>
            </a:r>
          </a:p>
          <a:p>
            <a:pPr lvl="1"/>
            <a:r>
              <a:rPr lang="en-US" dirty="0"/>
              <a:t>The famine was severe and they ate all the grain they brought from Egypt</a:t>
            </a:r>
          </a:p>
          <a:p>
            <a:pPr lvl="1"/>
            <a:r>
              <a:rPr lang="en-US" dirty="0"/>
              <a:t>Jacob tells them to go back to Egypt and buy more food</a:t>
            </a:r>
          </a:p>
          <a:p>
            <a:pPr lvl="1"/>
            <a:r>
              <a:rPr lang="en-US" dirty="0"/>
              <a:t>Judah says they will not go unless Benjamin goes, since the man said they would not see his face without their youngest brother</a:t>
            </a:r>
          </a:p>
          <a:p>
            <a:pPr lvl="1"/>
            <a:endParaRPr lang="en-US" dirty="0"/>
          </a:p>
          <a:p>
            <a:pPr lvl="1"/>
            <a:r>
              <a:rPr lang="en-US" dirty="0"/>
              <a:t>Jacob asks why they even told him about Benjamin</a:t>
            </a:r>
          </a:p>
          <a:p>
            <a:pPr lvl="1"/>
            <a:r>
              <a:rPr lang="en-US" dirty="0"/>
              <a:t>Judah says the man asked pointedly and how were they to know that he would say to bring your brother down</a:t>
            </a:r>
          </a:p>
          <a:p>
            <a:pPr lvl="1"/>
            <a:r>
              <a:rPr lang="en-US" dirty="0"/>
              <a:t>Judah says that he will be the surety for Benjamin and if something happens to Benjamin, he will bear the blame</a:t>
            </a:r>
          </a:p>
          <a:p>
            <a:pPr lvl="1"/>
            <a:r>
              <a:rPr lang="en-US" dirty="0"/>
              <a:t>Judah also said they could have been back by now if they had gone right away</a:t>
            </a:r>
          </a:p>
          <a:p>
            <a:pPr lvl="1"/>
            <a:endParaRPr lang="en-US" dirty="0"/>
          </a:p>
          <a:p>
            <a:pPr lvl="1"/>
            <a:r>
              <a:rPr lang="en-US" dirty="0"/>
              <a:t>Jacob agrees and tells them to take double the money plus the money that was returned and gifts of balm, honey, spices, myrrh, pistachio nuts, and almonds</a:t>
            </a:r>
          </a:p>
        </p:txBody>
      </p:sp>
    </p:spTree>
    <p:extLst>
      <p:ext uri="{BB962C8B-B14F-4D97-AF65-F5344CB8AC3E}">
        <p14:creationId xmlns:p14="http://schemas.microsoft.com/office/powerpoint/2010/main" val="211402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4B41A-3B52-443F-9FD7-D31FA65EA772}"/>
              </a:ext>
            </a:extLst>
          </p:cNvPr>
          <p:cNvSpPr>
            <a:spLocks noGrp="1"/>
          </p:cNvSpPr>
          <p:nvPr>
            <p:ph type="title"/>
          </p:nvPr>
        </p:nvSpPr>
        <p:spPr/>
        <p:txBody>
          <a:bodyPr>
            <a:noAutofit/>
          </a:bodyPr>
          <a:lstStyle/>
          <a:p>
            <a:r>
              <a:rPr lang="en-US" dirty="0"/>
              <a:t>Describe the brothers’ second interaction with Joseph.</a:t>
            </a:r>
            <a:endParaRPr lang="en-US" sz="2400" dirty="0"/>
          </a:p>
        </p:txBody>
      </p:sp>
      <p:sp>
        <p:nvSpPr>
          <p:cNvPr id="3" name="Content Placeholder 2">
            <a:extLst>
              <a:ext uri="{FF2B5EF4-FFF2-40B4-BE49-F238E27FC236}">
                <a16:creationId xmlns:a16="http://schemas.microsoft.com/office/drawing/2014/main" id="{0A833966-397B-4F19-8D6F-44B96DD4396A}"/>
              </a:ext>
            </a:extLst>
          </p:cNvPr>
          <p:cNvSpPr>
            <a:spLocks noGrp="1"/>
          </p:cNvSpPr>
          <p:nvPr>
            <p:ph idx="1"/>
          </p:nvPr>
        </p:nvSpPr>
        <p:spPr>
          <a:xfrm>
            <a:off x="628650" y="1825625"/>
            <a:ext cx="7886700" cy="4919732"/>
          </a:xfrm>
        </p:spPr>
        <p:txBody>
          <a:bodyPr>
            <a:normAutofit fontScale="92500" lnSpcReduction="10000"/>
          </a:bodyPr>
          <a:lstStyle/>
          <a:p>
            <a:r>
              <a:rPr lang="en-US" dirty="0"/>
              <a:t>Genesis 43:16 – 34 </a:t>
            </a:r>
          </a:p>
          <a:p>
            <a:pPr lvl="1"/>
            <a:r>
              <a:rPr lang="en-US" dirty="0"/>
              <a:t>When Joseph saw Benjamin, he told his steward to take the men to his home and slaughter an animal because the men would dine with him at noon</a:t>
            </a:r>
          </a:p>
          <a:p>
            <a:pPr lvl="1"/>
            <a:r>
              <a:rPr lang="en-US" dirty="0"/>
              <a:t>The brothers were afraid because they thought they were being brought to Joseph’s house because of the money that was returned in their sacks and he was seeking an occasion to take them as slaves</a:t>
            </a:r>
          </a:p>
          <a:p>
            <a:pPr lvl="1"/>
            <a:r>
              <a:rPr lang="en-US" dirty="0"/>
              <a:t>At Joseph’s house, they talked with the steward and told about how their money was returned and that they brought it back plus more</a:t>
            </a:r>
          </a:p>
          <a:p>
            <a:pPr lvl="1"/>
            <a:r>
              <a:rPr lang="en-US" dirty="0"/>
              <a:t>The steward tells them not to be afraid, God returned their money. He then brought out Simeon</a:t>
            </a:r>
          </a:p>
          <a:p>
            <a:pPr lvl="1"/>
            <a:endParaRPr lang="en-US" dirty="0"/>
          </a:p>
          <a:p>
            <a:pPr lvl="1"/>
            <a:r>
              <a:rPr lang="en-US" dirty="0"/>
              <a:t>When Joseph got their, they gave him the presents</a:t>
            </a:r>
          </a:p>
          <a:p>
            <a:pPr lvl="1"/>
            <a:r>
              <a:rPr lang="en-US" dirty="0"/>
              <a:t>Joseph asked them about their well-being and about their father</a:t>
            </a:r>
          </a:p>
          <a:p>
            <a:pPr lvl="1"/>
            <a:r>
              <a:rPr lang="en-US" dirty="0"/>
              <a:t>When Joseph saw Benjamin, he went out and wept, washed his face, and came back</a:t>
            </a:r>
          </a:p>
          <a:p>
            <a:pPr lvl="1"/>
            <a:endParaRPr lang="en-US" dirty="0"/>
          </a:p>
          <a:p>
            <a:pPr lvl="1"/>
            <a:r>
              <a:rPr lang="en-US" dirty="0"/>
              <a:t>They all ate, but at different places because it was an abomination to the Egyptians to eat with the Hebrews</a:t>
            </a:r>
          </a:p>
          <a:p>
            <a:pPr lvl="1"/>
            <a:r>
              <a:rPr lang="en-US" dirty="0"/>
              <a:t>Joseph took food to the brothers, but Benjamin’s serving was 5 times as much</a:t>
            </a:r>
          </a:p>
          <a:p>
            <a:pPr lvl="1"/>
            <a:r>
              <a:rPr lang="en-US" dirty="0"/>
              <a:t>The brothers drank and were merry with Joseph</a:t>
            </a:r>
          </a:p>
        </p:txBody>
      </p:sp>
    </p:spTree>
    <p:extLst>
      <p:ext uri="{BB962C8B-B14F-4D97-AF65-F5344CB8AC3E}">
        <p14:creationId xmlns:p14="http://schemas.microsoft.com/office/powerpoint/2010/main" val="294663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4B41A-3B52-443F-9FD7-D31FA65EA772}"/>
              </a:ext>
            </a:extLst>
          </p:cNvPr>
          <p:cNvSpPr>
            <a:spLocks noGrp="1"/>
          </p:cNvSpPr>
          <p:nvPr>
            <p:ph type="title"/>
          </p:nvPr>
        </p:nvSpPr>
        <p:spPr/>
        <p:txBody>
          <a:bodyPr>
            <a:noAutofit/>
          </a:bodyPr>
          <a:lstStyle/>
          <a:p>
            <a:pPr lvl="0"/>
            <a:r>
              <a:rPr lang="en-US" sz="3200" dirty="0"/>
              <a:t>What does Joseph command his steward to do when the brothers were preparing to leave? What does Judah propose to Joseph and why?</a:t>
            </a:r>
          </a:p>
        </p:txBody>
      </p:sp>
      <p:sp>
        <p:nvSpPr>
          <p:cNvPr id="3" name="Content Placeholder 2">
            <a:extLst>
              <a:ext uri="{FF2B5EF4-FFF2-40B4-BE49-F238E27FC236}">
                <a16:creationId xmlns:a16="http://schemas.microsoft.com/office/drawing/2014/main" id="{0A833966-397B-4F19-8D6F-44B96DD4396A}"/>
              </a:ext>
            </a:extLst>
          </p:cNvPr>
          <p:cNvSpPr>
            <a:spLocks noGrp="1"/>
          </p:cNvSpPr>
          <p:nvPr>
            <p:ph idx="1"/>
          </p:nvPr>
        </p:nvSpPr>
        <p:spPr>
          <a:xfrm>
            <a:off x="628650" y="1825625"/>
            <a:ext cx="7886700" cy="4836432"/>
          </a:xfrm>
        </p:spPr>
        <p:txBody>
          <a:bodyPr>
            <a:normAutofit/>
          </a:bodyPr>
          <a:lstStyle/>
          <a:p>
            <a:r>
              <a:rPr lang="en-US" dirty="0">
                <a:sym typeface="Wingdings" panose="05000000000000000000" pitchFamily="2" charset="2"/>
              </a:rPr>
              <a:t>Genesis 40</a:t>
            </a:r>
          </a:p>
          <a:p>
            <a:pPr lvl="1"/>
            <a:r>
              <a:rPr lang="en-US" dirty="0">
                <a:sym typeface="Wingdings" panose="05000000000000000000" pitchFamily="2" charset="2"/>
              </a:rPr>
              <a:t>Joseph tells his steward to fill all the men’s sacks, restore their money in their sacks, and to put his silver cup in the youngest’s sack</a:t>
            </a:r>
          </a:p>
          <a:p>
            <a:pPr lvl="1"/>
            <a:r>
              <a:rPr lang="en-US" dirty="0">
                <a:sym typeface="Wingdings" panose="05000000000000000000" pitchFamily="2" charset="2"/>
              </a:rPr>
              <a:t>In the morning when the brothers left, Joseph told his steward to overtake them and ask them why they repaid evil for good</a:t>
            </a:r>
          </a:p>
          <a:p>
            <a:pPr lvl="2"/>
            <a:r>
              <a:rPr lang="en-US" dirty="0">
                <a:sym typeface="Wingdings" panose="05000000000000000000" pitchFamily="2" charset="2"/>
              </a:rPr>
              <a:t>Is this not the one from which my lord drinks and practices divination</a:t>
            </a:r>
          </a:p>
          <a:p>
            <a:pPr lvl="1"/>
            <a:r>
              <a:rPr lang="en-US" dirty="0">
                <a:sym typeface="Wingdings" panose="05000000000000000000" pitchFamily="2" charset="2"/>
              </a:rPr>
              <a:t>The steward overtakes the brothers and tells them these things, but the brothers deny doing any wrong and say to let the one die for whom it is found and that they would be the man’s slaves</a:t>
            </a:r>
          </a:p>
          <a:p>
            <a:pPr lvl="1"/>
            <a:r>
              <a:rPr lang="en-US" dirty="0">
                <a:sym typeface="Wingdings" panose="05000000000000000000" pitchFamily="2" charset="2"/>
              </a:rPr>
              <a:t>The cup is found in Benjamins sack, and the brother’s tear their clothes and return to the city</a:t>
            </a:r>
          </a:p>
          <a:p>
            <a:pPr lvl="1"/>
            <a:endParaRPr lang="en-US" dirty="0">
              <a:sym typeface="Wingdings" panose="05000000000000000000" pitchFamily="2" charset="2"/>
            </a:endParaRPr>
          </a:p>
          <a:p>
            <a:pPr lvl="1"/>
            <a:r>
              <a:rPr lang="en-US" dirty="0">
                <a:sym typeface="Wingdings" panose="05000000000000000000" pitchFamily="2" charset="2"/>
              </a:rPr>
              <a:t>Joseph asks them what they have done and did they not know that he practiced divination</a:t>
            </a:r>
          </a:p>
          <a:p>
            <a:pPr lvl="1"/>
            <a:r>
              <a:rPr lang="en-US" dirty="0">
                <a:sym typeface="Wingdings" panose="05000000000000000000" pitchFamily="2" charset="2"/>
              </a:rPr>
              <a:t>The brother’s say that God has found their iniquities and that they would all be his slaves</a:t>
            </a:r>
          </a:p>
          <a:p>
            <a:pPr lvl="1"/>
            <a:r>
              <a:rPr lang="en-US" dirty="0">
                <a:sym typeface="Wingdings" panose="05000000000000000000" pitchFamily="2" charset="2"/>
              </a:rPr>
              <a:t>Joseph says only the one who had the cup will be his slave</a:t>
            </a:r>
          </a:p>
        </p:txBody>
      </p:sp>
    </p:spTree>
    <p:extLst>
      <p:ext uri="{BB962C8B-B14F-4D97-AF65-F5344CB8AC3E}">
        <p14:creationId xmlns:p14="http://schemas.microsoft.com/office/powerpoint/2010/main" val="167296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4B41A-3B52-443F-9FD7-D31FA65EA772}"/>
              </a:ext>
            </a:extLst>
          </p:cNvPr>
          <p:cNvSpPr>
            <a:spLocks noGrp="1"/>
          </p:cNvSpPr>
          <p:nvPr>
            <p:ph type="title"/>
          </p:nvPr>
        </p:nvSpPr>
        <p:spPr/>
        <p:txBody>
          <a:bodyPr>
            <a:noAutofit/>
          </a:bodyPr>
          <a:lstStyle/>
          <a:p>
            <a:pPr lvl="0"/>
            <a:r>
              <a:rPr lang="en-US" sz="3200" dirty="0"/>
              <a:t>What does Joseph command his steward to do when the brothers were preparing to leave? What does Judah propose to Joseph and why?</a:t>
            </a:r>
          </a:p>
        </p:txBody>
      </p:sp>
      <p:sp>
        <p:nvSpPr>
          <p:cNvPr id="3" name="Content Placeholder 2">
            <a:extLst>
              <a:ext uri="{FF2B5EF4-FFF2-40B4-BE49-F238E27FC236}">
                <a16:creationId xmlns:a16="http://schemas.microsoft.com/office/drawing/2014/main" id="{0A833966-397B-4F19-8D6F-44B96DD4396A}"/>
              </a:ext>
            </a:extLst>
          </p:cNvPr>
          <p:cNvSpPr>
            <a:spLocks noGrp="1"/>
          </p:cNvSpPr>
          <p:nvPr>
            <p:ph idx="1"/>
          </p:nvPr>
        </p:nvSpPr>
        <p:spPr>
          <a:xfrm>
            <a:off x="628650" y="1825625"/>
            <a:ext cx="7886700" cy="4836432"/>
          </a:xfrm>
        </p:spPr>
        <p:txBody>
          <a:bodyPr>
            <a:normAutofit/>
          </a:bodyPr>
          <a:lstStyle/>
          <a:p>
            <a:r>
              <a:rPr lang="en-US" dirty="0">
                <a:sym typeface="Wingdings" panose="05000000000000000000" pitchFamily="2" charset="2"/>
              </a:rPr>
              <a:t>Genesis 40</a:t>
            </a:r>
          </a:p>
          <a:p>
            <a:pPr lvl="1"/>
            <a:r>
              <a:rPr lang="en-US" dirty="0">
                <a:sym typeface="Wingdings" panose="05000000000000000000" pitchFamily="2" charset="2"/>
              </a:rPr>
              <a:t>Judah tells Joseph about their family and how special Benjamin (and Joseph) is to their father</a:t>
            </a:r>
          </a:p>
          <a:p>
            <a:pPr lvl="1"/>
            <a:r>
              <a:rPr lang="en-US" dirty="0">
                <a:sym typeface="Wingdings" panose="05000000000000000000" pitchFamily="2" charset="2"/>
              </a:rPr>
              <a:t>Judah also tell Joseph that if they don’t return with Benjamin, it will kill their father</a:t>
            </a:r>
          </a:p>
          <a:p>
            <a:pPr lvl="1"/>
            <a:endParaRPr lang="en-US" dirty="0">
              <a:sym typeface="Wingdings" panose="05000000000000000000" pitchFamily="2" charset="2"/>
            </a:endParaRPr>
          </a:p>
          <a:p>
            <a:pPr lvl="1"/>
            <a:r>
              <a:rPr lang="en-US" dirty="0">
                <a:sym typeface="Wingdings" panose="05000000000000000000" pitchFamily="2" charset="2"/>
              </a:rPr>
              <a:t>Judah asks that he can take the place of Benjamin as a slave, and to let Benjamin return to his father</a:t>
            </a:r>
          </a:p>
          <a:p>
            <a:pPr lvl="1"/>
            <a:endParaRPr lang="en-US" dirty="0">
              <a:sym typeface="Wingdings" panose="05000000000000000000" pitchFamily="2" charset="2"/>
            </a:endParaRPr>
          </a:p>
          <a:p>
            <a:pPr lvl="2"/>
            <a:r>
              <a:rPr lang="en-US" dirty="0">
                <a:sym typeface="Wingdings" panose="05000000000000000000" pitchFamily="2" charset="2"/>
              </a:rPr>
              <a:t>We see a big differences in Judah compared to when it was his idea to sell Joseph</a:t>
            </a:r>
          </a:p>
        </p:txBody>
      </p:sp>
    </p:spTree>
    <p:extLst>
      <p:ext uri="{BB962C8B-B14F-4D97-AF65-F5344CB8AC3E}">
        <p14:creationId xmlns:p14="http://schemas.microsoft.com/office/powerpoint/2010/main" val="2602799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Arrow Connector 17">
            <a:extLst>
              <a:ext uri="{FF2B5EF4-FFF2-40B4-BE49-F238E27FC236}">
                <a16:creationId xmlns:a16="http://schemas.microsoft.com/office/drawing/2014/main" id="{99456BA0-63A7-4485-B76A-D440C3BE7C4B}"/>
              </a:ext>
            </a:extLst>
          </p:cNvPr>
          <p:cNvCxnSpPr/>
          <p:nvPr/>
        </p:nvCxnSpPr>
        <p:spPr>
          <a:xfrm flipV="1">
            <a:off x="7997378" y="3171381"/>
            <a:ext cx="0" cy="2743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B78107F-AEF7-4045-AF64-8669E5DE53CA}"/>
              </a:ext>
            </a:extLst>
          </p:cNvPr>
          <p:cNvCxnSpPr/>
          <p:nvPr/>
        </p:nvCxnSpPr>
        <p:spPr>
          <a:xfrm flipV="1">
            <a:off x="7808687" y="3171381"/>
            <a:ext cx="0" cy="182880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A6ADF8F-ECC2-4F5E-ADAE-E0A5634F54D7}"/>
              </a:ext>
            </a:extLst>
          </p:cNvPr>
          <p:cNvSpPr>
            <a:spLocks noGrp="1"/>
          </p:cNvSpPr>
          <p:nvPr>
            <p:ph type="title"/>
          </p:nvPr>
        </p:nvSpPr>
        <p:spPr/>
        <p:txBody>
          <a:bodyPr/>
          <a:lstStyle/>
          <a:p>
            <a:r>
              <a:rPr lang="en-US" dirty="0"/>
              <a:t>Review</a:t>
            </a:r>
          </a:p>
        </p:txBody>
      </p:sp>
      <p:graphicFrame>
        <p:nvGraphicFramePr>
          <p:cNvPr id="4" name="Table 3">
            <a:extLst>
              <a:ext uri="{FF2B5EF4-FFF2-40B4-BE49-F238E27FC236}">
                <a16:creationId xmlns:a16="http://schemas.microsoft.com/office/drawing/2014/main" id="{75A847EF-97BF-4A77-89E3-DAB5F7A72451}"/>
              </a:ext>
            </a:extLst>
          </p:cNvPr>
          <p:cNvGraphicFramePr>
            <a:graphicFrameLocks noGrp="1"/>
          </p:cNvGraphicFramePr>
          <p:nvPr>
            <p:extLst>
              <p:ext uri="{D42A27DB-BD31-4B8C-83A1-F6EECF244321}">
                <p14:modId xmlns:p14="http://schemas.microsoft.com/office/powerpoint/2010/main" val="2260234124"/>
              </p:ext>
            </p:extLst>
          </p:nvPr>
        </p:nvGraphicFramePr>
        <p:xfrm>
          <a:off x="275771" y="2693130"/>
          <a:ext cx="8606976" cy="370840"/>
        </p:xfrm>
        <a:graphic>
          <a:graphicData uri="http://schemas.openxmlformats.org/drawingml/2006/table">
            <a:tbl>
              <a:tblPr firstRow="1" bandRow="1">
                <a:tableStyleId>{5C22544A-7EE6-4342-B048-85BDC9FD1C3A}</a:tableStyleId>
              </a:tblPr>
              <a:tblGrid>
                <a:gridCol w="358624">
                  <a:extLst>
                    <a:ext uri="{9D8B030D-6E8A-4147-A177-3AD203B41FA5}">
                      <a16:colId xmlns:a16="http://schemas.microsoft.com/office/drawing/2014/main" val="2217641724"/>
                    </a:ext>
                  </a:extLst>
                </a:gridCol>
                <a:gridCol w="358624">
                  <a:extLst>
                    <a:ext uri="{9D8B030D-6E8A-4147-A177-3AD203B41FA5}">
                      <a16:colId xmlns:a16="http://schemas.microsoft.com/office/drawing/2014/main" val="985225724"/>
                    </a:ext>
                  </a:extLst>
                </a:gridCol>
                <a:gridCol w="358624">
                  <a:extLst>
                    <a:ext uri="{9D8B030D-6E8A-4147-A177-3AD203B41FA5}">
                      <a16:colId xmlns:a16="http://schemas.microsoft.com/office/drawing/2014/main" val="2502183855"/>
                    </a:ext>
                  </a:extLst>
                </a:gridCol>
                <a:gridCol w="358624">
                  <a:extLst>
                    <a:ext uri="{9D8B030D-6E8A-4147-A177-3AD203B41FA5}">
                      <a16:colId xmlns:a16="http://schemas.microsoft.com/office/drawing/2014/main" val="2949658064"/>
                    </a:ext>
                  </a:extLst>
                </a:gridCol>
                <a:gridCol w="358624">
                  <a:extLst>
                    <a:ext uri="{9D8B030D-6E8A-4147-A177-3AD203B41FA5}">
                      <a16:colId xmlns:a16="http://schemas.microsoft.com/office/drawing/2014/main" val="133351053"/>
                    </a:ext>
                  </a:extLst>
                </a:gridCol>
                <a:gridCol w="358624">
                  <a:extLst>
                    <a:ext uri="{9D8B030D-6E8A-4147-A177-3AD203B41FA5}">
                      <a16:colId xmlns:a16="http://schemas.microsoft.com/office/drawing/2014/main" val="3024077859"/>
                    </a:ext>
                  </a:extLst>
                </a:gridCol>
                <a:gridCol w="358624">
                  <a:extLst>
                    <a:ext uri="{9D8B030D-6E8A-4147-A177-3AD203B41FA5}">
                      <a16:colId xmlns:a16="http://schemas.microsoft.com/office/drawing/2014/main" val="55603008"/>
                    </a:ext>
                  </a:extLst>
                </a:gridCol>
                <a:gridCol w="358624">
                  <a:extLst>
                    <a:ext uri="{9D8B030D-6E8A-4147-A177-3AD203B41FA5}">
                      <a16:colId xmlns:a16="http://schemas.microsoft.com/office/drawing/2014/main" val="65602803"/>
                    </a:ext>
                  </a:extLst>
                </a:gridCol>
                <a:gridCol w="358624">
                  <a:extLst>
                    <a:ext uri="{9D8B030D-6E8A-4147-A177-3AD203B41FA5}">
                      <a16:colId xmlns:a16="http://schemas.microsoft.com/office/drawing/2014/main" val="1598710635"/>
                    </a:ext>
                  </a:extLst>
                </a:gridCol>
                <a:gridCol w="358624">
                  <a:extLst>
                    <a:ext uri="{9D8B030D-6E8A-4147-A177-3AD203B41FA5}">
                      <a16:colId xmlns:a16="http://schemas.microsoft.com/office/drawing/2014/main" val="69312946"/>
                    </a:ext>
                  </a:extLst>
                </a:gridCol>
                <a:gridCol w="358624">
                  <a:extLst>
                    <a:ext uri="{9D8B030D-6E8A-4147-A177-3AD203B41FA5}">
                      <a16:colId xmlns:a16="http://schemas.microsoft.com/office/drawing/2014/main" val="3504784052"/>
                    </a:ext>
                  </a:extLst>
                </a:gridCol>
                <a:gridCol w="358624">
                  <a:extLst>
                    <a:ext uri="{9D8B030D-6E8A-4147-A177-3AD203B41FA5}">
                      <a16:colId xmlns:a16="http://schemas.microsoft.com/office/drawing/2014/main" val="3811624967"/>
                    </a:ext>
                  </a:extLst>
                </a:gridCol>
                <a:gridCol w="358624">
                  <a:extLst>
                    <a:ext uri="{9D8B030D-6E8A-4147-A177-3AD203B41FA5}">
                      <a16:colId xmlns:a16="http://schemas.microsoft.com/office/drawing/2014/main" val="397095441"/>
                    </a:ext>
                  </a:extLst>
                </a:gridCol>
                <a:gridCol w="358624">
                  <a:extLst>
                    <a:ext uri="{9D8B030D-6E8A-4147-A177-3AD203B41FA5}">
                      <a16:colId xmlns:a16="http://schemas.microsoft.com/office/drawing/2014/main" val="67642801"/>
                    </a:ext>
                  </a:extLst>
                </a:gridCol>
                <a:gridCol w="358624">
                  <a:extLst>
                    <a:ext uri="{9D8B030D-6E8A-4147-A177-3AD203B41FA5}">
                      <a16:colId xmlns:a16="http://schemas.microsoft.com/office/drawing/2014/main" val="2647607002"/>
                    </a:ext>
                  </a:extLst>
                </a:gridCol>
                <a:gridCol w="358624">
                  <a:extLst>
                    <a:ext uri="{9D8B030D-6E8A-4147-A177-3AD203B41FA5}">
                      <a16:colId xmlns:a16="http://schemas.microsoft.com/office/drawing/2014/main" val="3080977713"/>
                    </a:ext>
                  </a:extLst>
                </a:gridCol>
                <a:gridCol w="358624">
                  <a:extLst>
                    <a:ext uri="{9D8B030D-6E8A-4147-A177-3AD203B41FA5}">
                      <a16:colId xmlns:a16="http://schemas.microsoft.com/office/drawing/2014/main" val="1989090805"/>
                    </a:ext>
                  </a:extLst>
                </a:gridCol>
                <a:gridCol w="358624">
                  <a:extLst>
                    <a:ext uri="{9D8B030D-6E8A-4147-A177-3AD203B41FA5}">
                      <a16:colId xmlns:a16="http://schemas.microsoft.com/office/drawing/2014/main" val="1137619760"/>
                    </a:ext>
                  </a:extLst>
                </a:gridCol>
                <a:gridCol w="358624">
                  <a:extLst>
                    <a:ext uri="{9D8B030D-6E8A-4147-A177-3AD203B41FA5}">
                      <a16:colId xmlns:a16="http://schemas.microsoft.com/office/drawing/2014/main" val="2336826451"/>
                    </a:ext>
                  </a:extLst>
                </a:gridCol>
                <a:gridCol w="358624">
                  <a:extLst>
                    <a:ext uri="{9D8B030D-6E8A-4147-A177-3AD203B41FA5}">
                      <a16:colId xmlns:a16="http://schemas.microsoft.com/office/drawing/2014/main" val="1155385173"/>
                    </a:ext>
                  </a:extLst>
                </a:gridCol>
                <a:gridCol w="358624">
                  <a:extLst>
                    <a:ext uri="{9D8B030D-6E8A-4147-A177-3AD203B41FA5}">
                      <a16:colId xmlns:a16="http://schemas.microsoft.com/office/drawing/2014/main" val="3997418126"/>
                    </a:ext>
                  </a:extLst>
                </a:gridCol>
                <a:gridCol w="358624">
                  <a:extLst>
                    <a:ext uri="{9D8B030D-6E8A-4147-A177-3AD203B41FA5}">
                      <a16:colId xmlns:a16="http://schemas.microsoft.com/office/drawing/2014/main" val="881017018"/>
                    </a:ext>
                  </a:extLst>
                </a:gridCol>
                <a:gridCol w="358624">
                  <a:extLst>
                    <a:ext uri="{9D8B030D-6E8A-4147-A177-3AD203B41FA5}">
                      <a16:colId xmlns:a16="http://schemas.microsoft.com/office/drawing/2014/main" val="1205114044"/>
                    </a:ext>
                  </a:extLst>
                </a:gridCol>
                <a:gridCol w="358624">
                  <a:extLst>
                    <a:ext uri="{9D8B030D-6E8A-4147-A177-3AD203B41FA5}">
                      <a16:colId xmlns:a16="http://schemas.microsoft.com/office/drawing/2014/main" val="573242334"/>
                    </a:ext>
                  </a:extLst>
                </a:gridCol>
              </a:tblGrid>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665805135"/>
                  </a:ext>
                </a:extLst>
              </a:tr>
            </a:tbl>
          </a:graphicData>
        </a:graphic>
      </p:graphicFrame>
      <p:cxnSp>
        <p:nvCxnSpPr>
          <p:cNvPr id="7" name="Straight Arrow Connector 6">
            <a:extLst>
              <a:ext uri="{FF2B5EF4-FFF2-40B4-BE49-F238E27FC236}">
                <a16:creationId xmlns:a16="http://schemas.microsoft.com/office/drawing/2014/main" id="{384FF807-152A-4B35-B7FD-05F8EC79BFCC}"/>
              </a:ext>
            </a:extLst>
          </p:cNvPr>
          <p:cNvCxnSpPr/>
          <p:nvPr/>
        </p:nvCxnSpPr>
        <p:spPr>
          <a:xfrm flipV="1">
            <a:off x="6197605" y="3171381"/>
            <a:ext cx="0" cy="72571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0DE2CE5-15F7-43FB-81E4-42D7263A880F}"/>
              </a:ext>
            </a:extLst>
          </p:cNvPr>
          <p:cNvSpPr txBox="1"/>
          <p:nvPr/>
        </p:nvSpPr>
        <p:spPr>
          <a:xfrm>
            <a:off x="5588005" y="3873217"/>
            <a:ext cx="1219200" cy="1077218"/>
          </a:xfrm>
          <a:prstGeom prst="rect">
            <a:avLst/>
          </a:prstGeom>
          <a:noFill/>
          <a:ln>
            <a:noFill/>
          </a:ln>
        </p:spPr>
        <p:txBody>
          <a:bodyPr wrap="square" rtlCol="0">
            <a:spAutoFit/>
          </a:bodyPr>
          <a:lstStyle/>
          <a:p>
            <a:pPr algn="ctr"/>
            <a:r>
              <a:rPr lang="en-US" sz="3200" dirty="0">
                <a:solidFill>
                  <a:schemeClr val="accent4"/>
                </a:solidFill>
              </a:rPr>
              <a:t>Flood</a:t>
            </a:r>
          </a:p>
          <a:p>
            <a:pPr algn="ctr"/>
            <a:r>
              <a:rPr lang="en-US" sz="3200" dirty="0">
                <a:solidFill>
                  <a:schemeClr val="accent4"/>
                </a:solidFill>
              </a:rPr>
              <a:t>1650</a:t>
            </a:r>
          </a:p>
        </p:txBody>
      </p:sp>
      <p:sp>
        <p:nvSpPr>
          <p:cNvPr id="9" name="TextBox 8">
            <a:extLst>
              <a:ext uri="{FF2B5EF4-FFF2-40B4-BE49-F238E27FC236}">
                <a16:creationId xmlns:a16="http://schemas.microsoft.com/office/drawing/2014/main" id="{D9EF4EAE-2214-4C90-AA5F-C50D988B2F60}"/>
              </a:ext>
            </a:extLst>
          </p:cNvPr>
          <p:cNvSpPr txBox="1"/>
          <p:nvPr/>
        </p:nvSpPr>
        <p:spPr>
          <a:xfrm>
            <a:off x="1886851" y="1680398"/>
            <a:ext cx="2714173" cy="523220"/>
          </a:xfrm>
          <a:prstGeom prst="rect">
            <a:avLst/>
          </a:prstGeom>
          <a:noFill/>
        </p:spPr>
        <p:txBody>
          <a:bodyPr wrap="square" rtlCol="0">
            <a:spAutoFit/>
          </a:bodyPr>
          <a:lstStyle/>
          <a:p>
            <a:pPr algn="ctr"/>
            <a:r>
              <a:rPr lang="en-US" sz="2800" dirty="0">
                <a:solidFill>
                  <a:schemeClr val="bg1"/>
                </a:solidFill>
              </a:rPr>
              <a:t>Before the Flood</a:t>
            </a:r>
          </a:p>
        </p:txBody>
      </p:sp>
      <p:sp>
        <p:nvSpPr>
          <p:cNvPr id="10" name="TextBox 9">
            <a:extLst>
              <a:ext uri="{FF2B5EF4-FFF2-40B4-BE49-F238E27FC236}">
                <a16:creationId xmlns:a16="http://schemas.microsoft.com/office/drawing/2014/main" id="{53DA35BE-1F4A-4095-BB34-00256433ECBE}"/>
              </a:ext>
            </a:extLst>
          </p:cNvPr>
          <p:cNvSpPr txBox="1"/>
          <p:nvPr/>
        </p:nvSpPr>
        <p:spPr>
          <a:xfrm>
            <a:off x="5529949" y="1666794"/>
            <a:ext cx="1145261" cy="369332"/>
          </a:xfrm>
          <a:prstGeom prst="rect">
            <a:avLst/>
          </a:prstGeom>
          <a:noFill/>
        </p:spPr>
        <p:txBody>
          <a:bodyPr wrap="square" rtlCol="0">
            <a:spAutoFit/>
          </a:bodyPr>
          <a:lstStyle/>
          <a:p>
            <a:pPr algn="ctr"/>
            <a:r>
              <a:rPr lang="en-US" dirty="0">
                <a:solidFill>
                  <a:schemeClr val="bg1"/>
                </a:solidFill>
              </a:rPr>
              <a:t>Flood</a:t>
            </a:r>
          </a:p>
        </p:txBody>
      </p:sp>
      <p:sp>
        <p:nvSpPr>
          <p:cNvPr id="12" name="TextBox 11">
            <a:extLst>
              <a:ext uri="{FF2B5EF4-FFF2-40B4-BE49-F238E27FC236}">
                <a16:creationId xmlns:a16="http://schemas.microsoft.com/office/drawing/2014/main" id="{236AE89B-C1EE-42C1-9C4F-C1832FBEB4A7}"/>
              </a:ext>
            </a:extLst>
          </p:cNvPr>
          <p:cNvSpPr txBox="1"/>
          <p:nvPr/>
        </p:nvSpPr>
        <p:spPr>
          <a:xfrm>
            <a:off x="7294354" y="5009897"/>
            <a:ext cx="1056815" cy="830997"/>
          </a:xfrm>
          <a:prstGeom prst="rect">
            <a:avLst/>
          </a:prstGeom>
          <a:solidFill>
            <a:schemeClr val="tx1"/>
          </a:solidFill>
          <a:ln>
            <a:noFill/>
          </a:ln>
        </p:spPr>
        <p:txBody>
          <a:bodyPr wrap="square" rtlCol="0">
            <a:spAutoFit/>
          </a:bodyPr>
          <a:lstStyle/>
          <a:p>
            <a:pPr algn="ctr"/>
            <a:r>
              <a:rPr lang="en-US" sz="1600" dirty="0">
                <a:solidFill>
                  <a:srgbClr val="FFFF00"/>
                </a:solidFill>
              </a:rPr>
              <a:t>Isaac’s Birth</a:t>
            </a:r>
          </a:p>
          <a:p>
            <a:pPr algn="ctr"/>
            <a:r>
              <a:rPr lang="en-US" sz="1600" dirty="0">
                <a:solidFill>
                  <a:srgbClr val="FFFF00"/>
                </a:solidFill>
              </a:rPr>
              <a:t>2108</a:t>
            </a:r>
          </a:p>
        </p:txBody>
      </p:sp>
      <p:sp>
        <p:nvSpPr>
          <p:cNvPr id="13" name="TextBox 12">
            <a:extLst>
              <a:ext uri="{FF2B5EF4-FFF2-40B4-BE49-F238E27FC236}">
                <a16:creationId xmlns:a16="http://schemas.microsoft.com/office/drawing/2014/main" id="{BB1B555A-E330-40CF-A441-55AEB560893D}"/>
              </a:ext>
            </a:extLst>
          </p:cNvPr>
          <p:cNvSpPr txBox="1"/>
          <p:nvPr/>
        </p:nvSpPr>
        <p:spPr>
          <a:xfrm>
            <a:off x="7480314" y="5881373"/>
            <a:ext cx="1056815" cy="830997"/>
          </a:xfrm>
          <a:prstGeom prst="rect">
            <a:avLst/>
          </a:prstGeom>
          <a:noFill/>
          <a:ln>
            <a:noFill/>
          </a:ln>
        </p:spPr>
        <p:txBody>
          <a:bodyPr wrap="square" rtlCol="0">
            <a:spAutoFit/>
          </a:bodyPr>
          <a:lstStyle/>
          <a:p>
            <a:pPr algn="ctr"/>
            <a:r>
              <a:rPr lang="en-US" sz="1600" dirty="0">
                <a:solidFill>
                  <a:srgbClr val="FF0000"/>
                </a:solidFill>
              </a:rPr>
              <a:t>Jacob’s Birth</a:t>
            </a:r>
          </a:p>
          <a:p>
            <a:pPr algn="ctr"/>
            <a:r>
              <a:rPr lang="en-US" sz="1600" dirty="0">
                <a:solidFill>
                  <a:srgbClr val="FF0000"/>
                </a:solidFill>
              </a:rPr>
              <a:t>2168</a:t>
            </a:r>
          </a:p>
        </p:txBody>
      </p:sp>
      <p:sp>
        <p:nvSpPr>
          <p:cNvPr id="15" name="TextBox 14">
            <a:extLst>
              <a:ext uri="{FF2B5EF4-FFF2-40B4-BE49-F238E27FC236}">
                <a16:creationId xmlns:a16="http://schemas.microsoft.com/office/drawing/2014/main" id="{687A8A27-8162-4383-A7AB-F86807BB14B1}"/>
              </a:ext>
            </a:extLst>
          </p:cNvPr>
          <p:cNvSpPr txBox="1"/>
          <p:nvPr/>
        </p:nvSpPr>
        <p:spPr>
          <a:xfrm>
            <a:off x="8209647" y="5039678"/>
            <a:ext cx="1056815" cy="830997"/>
          </a:xfrm>
          <a:prstGeom prst="rect">
            <a:avLst/>
          </a:prstGeom>
          <a:noFill/>
          <a:ln>
            <a:noFill/>
          </a:ln>
        </p:spPr>
        <p:txBody>
          <a:bodyPr wrap="square" rtlCol="0">
            <a:spAutoFit/>
          </a:bodyPr>
          <a:lstStyle/>
          <a:p>
            <a:pPr algn="ctr"/>
            <a:r>
              <a:rPr lang="en-US" sz="1600" dirty="0">
                <a:solidFill>
                  <a:schemeClr val="accent6">
                    <a:lumMod val="75000"/>
                  </a:schemeClr>
                </a:solidFill>
              </a:rPr>
              <a:t>Joseph’s Death</a:t>
            </a:r>
          </a:p>
          <a:p>
            <a:pPr algn="ctr"/>
            <a:r>
              <a:rPr lang="en-US" sz="1600" dirty="0">
                <a:solidFill>
                  <a:schemeClr val="accent6">
                    <a:lumMod val="75000"/>
                  </a:schemeClr>
                </a:solidFill>
              </a:rPr>
              <a:t>~2369</a:t>
            </a:r>
          </a:p>
        </p:txBody>
      </p:sp>
      <p:cxnSp>
        <p:nvCxnSpPr>
          <p:cNvPr id="16" name="Straight Arrow Connector 15">
            <a:extLst>
              <a:ext uri="{FF2B5EF4-FFF2-40B4-BE49-F238E27FC236}">
                <a16:creationId xmlns:a16="http://schemas.microsoft.com/office/drawing/2014/main" id="{3581B9CB-493D-45F8-950F-615842C649E5}"/>
              </a:ext>
            </a:extLst>
          </p:cNvPr>
          <p:cNvCxnSpPr/>
          <p:nvPr/>
        </p:nvCxnSpPr>
        <p:spPr>
          <a:xfrm flipV="1">
            <a:off x="7467605" y="3171381"/>
            <a:ext cx="0" cy="72571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39EF32B-705A-4D21-99EE-DC9D958A2EE0}"/>
              </a:ext>
            </a:extLst>
          </p:cNvPr>
          <p:cNvCxnSpPr/>
          <p:nvPr/>
        </p:nvCxnSpPr>
        <p:spPr>
          <a:xfrm flipV="1">
            <a:off x="8345716" y="3171381"/>
            <a:ext cx="0" cy="725714"/>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1DB0F98-76F4-4843-A0B6-08169BE7006E}"/>
              </a:ext>
            </a:extLst>
          </p:cNvPr>
          <p:cNvCxnSpPr/>
          <p:nvPr/>
        </p:nvCxnSpPr>
        <p:spPr>
          <a:xfrm flipV="1">
            <a:off x="8723093" y="3171381"/>
            <a:ext cx="0" cy="182880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F5E8425-7E58-4CA3-B706-534A3BBD637D}"/>
              </a:ext>
            </a:extLst>
          </p:cNvPr>
          <p:cNvSpPr txBox="1"/>
          <p:nvPr/>
        </p:nvSpPr>
        <p:spPr>
          <a:xfrm>
            <a:off x="7834091" y="3972894"/>
            <a:ext cx="1056815" cy="830997"/>
          </a:xfrm>
          <a:prstGeom prst="rect">
            <a:avLst/>
          </a:prstGeom>
          <a:solidFill>
            <a:schemeClr val="tx1"/>
          </a:solidFill>
          <a:ln>
            <a:noFill/>
          </a:ln>
        </p:spPr>
        <p:txBody>
          <a:bodyPr wrap="square" rtlCol="0">
            <a:spAutoFit/>
          </a:bodyPr>
          <a:lstStyle/>
          <a:p>
            <a:pPr algn="ctr"/>
            <a:r>
              <a:rPr lang="en-US" sz="1600" dirty="0">
                <a:solidFill>
                  <a:srgbClr val="00B0F0"/>
                </a:solidFill>
              </a:rPr>
              <a:t>Joseph’s Birth</a:t>
            </a:r>
          </a:p>
          <a:p>
            <a:pPr algn="ctr"/>
            <a:r>
              <a:rPr lang="en-US" sz="1600" dirty="0">
                <a:solidFill>
                  <a:srgbClr val="00B0F0"/>
                </a:solidFill>
              </a:rPr>
              <a:t>~2259</a:t>
            </a:r>
          </a:p>
        </p:txBody>
      </p:sp>
      <p:sp>
        <p:nvSpPr>
          <p:cNvPr id="11" name="TextBox 10">
            <a:extLst>
              <a:ext uri="{FF2B5EF4-FFF2-40B4-BE49-F238E27FC236}">
                <a16:creationId xmlns:a16="http://schemas.microsoft.com/office/drawing/2014/main" id="{74DD6ADC-AAEC-435E-AA30-838683A98870}"/>
              </a:ext>
            </a:extLst>
          </p:cNvPr>
          <p:cNvSpPr txBox="1"/>
          <p:nvPr/>
        </p:nvSpPr>
        <p:spPr>
          <a:xfrm>
            <a:off x="6939197" y="3972894"/>
            <a:ext cx="1056816" cy="861774"/>
          </a:xfrm>
          <a:prstGeom prst="rect">
            <a:avLst/>
          </a:prstGeom>
          <a:solidFill>
            <a:schemeClr val="tx1"/>
          </a:solidFill>
          <a:ln>
            <a:noFill/>
          </a:ln>
        </p:spPr>
        <p:txBody>
          <a:bodyPr wrap="square" rtlCol="0">
            <a:spAutoFit/>
          </a:bodyPr>
          <a:lstStyle/>
          <a:p>
            <a:pPr algn="ctr"/>
            <a:r>
              <a:rPr lang="en-US" sz="1600" dirty="0">
                <a:solidFill>
                  <a:schemeClr val="bg1"/>
                </a:solidFill>
              </a:rPr>
              <a:t>Abraham’s Birth</a:t>
            </a:r>
          </a:p>
          <a:p>
            <a:pPr algn="ctr"/>
            <a:r>
              <a:rPr lang="en-US" sz="1600" dirty="0">
                <a:solidFill>
                  <a:schemeClr val="bg1"/>
                </a:solidFill>
              </a:rPr>
              <a:t>2008</a:t>
            </a:r>
          </a:p>
        </p:txBody>
      </p:sp>
      <p:cxnSp>
        <p:nvCxnSpPr>
          <p:cNvPr id="21" name="Straight Arrow Connector 20">
            <a:extLst>
              <a:ext uri="{FF2B5EF4-FFF2-40B4-BE49-F238E27FC236}">
                <a16:creationId xmlns:a16="http://schemas.microsoft.com/office/drawing/2014/main" id="{B854923B-5652-4A50-A1FE-1925FD44DEB1}"/>
              </a:ext>
            </a:extLst>
          </p:cNvPr>
          <p:cNvCxnSpPr/>
          <p:nvPr/>
        </p:nvCxnSpPr>
        <p:spPr>
          <a:xfrm flipV="1">
            <a:off x="283036" y="3164127"/>
            <a:ext cx="0" cy="72571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CB25B48-1296-4C12-B1A2-902177BF2A68}"/>
              </a:ext>
            </a:extLst>
          </p:cNvPr>
          <p:cNvSpPr txBox="1"/>
          <p:nvPr/>
        </p:nvSpPr>
        <p:spPr>
          <a:xfrm>
            <a:off x="79832" y="3865963"/>
            <a:ext cx="1596545" cy="1077218"/>
          </a:xfrm>
          <a:prstGeom prst="rect">
            <a:avLst/>
          </a:prstGeom>
          <a:noFill/>
          <a:ln>
            <a:noFill/>
          </a:ln>
        </p:spPr>
        <p:txBody>
          <a:bodyPr wrap="square" rtlCol="0">
            <a:spAutoFit/>
          </a:bodyPr>
          <a:lstStyle/>
          <a:p>
            <a:pPr algn="ctr"/>
            <a:r>
              <a:rPr lang="en-US" sz="3200" dirty="0">
                <a:solidFill>
                  <a:schemeClr val="accent4"/>
                </a:solidFill>
              </a:rPr>
              <a:t>Creation</a:t>
            </a:r>
          </a:p>
          <a:p>
            <a:pPr algn="ctr"/>
            <a:r>
              <a:rPr lang="en-US" sz="3200" dirty="0">
                <a:solidFill>
                  <a:schemeClr val="accent4"/>
                </a:solidFill>
              </a:rPr>
              <a:t>0</a:t>
            </a:r>
          </a:p>
        </p:txBody>
      </p:sp>
      <p:sp>
        <p:nvSpPr>
          <p:cNvPr id="23" name="Rectangle 22">
            <a:extLst>
              <a:ext uri="{FF2B5EF4-FFF2-40B4-BE49-F238E27FC236}">
                <a16:creationId xmlns:a16="http://schemas.microsoft.com/office/drawing/2014/main" id="{700A1102-8690-4F6F-ABCE-72D1AEAAFC3A}"/>
              </a:ext>
            </a:extLst>
          </p:cNvPr>
          <p:cNvSpPr/>
          <p:nvPr/>
        </p:nvSpPr>
        <p:spPr>
          <a:xfrm>
            <a:off x="246741" y="2678616"/>
            <a:ext cx="8650511" cy="39507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Genesis</a:t>
            </a:r>
            <a:endParaRPr lang="en-US" dirty="0">
              <a:solidFill>
                <a:schemeClr val="tx1"/>
              </a:solidFill>
            </a:endParaRPr>
          </a:p>
        </p:txBody>
      </p:sp>
      <p:sp>
        <p:nvSpPr>
          <p:cNvPr id="24" name="Left Brace 23">
            <a:extLst>
              <a:ext uri="{FF2B5EF4-FFF2-40B4-BE49-F238E27FC236}">
                <a16:creationId xmlns:a16="http://schemas.microsoft.com/office/drawing/2014/main" id="{9F68BF88-E3D7-4F4F-AE5C-01F085F104A6}"/>
              </a:ext>
            </a:extLst>
          </p:cNvPr>
          <p:cNvSpPr/>
          <p:nvPr/>
        </p:nvSpPr>
        <p:spPr>
          <a:xfrm rot="5400000">
            <a:off x="3139600" y="-479143"/>
            <a:ext cx="194174" cy="5921838"/>
          </a:xfrm>
          <a:prstGeom prst="leftBrace">
            <a:avLst>
              <a:gd name="adj1" fmla="val 63441"/>
              <a:gd name="adj2"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25" name="Left Brace 24">
            <a:extLst>
              <a:ext uri="{FF2B5EF4-FFF2-40B4-BE49-F238E27FC236}">
                <a16:creationId xmlns:a16="http://schemas.microsoft.com/office/drawing/2014/main" id="{089159C7-B2B2-4D69-820B-81230A4FD182}"/>
              </a:ext>
            </a:extLst>
          </p:cNvPr>
          <p:cNvSpPr/>
          <p:nvPr/>
        </p:nvSpPr>
        <p:spPr>
          <a:xfrm rot="5400000">
            <a:off x="6758428" y="1847812"/>
            <a:ext cx="194173" cy="1249599"/>
          </a:xfrm>
          <a:prstGeom prst="leftBrace">
            <a:avLst>
              <a:gd name="adj1" fmla="val 63441"/>
              <a:gd name="adj2"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26" name="Left Brace 25">
            <a:extLst>
              <a:ext uri="{FF2B5EF4-FFF2-40B4-BE49-F238E27FC236}">
                <a16:creationId xmlns:a16="http://schemas.microsoft.com/office/drawing/2014/main" id="{4057F1A7-5F2A-4585-A7B5-636B9A0C5B74}"/>
              </a:ext>
            </a:extLst>
          </p:cNvPr>
          <p:cNvSpPr/>
          <p:nvPr/>
        </p:nvSpPr>
        <p:spPr>
          <a:xfrm rot="5400000">
            <a:off x="8042944" y="1840558"/>
            <a:ext cx="194173" cy="1249599"/>
          </a:xfrm>
          <a:prstGeom prst="leftBrace">
            <a:avLst>
              <a:gd name="adj1" fmla="val 63441"/>
              <a:gd name="adj2"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cxnSp>
        <p:nvCxnSpPr>
          <p:cNvPr id="28" name="Straight Arrow Connector 27">
            <a:extLst>
              <a:ext uri="{FF2B5EF4-FFF2-40B4-BE49-F238E27FC236}">
                <a16:creationId xmlns:a16="http://schemas.microsoft.com/office/drawing/2014/main" id="{102DF604-C081-4E44-8711-D670A8BA42A4}"/>
              </a:ext>
            </a:extLst>
          </p:cNvPr>
          <p:cNvCxnSpPr>
            <a:cxnSpLocks/>
          </p:cNvCxnSpPr>
          <p:nvPr/>
        </p:nvCxnSpPr>
        <p:spPr>
          <a:xfrm>
            <a:off x="6218692" y="2050640"/>
            <a:ext cx="0" cy="348563"/>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40476E1-6C99-4F39-8799-3374D5A9EA5E}"/>
              </a:ext>
            </a:extLst>
          </p:cNvPr>
          <p:cNvSpPr txBox="1"/>
          <p:nvPr/>
        </p:nvSpPr>
        <p:spPr>
          <a:xfrm>
            <a:off x="7567399" y="1666794"/>
            <a:ext cx="1145261" cy="369332"/>
          </a:xfrm>
          <a:prstGeom prst="rect">
            <a:avLst/>
          </a:prstGeom>
          <a:noFill/>
        </p:spPr>
        <p:txBody>
          <a:bodyPr wrap="square" rtlCol="0">
            <a:spAutoFit/>
          </a:bodyPr>
          <a:lstStyle/>
          <a:p>
            <a:pPr algn="ctr"/>
            <a:r>
              <a:rPr lang="en-US" dirty="0">
                <a:solidFill>
                  <a:schemeClr val="bg1"/>
                </a:solidFill>
              </a:rPr>
              <a:t>Patriarchs</a:t>
            </a:r>
          </a:p>
        </p:txBody>
      </p:sp>
      <p:sp>
        <p:nvSpPr>
          <p:cNvPr id="31" name="TextBox 30">
            <a:extLst>
              <a:ext uri="{FF2B5EF4-FFF2-40B4-BE49-F238E27FC236}">
                <a16:creationId xmlns:a16="http://schemas.microsoft.com/office/drawing/2014/main" id="{75A8F183-527D-445A-BD16-EBCDF024C2FA}"/>
              </a:ext>
            </a:extLst>
          </p:cNvPr>
          <p:cNvSpPr txBox="1"/>
          <p:nvPr/>
        </p:nvSpPr>
        <p:spPr>
          <a:xfrm>
            <a:off x="6413509" y="1666794"/>
            <a:ext cx="1145261" cy="369332"/>
          </a:xfrm>
          <a:prstGeom prst="rect">
            <a:avLst/>
          </a:prstGeom>
          <a:noFill/>
        </p:spPr>
        <p:txBody>
          <a:bodyPr wrap="square" rtlCol="0">
            <a:spAutoFit/>
          </a:bodyPr>
          <a:lstStyle/>
          <a:p>
            <a:pPr algn="ctr"/>
            <a:r>
              <a:rPr lang="en-US" dirty="0">
                <a:solidFill>
                  <a:schemeClr val="bg1"/>
                </a:solidFill>
              </a:rPr>
              <a:t>Scattering</a:t>
            </a:r>
          </a:p>
        </p:txBody>
      </p:sp>
      <p:sp>
        <p:nvSpPr>
          <p:cNvPr id="32" name="Star: 5 Points 31">
            <a:extLst>
              <a:ext uri="{FF2B5EF4-FFF2-40B4-BE49-F238E27FC236}">
                <a16:creationId xmlns:a16="http://schemas.microsoft.com/office/drawing/2014/main" id="{E945B064-F286-434E-B449-C7C48A20F43B}"/>
              </a:ext>
            </a:extLst>
          </p:cNvPr>
          <p:cNvSpPr/>
          <p:nvPr/>
        </p:nvSpPr>
        <p:spPr>
          <a:xfrm>
            <a:off x="8337272" y="2737363"/>
            <a:ext cx="319314" cy="268505"/>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28055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4B41A-3B52-443F-9FD7-D31FA65EA772}"/>
              </a:ext>
            </a:extLst>
          </p:cNvPr>
          <p:cNvSpPr>
            <a:spLocks noGrp="1"/>
          </p:cNvSpPr>
          <p:nvPr>
            <p:ph type="title"/>
          </p:nvPr>
        </p:nvSpPr>
        <p:spPr/>
        <p:txBody>
          <a:bodyPr>
            <a:noAutofit/>
          </a:bodyPr>
          <a:lstStyle/>
          <a:p>
            <a:r>
              <a:rPr lang="en-US" dirty="0"/>
              <a:t>Describe what happens when Joseph reveals himself to his brothers.</a:t>
            </a:r>
            <a:endParaRPr lang="en-US" sz="2400" dirty="0"/>
          </a:p>
        </p:txBody>
      </p:sp>
      <p:sp>
        <p:nvSpPr>
          <p:cNvPr id="3" name="Content Placeholder 2">
            <a:extLst>
              <a:ext uri="{FF2B5EF4-FFF2-40B4-BE49-F238E27FC236}">
                <a16:creationId xmlns:a16="http://schemas.microsoft.com/office/drawing/2014/main" id="{0A833966-397B-4F19-8D6F-44B96DD4396A}"/>
              </a:ext>
            </a:extLst>
          </p:cNvPr>
          <p:cNvSpPr>
            <a:spLocks noGrp="1"/>
          </p:cNvSpPr>
          <p:nvPr>
            <p:ph idx="1"/>
          </p:nvPr>
        </p:nvSpPr>
        <p:spPr>
          <a:xfrm>
            <a:off x="628650" y="1825625"/>
            <a:ext cx="7886700" cy="4836432"/>
          </a:xfrm>
        </p:spPr>
        <p:txBody>
          <a:bodyPr>
            <a:normAutofit/>
          </a:bodyPr>
          <a:lstStyle/>
          <a:p>
            <a:r>
              <a:rPr lang="en-US" dirty="0"/>
              <a:t>Genesis 45</a:t>
            </a:r>
          </a:p>
          <a:p>
            <a:pPr lvl="1"/>
            <a:r>
              <a:rPr lang="en-US" dirty="0"/>
              <a:t>After Judah asks to take Benjamin’s place, Joseph could not restrain himself</a:t>
            </a:r>
          </a:p>
          <a:p>
            <a:pPr lvl="1"/>
            <a:r>
              <a:rPr lang="en-US" dirty="0"/>
              <a:t>Joseph made everyone but his brothers leave. He wept aloud and the Egyptians heard it</a:t>
            </a:r>
          </a:p>
          <a:p>
            <a:pPr lvl="1"/>
            <a:r>
              <a:rPr lang="en-US" dirty="0"/>
              <a:t>Joseph told his brothers that he is Joseph</a:t>
            </a:r>
          </a:p>
          <a:p>
            <a:pPr lvl="1"/>
            <a:r>
              <a:rPr lang="en-US" dirty="0"/>
              <a:t>Joseph’s brothers couldn’t answer because they were dismayed</a:t>
            </a:r>
          </a:p>
          <a:p>
            <a:pPr lvl="2"/>
            <a:r>
              <a:rPr lang="en-US" dirty="0"/>
              <a:t>Remember what they did to him</a:t>
            </a:r>
          </a:p>
          <a:p>
            <a:pPr lvl="1"/>
            <a:r>
              <a:rPr lang="en-US" dirty="0"/>
              <a:t>Joseph tells them not to be grieved or angry since it was God that sent him to Egypt, not them</a:t>
            </a:r>
          </a:p>
          <a:p>
            <a:pPr lvl="1"/>
            <a:r>
              <a:rPr lang="en-US" dirty="0"/>
              <a:t>Joseph tells them God sent him to Egypt to save their lives by a great deliverance, and that God had blessed him greatly</a:t>
            </a:r>
          </a:p>
          <a:p>
            <a:pPr lvl="1"/>
            <a:r>
              <a:rPr lang="en-US" dirty="0"/>
              <a:t>Joseph tells them that there are still 5 years of famine left, and to go bring their father to him</a:t>
            </a:r>
          </a:p>
        </p:txBody>
      </p:sp>
    </p:spTree>
    <p:extLst>
      <p:ext uri="{BB962C8B-B14F-4D97-AF65-F5344CB8AC3E}">
        <p14:creationId xmlns:p14="http://schemas.microsoft.com/office/powerpoint/2010/main" val="85054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4B41A-3B52-443F-9FD7-D31FA65EA772}"/>
              </a:ext>
            </a:extLst>
          </p:cNvPr>
          <p:cNvSpPr>
            <a:spLocks noGrp="1"/>
          </p:cNvSpPr>
          <p:nvPr>
            <p:ph type="title"/>
          </p:nvPr>
        </p:nvSpPr>
        <p:spPr/>
        <p:txBody>
          <a:bodyPr>
            <a:noAutofit/>
          </a:bodyPr>
          <a:lstStyle/>
          <a:p>
            <a:r>
              <a:rPr lang="en-US" dirty="0"/>
              <a:t>Describe what happens when Joseph reveals himself to his brothers.</a:t>
            </a:r>
            <a:endParaRPr lang="en-US" sz="2400" dirty="0"/>
          </a:p>
        </p:txBody>
      </p:sp>
      <p:sp>
        <p:nvSpPr>
          <p:cNvPr id="3" name="Content Placeholder 2">
            <a:extLst>
              <a:ext uri="{FF2B5EF4-FFF2-40B4-BE49-F238E27FC236}">
                <a16:creationId xmlns:a16="http://schemas.microsoft.com/office/drawing/2014/main" id="{0A833966-397B-4F19-8D6F-44B96DD4396A}"/>
              </a:ext>
            </a:extLst>
          </p:cNvPr>
          <p:cNvSpPr>
            <a:spLocks noGrp="1"/>
          </p:cNvSpPr>
          <p:nvPr>
            <p:ph idx="1"/>
          </p:nvPr>
        </p:nvSpPr>
        <p:spPr>
          <a:xfrm>
            <a:off x="628650" y="1825625"/>
            <a:ext cx="7886700" cy="4836432"/>
          </a:xfrm>
        </p:spPr>
        <p:txBody>
          <a:bodyPr>
            <a:normAutofit lnSpcReduction="10000"/>
          </a:bodyPr>
          <a:lstStyle/>
          <a:p>
            <a:r>
              <a:rPr lang="en-US" dirty="0"/>
              <a:t>Genesis 45</a:t>
            </a:r>
          </a:p>
          <a:p>
            <a:pPr lvl="1"/>
            <a:r>
              <a:rPr lang="en-US" dirty="0"/>
              <a:t>Pharaoh heard the report about Joseph’s brothers and he told Joseph to have his brothers bring his family to Egypt</a:t>
            </a:r>
          </a:p>
          <a:p>
            <a:pPr lvl="1"/>
            <a:r>
              <a:rPr lang="en-US" dirty="0"/>
              <a:t>Pharaoh tells them to take carts to bring the little ones and their wives back to Egypt</a:t>
            </a:r>
          </a:p>
          <a:p>
            <a:pPr lvl="1"/>
            <a:r>
              <a:rPr lang="en-US" dirty="0"/>
              <a:t>Pharaoh tells them not to be concerned about their goods, because they would live off the fat of the land</a:t>
            </a:r>
          </a:p>
          <a:p>
            <a:pPr lvl="1"/>
            <a:r>
              <a:rPr lang="en-US" dirty="0"/>
              <a:t>Pharaoh would give them the choicest land in Egypt</a:t>
            </a:r>
          </a:p>
          <a:p>
            <a:pPr lvl="1"/>
            <a:endParaRPr lang="en-US" dirty="0"/>
          </a:p>
          <a:p>
            <a:pPr lvl="1"/>
            <a:r>
              <a:rPr lang="en-US" dirty="0"/>
              <a:t>Joseph gave the brothers changes of garments, but he gave Benjamin 300 pieces of silver and 5 changes of garments</a:t>
            </a:r>
          </a:p>
          <a:p>
            <a:pPr lvl="1"/>
            <a:r>
              <a:rPr lang="en-US" dirty="0"/>
              <a:t>Joseph sent 10 donkeys loaded with good things of Egypt and 10 female donkeys loaded with grain, bread, and food for his father for the journey</a:t>
            </a:r>
          </a:p>
          <a:p>
            <a:pPr lvl="1"/>
            <a:endParaRPr lang="en-US" dirty="0"/>
          </a:p>
          <a:p>
            <a:pPr lvl="1"/>
            <a:r>
              <a:rPr lang="en-US" dirty="0"/>
              <a:t>When the brothers return to Canaan, they tell Jacob about Joseph but he doesn’t believe them</a:t>
            </a:r>
          </a:p>
          <a:p>
            <a:pPr lvl="1"/>
            <a:r>
              <a:rPr lang="en-US" dirty="0"/>
              <a:t>After they tell him all that Joseph said, and Jacob sees the carts, Jacob says he will go down and see his son before he dies</a:t>
            </a:r>
          </a:p>
        </p:txBody>
      </p:sp>
    </p:spTree>
    <p:extLst>
      <p:ext uri="{BB962C8B-B14F-4D97-AF65-F5344CB8AC3E}">
        <p14:creationId xmlns:p14="http://schemas.microsoft.com/office/powerpoint/2010/main" val="3349250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ADF8F-ECC2-4F5E-ADAE-E0A5634F54D7}"/>
              </a:ext>
            </a:extLst>
          </p:cNvPr>
          <p:cNvSpPr>
            <a:spLocks noGrp="1"/>
          </p:cNvSpPr>
          <p:nvPr>
            <p:ph type="title"/>
          </p:nvPr>
        </p:nvSpPr>
        <p:spPr/>
        <p:txBody>
          <a:bodyPr/>
          <a:lstStyle/>
          <a:p>
            <a:r>
              <a:rPr lang="en-US" dirty="0"/>
              <a:t>Review</a:t>
            </a:r>
          </a:p>
        </p:txBody>
      </p:sp>
      <p:graphicFrame>
        <p:nvGraphicFramePr>
          <p:cNvPr id="3" name="Table 2">
            <a:extLst>
              <a:ext uri="{FF2B5EF4-FFF2-40B4-BE49-F238E27FC236}">
                <a16:creationId xmlns:a16="http://schemas.microsoft.com/office/drawing/2014/main" id="{59A6AA44-5916-4E5F-9A13-73368F614E57}"/>
              </a:ext>
            </a:extLst>
          </p:cNvPr>
          <p:cNvGraphicFramePr>
            <a:graphicFrameLocks noGrp="1"/>
          </p:cNvGraphicFramePr>
          <p:nvPr/>
        </p:nvGraphicFramePr>
        <p:xfrm>
          <a:off x="261254" y="3546008"/>
          <a:ext cx="8606975" cy="370840"/>
        </p:xfrm>
        <a:graphic>
          <a:graphicData uri="http://schemas.openxmlformats.org/drawingml/2006/table">
            <a:tbl>
              <a:tblPr firstRow="1" bandRow="1">
                <a:tableStyleId>{5C22544A-7EE6-4342-B048-85BDC9FD1C3A}</a:tableStyleId>
              </a:tblPr>
              <a:tblGrid>
                <a:gridCol w="344279">
                  <a:extLst>
                    <a:ext uri="{9D8B030D-6E8A-4147-A177-3AD203B41FA5}">
                      <a16:colId xmlns:a16="http://schemas.microsoft.com/office/drawing/2014/main" val="1837716354"/>
                    </a:ext>
                  </a:extLst>
                </a:gridCol>
                <a:gridCol w="344279">
                  <a:extLst>
                    <a:ext uri="{9D8B030D-6E8A-4147-A177-3AD203B41FA5}">
                      <a16:colId xmlns:a16="http://schemas.microsoft.com/office/drawing/2014/main" val="85664796"/>
                    </a:ext>
                  </a:extLst>
                </a:gridCol>
                <a:gridCol w="344279">
                  <a:extLst>
                    <a:ext uri="{9D8B030D-6E8A-4147-A177-3AD203B41FA5}">
                      <a16:colId xmlns:a16="http://schemas.microsoft.com/office/drawing/2014/main" val="3828274416"/>
                    </a:ext>
                  </a:extLst>
                </a:gridCol>
                <a:gridCol w="344279">
                  <a:extLst>
                    <a:ext uri="{9D8B030D-6E8A-4147-A177-3AD203B41FA5}">
                      <a16:colId xmlns:a16="http://schemas.microsoft.com/office/drawing/2014/main" val="2998214669"/>
                    </a:ext>
                  </a:extLst>
                </a:gridCol>
                <a:gridCol w="344279">
                  <a:extLst>
                    <a:ext uri="{9D8B030D-6E8A-4147-A177-3AD203B41FA5}">
                      <a16:colId xmlns:a16="http://schemas.microsoft.com/office/drawing/2014/main" val="1646098701"/>
                    </a:ext>
                  </a:extLst>
                </a:gridCol>
                <a:gridCol w="344279">
                  <a:extLst>
                    <a:ext uri="{9D8B030D-6E8A-4147-A177-3AD203B41FA5}">
                      <a16:colId xmlns:a16="http://schemas.microsoft.com/office/drawing/2014/main" val="3946825356"/>
                    </a:ext>
                  </a:extLst>
                </a:gridCol>
                <a:gridCol w="344279">
                  <a:extLst>
                    <a:ext uri="{9D8B030D-6E8A-4147-A177-3AD203B41FA5}">
                      <a16:colId xmlns:a16="http://schemas.microsoft.com/office/drawing/2014/main" val="505320896"/>
                    </a:ext>
                  </a:extLst>
                </a:gridCol>
                <a:gridCol w="344279">
                  <a:extLst>
                    <a:ext uri="{9D8B030D-6E8A-4147-A177-3AD203B41FA5}">
                      <a16:colId xmlns:a16="http://schemas.microsoft.com/office/drawing/2014/main" val="3589042788"/>
                    </a:ext>
                  </a:extLst>
                </a:gridCol>
                <a:gridCol w="344279">
                  <a:extLst>
                    <a:ext uri="{9D8B030D-6E8A-4147-A177-3AD203B41FA5}">
                      <a16:colId xmlns:a16="http://schemas.microsoft.com/office/drawing/2014/main" val="2460424158"/>
                    </a:ext>
                  </a:extLst>
                </a:gridCol>
                <a:gridCol w="344279">
                  <a:extLst>
                    <a:ext uri="{9D8B030D-6E8A-4147-A177-3AD203B41FA5}">
                      <a16:colId xmlns:a16="http://schemas.microsoft.com/office/drawing/2014/main" val="847829685"/>
                    </a:ext>
                  </a:extLst>
                </a:gridCol>
                <a:gridCol w="344279">
                  <a:extLst>
                    <a:ext uri="{9D8B030D-6E8A-4147-A177-3AD203B41FA5}">
                      <a16:colId xmlns:a16="http://schemas.microsoft.com/office/drawing/2014/main" val="783704963"/>
                    </a:ext>
                  </a:extLst>
                </a:gridCol>
                <a:gridCol w="344279">
                  <a:extLst>
                    <a:ext uri="{9D8B030D-6E8A-4147-A177-3AD203B41FA5}">
                      <a16:colId xmlns:a16="http://schemas.microsoft.com/office/drawing/2014/main" val="3462766939"/>
                    </a:ext>
                  </a:extLst>
                </a:gridCol>
                <a:gridCol w="344279">
                  <a:extLst>
                    <a:ext uri="{9D8B030D-6E8A-4147-A177-3AD203B41FA5}">
                      <a16:colId xmlns:a16="http://schemas.microsoft.com/office/drawing/2014/main" val="1664649804"/>
                    </a:ext>
                  </a:extLst>
                </a:gridCol>
                <a:gridCol w="344279">
                  <a:extLst>
                    <a:ext uri="{9D8B030D-6E8A-4147-A177-3AD203B41FA5}">
                      <a16:colId xmlns:a16="http://schemas.microsoft.com/office/drawing/2014/main" val="3272062719"/>
                    </a:ext>
                  </a:extLst>
                </a:gridCol>
                <a:gridCol w="344279">
                  <a:extLst>
                    <a:ext uri="{9D8B030D-6E8A-4147-A177-3AD203B41FA5}">
                      <a16:colId xmlns:a16="http://schemas.microsoft.com/office/drawing/2014/main" val="873685435"/>
                    </a:ext>
                  </a:extLst>
                </a:gridCol>
                <a:gridCol w="344279">
                  <a:extLst>
                    <a:ext uri="{9D8B030D-6E8A-4147-A177-3AD203B41FA5}">
                      <a16:colId xmlns:a16="http://schemas.microsoft.com/office/drawing/2014/main" val="1246908208"/>
                    </a:ext>
                  </a:extLst>
                </a:gridCol>
                <a:gridCol w="344279">
                  <a:extLst>
                    <a:ext uri="{9D8B030D-6E8A-4147-A177-3AD203B41FA5}">
                      <a16:colId xmlns:a16="http://schemas.microsoft.com/office/drawing/2014/main" val="3269039795"/>
                    </a:ext>
                  </a:extLst>
                </a:gridCol>
                <a:gridCol w="344279">
                  <a:extLst>
                    <a:ext uri="{9D8B030D-6E8A-4147-A177-3AD203B41FA5}">
                      <a16:colId xmlns:a16="http://schemas.microsoft.com/office/drawing/2014/main" val="1513399379"/>
                    </a:ext>
                  </a:extLst>
                </a:gridCol>
                <a:gridCol w="344279">
                  <a:extLst>
                    <a:ext uri="{9D8B030D-6E8A-4147-A177-3AD203B41FA5}">
                      <a16:colId xmlns:a16="http://schemas.microsoft.com/office/drawing/2014/main" val="2431556152"/>
                    </a:ext>
                  </a:extLst>
                </a:gridCol>
                <a:gridCol w="344279">
                  <a:extLst>
                    <a:ext uri="{9D8B030D-6E8A-4147-A177-3AD203B41FA5}">
                      <a16:colId xmlns:a16="http://schemas.microsoft.com/office/drawing/2014/main" val="1696638729"/>
                    </a:ext>
                  </a:extLst>
                </a:gridCol>
                <a:gridCol w="344279">
                  <a:extLst>
                    <a:ext uri="{9D8B030D-6E8A-4147-A177-3AD203B41FA5}">
                      <a16:colId xmlns:a16="http://schemas.microsoft.com/office/drawing/2014/main" val="2953146788"/>
                    </a:ext>
                  </a:extLst>
                </a:gridCol>
                <a:gridCol w="344279">
                  <a:extLst>
                    <a:ext uri="{9D8B030D-6E8A-4147-A177-3AD203B41FA5}">
                      <a16:colId xmlns:a16="http://schemas.microsoft.com/office/drawing/2014/main" val="845460586"/>
                    </a:ext>
                  </a:extLst>
                </a:gridCol>
                <a:gridCol w="344279">
                  <a:extLst>
                    <a:ext uri="{9D8B030D-6E8A-4147-A177-3AD203B41FA5}">
                      <a16:colId xmlns:a16="http://schemas.microsoft.com/office/drawing/2014/main" val="2612189017"/>
                    </a:ext>
                  </a:extLst>
                </a:gridCol>
                <a:gridCol w="344279">
                  <a:extLst>
                    <a:ext uri="{9D8B030D-6E8A-4147-A177-3AD203B41FA5}">
                      <a16:colId xmlns:a16="http://schemas.microsoft.com/office/drawing/2014/main" val="3382927639"/>
                    </a:ext>
                  </a:extLst>
                </a:gridCol>
                <a:gridCol w="344279">
                  <a:extLst>
                    <a:ext uri="{9D8B030D-6E8A-4147-A177-3AD203B41FA5}">
                      <a16:colId xmlns:a16="http://schemas.microsoft.com/office/drawing/2014/main" val="559492045"/>
                    </a:ext>
                  </a:extLst>
                </a:gridCol>
              </a:tblGrid>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428882404"/>
                  </a:ext>
                </a:extLst>
              </a:tr>
            </a:tbl>
          </a:graphicData>
        </a:graphic>
      </p:graphicFrame>
      <p:cxnSp>
        <p:nvCxnSpPr>
          <p:cNvPr id="29" name="Straight Arrow Connector 28">
            <a:extLst>
              <a:ext uri="{FF2B5EF4-FFF2-40B4-BE49-F238E27FC236}">
                <a16:creationId xmlns:a16="http://schemas.microsoft.com/office/drawing/2014/main" id="{CC02CCC1-C95A-4753-97B7-F6E6AF0FDDF6}"/>
              </a:ext>
            </a:extLst>
          </p:cNvPr>
          <p:cNvCxnSpPr/>
          <p:nvPr/>
        </p:nvCxnSpPr>
        <p:spPr>
          <a:xfrm flipV="1">
            <a:off x="3933377" y="4002319"/>
            <a:ext cx="0" cy="72571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D3E8F80-2904-46F1-A1F7-D961EE05B071}"/>
              </a:ext>
            </a:extLst>
          </p:cNvPr>
          <p:cNvSpPr txBox="1"/>
          <p:nvPr/>
        </p:nvSpPr>
        <p:spPr>
          <a:xfrm>
            <a:off x="3299059" y="4798990"/>
            <a:ext cx="1294711" cy="1569660"/>
          </a:xfrm>
          <a:prstGeom prst="rect">
            <a:avLst/>
          </a:prstGeom>
          <a:noFill/>
          <a:ln>
            <a:noFill/>
          </a:ln>
        </p:spPr>
        <p:txBody>
          <a:bodyPr wrap="square" rtlCol="0">
            <a:spAutoFit/>
          </a:bodyPr>
          <a:lstStyle/>
          <a:p>
            <a:pPr algn="ctr"/>
            <a:r>
              <a:rPr lang="en-US" sz="1600" dirty="0">
                <a:solidFill>
                  <a:srgbClr val="FFFF00"/>
                </a:solidFill>
              </a:rPr>
              <a:t>3-fold promise, Abram departs Haran </a:t>
            </a:r>
          </a:p>
          <a:p>
            <a:pPr algn="ctr"/>
            <a:r>
              <a:rPr lang="en-US" sz="1600" dirty="0">
                <a:solidFill>
                  <a:srgbClr val="FFFF00"/>
                </a:solidFill>
              </a:rPr>
              <a:t>75</a:t>
            </a:r>
          </a:p>
        </p:txBody>
      </p:sp>
      <p:cxnSp>
        <p:nvCxnSpPr>
          <p:cNvPr id="34" name="Straight Arrow Connector 33">
            <a:extLst>
              <a:ext uri="{FF2B5EF4-FFF2-40B4-BE49-F238E27FC236}">
                <a16:creationId xmlns:a16="http://schemas.microsoft.com/office/drawing/2014/main" id="{A2A22494-27AC-4817-BF93-D3C5B07A31BC}"/>
              </a:ext>
            </a:extLst>
          </p:cNvPr>
          <p:cNvCxnSpPr>
            <a:cxnSpLocks/>
          </p:cNvCxnSpPr>
          <p:nvPr/>
        </p:nvCxnSpPr>
        <p:spPr>
          <a:xfrm>
            <a:off x="4506691" y="2732314"/>
            <a:ext cx="0" cy="72571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1E2C6961-50A2-4685-B8F3-05A52ACEE3CE}"/>
              </a:ext>
            </a:extLst>
          </p:cNvPr>
          <p:cNvSpPr txBox="1"/>
          <p:nvPr/>
        </p:nvSpPr>
        <p:spPr>
          <a:xfrm>
            <a:off x="4070859" y="1827855"/>
            <a:ext cx="924604" cy="830997"/>
          </a:xfrm>
          <a:prstGeom prst="rect">
            <a:avLst/>
          </a:prstGeom>
          <a:noFill/>
          <a:ln>
            <a:noFill/>
          </a:ln>
        </p:spPr>
        <p:txBody>
          <a:bodyPr wrap="square" rtlCol="0">
            <a:spAutoFit/>
          </a:bodyPr>
          <a:lstStyle/>
          <a:p>
            <a:pPr algn="ctr"/>
            <a:r>
              <a:rPr lang="en-US" sz="1600" dirty="0">
                <a:solidFill>
                  <a:srgbClr val="FFFF00"/>
                </a:solidFill>
              </a:rPr>
              <a:t>Ishmael born</a:t>
            </a:r>
          </a:p>
          <a:p>
            <a:pPr algn="ctr"/>
            <a:r>
              <a:rPr lang="en-US" sz="1600" dirty="0">
                <a:solidFill>
                  <a:srgbClr val="FFFF00"/>
                </a:solidFill>
              </a:rPr>
              <a:t>86</a:t>
            </a:r>
          </a:p>
        </p:txBody>
      </p:sp>
      <p:cxnSp>
        <p:nvCxnSpPr>
          <p:cNvPr id="36" name="Straight Arrow Connector 35">
            <a:extLst>
              <a:ext uri="{FF2B5EF4-FFF2-40B4-BE49-F238E27FC236}">
                <a16:creationId xmlns:a16="http://schemas.microsoft.com/office/drawing/2014/main" id="{ACFAC7F8-EF88-4967-BD48-077658BC570C}"/>
              </a:ext>
            </a:extLst>
          </p:cNvPr>
          <p:cNvCxnSpPr/>
          <p:nvPr/>
        </p:nvCxnSpPr>
        <p:spPr>
          <a:xfrm flipV="1">
            <a:off x="5145324" y="4002319"/>
            <a:ext cx="0" cy="72571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3BC0AEE-5C9F-4EE4-9599-0469F8C97827}"/>
              </a:ext>
            </a:extLst>
          </p:cNvPr>
          <p:cNvSpPr txBox="1"/>
          <p:nvPr/>
        </p:nvSpPr>
        <p:spPr>
          <a:xfrm>
            <a:off x="4517344" y="4798990"/>
            <a:ext cx="1294711" cy="1077218"/>
          </a:xfrm>
          <a:prstGeom prst="rect">
            <a:avLst/>
          </a:prstGeom>
          <a:noFill/>
          <a:ln>
            <a:noFill/>
          </a:ln>
        </p:spPr>
        <p:txBody>
          <a:bodyPr wrap="square" rtlCol="0">
            <a:spAutoFit/>
          </a:bodyPr>
          <a:lstStyle/>
          <a:p>
            <a:pPr algn="ctr"/>
            <a:r>
              <a:rPr lang="en-US" sz="1600" dirty="0">
                <a:solidFill>
                  <a:srgbClr val="FFFF00"/>
                </a:solidFill>
              </a:rPr>
              <a:t>Renamed Abraham,</a:t>
            </a:r>
          </a:p>
          <a:p>
            <a:pPr algn="ctr"/>
            <a:r>
              <a:rPr lang="en-US" sz="1600" dirty="0">
                <a:solidFill>
                  <a:srgbClr val="FFFF00"/>
                </a:solidFill>
              </a:rPr>
              <a:t>Circumcision</a:t>
            </a:r>
          </a:p>
          <a:p>
            <a:pPr algn="ctr"/>
            <a:r>
              <a:rPr lang="en-US" sz="1600" dirty="0">
                <a:solidFill>
                  <a:srgbClr val="FFFF00"/>
                </a:solidFill>
              </a:rPr>
              <a:t>99</a:t>
            </a:r>
          </a:p>
        </p:txBody>
      </p:sp>
      <p:cxnSp>
        <p:nvCxnSpPr>
          <p:cNvPr id="38" name="Straight Arrow Connector 37">
            <a:extLst>
              <a:ext uri="{FF2B5EF4-FFF2-40B4-BE49-F238E27FC236}">
                <a16:creationId xmlns:a16="http://schemas.microsoft.com/office/drawing/2014/main" id="{414CD03A-2F8E-4470-98BF-DAA56933F950}"/>
              </a:ext>
            </a:extLst>
          </p:cNvPr>
          <p:cNvCxnSpPr>
            <a:cxnSpLocks/>
          </p:cNvCxnSpPr>
          <p:nvPr/>
        </p:nvCxnSpPr>
        <p:spPr>
          <a:xfrm>
            <a:off x="5239665" y="2732314"/>
            <a:ext cx="0" cy="72571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77AB62F-291D-41EF-BFE4-0204887A5920}"/>
              </a:ext>
            </a:extLst>
          </p:cNvPr>
          <p:cNvSpPr txBox="1"/>
          <p:nvPr/>
        </p:nvSpPr>
        <p:spPr>
          <a:xfrm>
            <a:off x="4777363" y="1827855"/>
            <a:ext cx="924604" cy="830997"/>
          </a:xfrm>
          <a:prstGeom prst="rect">
            <a:avLst/>
          </a:prstGeom>
          <a:noFill/>
          <a:ln>
            <a:noFill/>
          </a:ln>
        </p:spPr>
        <p:txBody>
          <a:bodyPr wrap="square" rtlCol="0">
            <a:spAutoFit/>
          </a:bodyPr>
          <a:lstStyle/>
          <a:p>
            <a:pPr algn="ctr"/>
            <a:r>
              <a:rPr lang="en-US" sz="1600" dirty="0">
                <a:solidFill>
                  <a:srgbClr val="FFFF00"/>
                </a:solidFill>
              </a:rPr>
              <a:t>Isaac born</a:t>
            </a:r>
          </a:p>
          <a:p>
            <a:pPr algn="ctr"/>
            <a:r>
              <a:rPr lang="en-US" sz="1600" dirty="0">
                <a:solidFill>
                  <a:srgbClr val="FFFF00"/>
                </a:solidFill>
              </a:rPr>
              <a:t>100</a:t>
            </a:r>
          </a:p>
        </p:txBody>
      </p:sp>
      <p:cxnSp>
        <p:nvCxnSpPr>
          <p:cNvPr id="40" name="Straight Arrow Connector 39">
            <a:extLst>
              <a:ext uri="{FF2B5EF4-FFF2-40B4-BE49-F238E27FC236}">
                <a16:creationId xmlns:a16="http://schemas.microsoft.com/office/drawing/2014/main" id="{F69DC7DA-04B3-423E-B0A8-7C0F56D69F13}"/>
              </a:ext>
            </a:extLst>
          </p:cNvPr>
          <p:cNvCxnSpPr/>
          <p:nvPr/>
        </p:nvCxnSpPr>
        <p:spPr>
          <a:xfrm flipV="1">
            <a:off x="6966867" y="4002319"/>
            <a:ext cx="0" cy="72571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76157AD-63FF-4091-A689-7BDDA94833B3}"/>
              </a:ext>
            </a:extLst>
          </p:cNvPr>
          <p:cNvSpPr txBox="1"/>
          <p:nvPr/>
        </p:nvSpPr>
        <p:spPr>
          <a:xfrm>
            <a:off x="6490794" y="4798990"/>
            <a:ext cx="952146" cy="830997"/>
          </a:xfrm>
          <a:prstGeom prst="rect">
            <a:avLst/>
          </a:prstGeom>
          <a:noFill/>
          <a:ln>
            <a:noFill/>
          </a:ln>
        </p:spPr>
        <p:txBody>
          <a:bodyPr wrap="square" rtlCol="0">
            <a:spAutoFit/>
          </a:bodyPr>
          <a:lstStyle/>
          <a:p>
            <a:pPr algn="ctr"/>
            <a:r>
              <a:rPr lang="en-US" sz="1600" dirty="0">
                <a:solidFill>
                  <a:srgbClr val="FFFF00"/>
                </a:solidFill>
              </a:rPr>
              <a:t>Sarah dies</a:t>
            </a:r>
          </a:p>
          <a:p>
            <a:pPr algn="ctr"/>
            <a:r>
              <a:rPr lang="en-US" sz="1600" dirty="0">
                <a:solidFill>
                  <a:srgbClr val="FFFF00"/>
                </a:solidFill>
              </a:rPr>
              <a:t>127</a:t>
            </a:r>
          </a:p>
        </p:txBody>
      </p:sp>
      <p:cxnSp>
        <p:nvCxnSpPr>
          <p:cNvPr id="42" name="Straight Arrow Connector 41">
            <a:extLst>
              <a:ext uri="{FF2B5EF4-FFF2-40B4-BE49-F238E27FC236}">
                <a16:creationId xmlns:a16="http://schemas.microsoft.com/office/drawing/2014/main" id="{C67811DD-94C1-426B-BFC3-149C76E38968}"/>
              </a:ext>
            </a:extLst>
          </p:cNvPr>
          <p:cNvCxnSpPr>
            <a:cxnSpLocks/>
          </p:cNvCxnSpPr>
          <p:nvPr/>
        </p:nvCxnSpPr>
        <p:spPr>
          <a:xfrm>
            <a:off x="8860979" y="2732314"/>
            <a:ext cx="0" cy="72571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1D13B446-450E-4F70-9E7D-A40D0DA68D0B}"/>
              </a:ext>
            </a:extLst>
          </p:cNvPr>
          <p:cNvSpPr txBox="1"/>
          <p:nvPr/>
        </p:nvSpPr>
        <p:spPr>
          <a:xfrm>
            <a:off x="8191854" y="1827855"/>
            <a:ext cx="952146" cy="830997"/>
          </a:xfrm>
          <a:prstGeom prst="rect">
            <a:avLst/>
          </a:prstGeom>
          <a:solidFill>
            <a:schemeClr val="tx1"/>
          </a:solidFill>
          <a:ln>
            <a:noFill/>
          </a:ln>
        </p:spPr>
        <p:txBody>
          <a:bodyPr wrap="square" rtlCol="0">
            <a:spAutoFit/>
          </a:bodyPr>
          <a:lstStyle/>
          <a:p>
            <a:pPr algn="ctr"/>
            <a:r>
              <a:rPr lang="en-US" sz="1600" dirty="0">
                <a:solidFill>
                  <a:srgbClr val="FFFF00"/>
                </a:solidFill>
              </a:rPr>
              <a:t>Abraham dies</a:t>
            </a:r>
          </a:p>
          <a:p>
            <a:pPr algn="ctr"/>
            <a:r>
              <a:rPr lang="en-US" sz="1600" dirty="0">
                <a:solidFill>
                  <a:srgbClr val="FFFF00"/>
                </a:solidFill>
              </a:rPr>
              <a:t>175</a:t>
            </a:r>
          </a:p>
        </p:txBody>
      </p:sp>
      <p:sp>
        <p:nvSpPr>
          <p:cNvPr id="44" name="TextBox 43">
            <a:extLst>
              <a:ext uri="{FF2B5EF4-FFF2-40B4-BE49-F238E27FC236}">
                <a16:creationId xmlns:a16="http://schemas.microsoft.com/office/drawing/2014/main" id="{4FFFE8B1-8816-4D47-856B-514A31B2AD33}"/>
              </a:ext>
            </a:extLst>
          </p:cNvPr>
          <p:cNvSpPr txBox="1"/>
          <p:nvPr/>
        </p:nvSpPr>
        <p:spPr>
          <a:xfrm>
            <a:off x="628650" y="1812084"/>
            <a:ext cx="2375805" cy="830997"/>
          </a:xfrm>
          <a:prstGeom prst="rect">
            <a:avLst/>
          </a:prstGeom>
          <a:solidFill>
            <a:schemeClr val="tx1"/>
          </a:solidFill>
          <a:ln>
            <a:noFill/>
          </a:ln>
        </p:spPr>
        <p:txBody>
          <a:bodyPr wrap="square" rtlCol="0">
            <a:spAutoFit/>
          </a:bodyPr>
          <a:lstStyle/>
          <a:p>
            <a:r>
              <a:rPr lang="en-US" sz="1600" dirty="0">
                <a:solidFill>
                  <a:schemeClr val="bg1"/>
                </a:solidFill>
              </a:rPr>
              <a:t>Abram in Egypt</a:t>
            </a:r>
          </a:p>
          <a:p>
            <a:r>
              <a:rPr lang="en-US" sz="1600" dirty="0">
                <a:solidFill>
                  <a:schemeClr val="bg1"/>
                </a:solidFill>
              </a:rPr>
              <a:t>Abram rescues Lot</a:t>
            </a:r>
          </a:p>
          <a:p>
            <a:r>
              <a:rPr lang="en-US" sz="1600" dirty="0">
                <a:solidFill>
                  <a:schemeClr val="bg1"/>
                </a:solidFill>
              </a:rPr>
              <a:t>Abram meets Melchizedek</a:t>
            </a:r>
          </a:p>
        </p:txBody>
      </p:sp>
      <p:sp>
        <p:nvSpPr>
          <p:cNvPr id="45" name="Left Brace 44">
            <a:extLst>
              <a:ext uri="{FF2B5EF4-FFF2-40B4-BE49-F238E27FC236}">
                <a16:creationId xmlns:a16="http://schemas.microsoft.com/office/drawing/2014/main" id="{F12548F4-7C3C-4D4A-B95B-0914CA692058}"/>
              </a:ext>
            </a:extLst>
          </p:cNvPr>
          <p:cNvSpPr/>
          <p:nvPr/>
        </p:nvSpPr>
        <p:spPr>
          <a:xfrm rot="5400000">
            <a:off x="4090167" y="3066699"/>
            <a:ext cx="194173" cy="548640"/>
          </a:xfrm>
          <a:prstGeom prst="leftBrace">
            <a:avLst>
              <a:gd name="adj1" fmla="val 63441"/>
              <a:gd name="adj2"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cxnSp>
        <p:nvCxnSpPr>
          <p:cNvPr id="6" name="Connector: Elbow 5">
            <a:extLst>
              <a:ext uri="{FF2B5EF4-FFF2-40B4-BE49-F238E27FC236}">
                <a16:creationId xmlns:a16="http://schemas.microsoft.com/office/drawing/2014/main" id="{5C5F2FD4-6367-415F-895C-15EE4E3FDD59}"/>
              </a:ext>
            </a:extLst>
          </p:cNvPr>
          <p:cNvCxnSpPr>
            <a:cxnSpLocks/>
            <a:stCxn id="44" idx="2"/>
            <a:endCxn id="45" idx="1"/>
          </p:cNvCxnSpPr>
          <p:nvPr/>
        </p:nvCxnSpPr>
        <p:spPr>
          <a:xfrm rot="16200000" flipH="1">
            <a:off x="2701477" y="1758156"/>
            <a:ext cx="600852" cy="2370701"/>
          </a:xfrm>
          <a:prstGeom prst="bentConnector3">
            <a:avLst>
              <a:gd name="adj1" fmla="val 50000"/>
            </a:avLst>
          </a:prstGeom>
          <a:ln w="381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700A1102-8690-4F6F-ABCE-72D1AEAAFC3A}"/>
              </a:ext>
            </a:extLst>
          </p:cNvPr>
          <p:cNvSpPr/>
          <p:nvPr/>
        </p:nvSpPr>
        <p:spPr>
          <a:xfrm>
            <a:off x="246740" y="3531490"/>
            <a:ext cx="8650511" cy="39507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Life of Abraham</a:t>
            </a:r>
            <a:endParaRPr lang="en-US" dirty="0">
              <a:solidFill>
                <a:schemeClr val="tx1"/>
              </a:solidFill>
            </a:endParaRPr>
          </a:p>
        </p:txBody>
      </p:sp>
      <p:sp>
        <p:nvSpPr>
          <p:cNvPr id="49" name="TextBox 48">
            <a:extLst>
              <a:ext uri="{FF2B5EF4-FFF2-40B4-BE49-F238E27FC236}">
                <a16:creationId xmlns:a16="http://schemas.microsoft.com/office/drawing/2014/main" id="{71880919-72F4-4494-85DE-640C474CF48D}"/>
              </a:ext>
            </a:extLst>
          </p:cNvPr>
          <p:cNvSpPr txBox="1"/>
          <p:nvPr/>
        </p:nvSpPr>
        <p:spPr>
          <a:xfrm>
            <a:off x="5692283" y="2515828"/>
            <a:ext cx="2489887" cy="523220"/>
          </a:xfrm>
          <a:prstGeom prst="rect">
            <a:avLst/>
          </a:prstGeom>
          <a:solidFill>
            <a:schemeClr val="tx1"/>
          </a:solidFill>
          <a:ln>
            <a:noFill/>
          </a:ln>
        </p:spPr>
        <p:txBody>
          <a:bodyPr wrap="square" rtlCol="0">
            <a:spAutoFit/>
          </a:bodyPr>
          <a:lstStyle/>
          <a:p>
            <a:r>
              <a:rPr lang="en-US" sz="1400" dirty="0">
                <a:solidFill>
                  <a:schemeClr val="bg1"/>
                </a:solidFill>
              </a:rPr>
              <a:t>Sodom &amp; Gomorrah destroyed</a:t>
            </a:r>
          </a:p>
          <a:p>
            <a:r>
              <a:rPr lang="en-US" sz="1400" dirty="0">
                <a:solidFill>
                  <a:schemeClr val="bg1"/>
                </a:solidFill>
              </a:rPr>
              <a:t>Abraham lies to Abimelech</a:t>
            </a:r>
          </a:p>
        </p:txBody>
      </p:sp>
      <p:cxnSp>
        <p:nvCxnSpPr>
          <p:cNvPr id="51" name="Straight Arrow Connector 50">
            <a:extLst>
              <a:ext uri="{FF2B5EF4-FFF2-40B4-BE49-F238E27FC236}">
                <a16:creationId xmlns:a16="http://schemas.microsoft.com/office/drawing/2014/main" id="{CC2C8E74-5ACB-4744-A048-C670DC8790E7}"/>
              </a:ext>
            </a:extLst>
          </p:cNvPr>
          <p:cNvCxnSpPr>
            <a:stCxn id="49" idx="1"/>
          </p:cNvCxnSpPr>
          <p:nvPr/>
        </p:nvCxnSpPr>
        <p:spPr>
          <a:xfrm flipH="1">
            <a:off x="5213196" y="2777438"/>
            <a:ext cx="479087" cy="88265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2" name="Left Brace 51">
            <a:extLst>
              <a:ext uri="{FF2B5EF4-FFF2-40B4-BE49-F238E27FC236}">
                <a16:creationId xmlns:a16="http://schemas.microsoft.com/office/drawing/2014/main" id="{F9F9CDB1-1565-4B89-B893-9B0F4F9926F8}"/>
              </a:ext>
            </a:extLst>
          </p:cNvPr>
          <p:cNvSpPr/>
          <p:nvPr/>
        </p:nvSpPr>
        <p:spPr>
          <a:xfrm rot="16200000" flipV="1">
            <a:off x="5960929" y="3342960"/>
            <a:ext cx="194173" cy="1645920"/>
          </a:xfrm>
          <a:prstGeom prst="leftBrace">
            <a:avLst>
              <a:gd name="adj1" fmla="val 63441"/>
              <a:gd name="adj2"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53" name="TextBox 52">
            <a:extLst>
              <a:ext uri="{FF2B5EF4-FFF2-40B4-BE49-F238E27FC236}">
                <a16:creationId xmlns:a16="http://schemas.microsoft.com/office/drawing/2014/main" id="{7C301C90-598C-44AE-9BDD-E789DC36C3AC}"/>
              </a:ext>
            </a:extLst>
          </p:cNvPr>
          <p:cNvSpPr txBox="1"/>
          <p:nvPr/>
        </p:nvSpPr>
        <p:spPr>
          <a:xfrm>
            <a:off x="4493316" y="6368650"/>
            <a:ext cx="3129397" cy="338554"/>
          </a:xfrm>
          <a:prstGeom prst="rect">
            <a:avLst/>
          </a:prstGeom>
          <a:solidFill>
            <a:schemeClr val="tx1"/>
          </a:solidFill>
          <a:ln>
            <a:noFill/>
          </a:ln>
        </p:spPr>
        <p:txBody>
          <a:bodyPr wrap="square" rtlCol="0">
            <a:spAutoFit/>
          </a:bodyPr>
          <a:lstStyle/>
          <a:p>
            <a:pPr algn="ctr"/>
            <a:r>
              <a:rPr lang="en-US" sz="1600" dirty="0">
                <a:solidFill>
                  <a:schemeClr val="bg1"/>
                </a:solidFill>
              </a:rPr>
              <a:t>Abraham’s faith tested with Isaac</a:t>
            </a:r>
          </a:p>
        </p:txBody>
      </p:sp>
      <p:cxnSp>
        <p:nvCxnSpPr>
          <p:cNvPr id="54" name="Straight Arrow Connector 53">
            <a:extLst>
              <a:ext uri="{FF2B5EF4-FFF2-40B4-BE49-F238E27FC236}">
                <a16:creationId xmlns:a16="http://schemas.microsoft.com/office/drawing/2014/main" id="{197ADC8E-9E61-41A1-8E9A-BFB1F9DC345D}"/>
              </a:ext>
            </a:extLst>
          </p:cNvPr>
          <p:cNvCxnSpPr>
            <a:cxnSpLocks/>
            <a:stCxn id="52" idx="1"/>
            <a:endCxn id="53" idx="0"/>
          </p:cNvCxnSpPr>
          <p:nvPr/>
        </p:nvCxnSpPr>
        <p:spPr>
          <a:xfrm flipH="1">
            <a:off x="6058015" y="4263007"/>
            <a:ext cx="1" cy="2105643"/>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7" name="Left Brace 56">
            <a:extLst>
              <a:ext uri="{FF2B5EF4-FFF2-40B4-BE49-F238E27FC236}">
                <a16:creationId xmlns:a16="http://schemas.microsoft.com/office/drawing/2014/main" id="{6EA43764-2886-4E5A-9E0D-B08A71EB5C60}"/>
              </a:ext>
            </a:extLst>
          </p:cNvPr>
          <p:cNvSpPr/>
          <p:nvPr/>
        </p:nvSpPr>
        <p:spPr>
          <a:xfrm rot="16200000" flipV="1">
            <a:off x="7782472" y="3334455"/>
            <a:ext cx="194173" cy="1645920"/>
          </a:xfrm>
          <a:prstGeom prst="leftBrace">
            <a:avLst>
              <a:gd name="adj1" fmla="val 63441"/>
              <a:gd name="adj2"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58" name="TextBox 57">
            <a:extLst>
              <a:ext uri="{FF2B5EF4-FFF2-40B4-BE49-F238E27FC236}">
                <a16:creationId xmlns:a16="http://schemas.microsoft.com/office/drawing/2014/main" id="{63504E20-38AB-4994-A97D-2930DE8EC10B}"/>
              </a:ext>
            </a:extLst>
          </p:cNvPr>
          <p:cNvSpPr txBox="1"/>
          <p:nvPr/>
        </p:nvSpPr>
        <p:spPr>
          <a:xfrm>
            <a:off x="7494945" y="4891323"/>
            <a:ext cx="1645922" cy="738664"/>
          </a:xfrm>
          <a:prstGeom prst="rect">
            <a:avLst/>
          </a:prstGeom>
          <a:noFill/>
          <a:ln>
            <a:noFill/>
          </a:ln>
        </p:spPr>
        <p:txBody>
          <a:bodyPr wrap="square" rtlCol="0">
            <a:spAutoFit/>
          </a:bodyPr>
          <a:lstStyle/>
          <a:p>
            <a:r>
              <a:rPr lang="en-US" sz="1400" dirty="0">
                <a:solidFill>
                  <a:schemeClr val="bg1"/>
                </a:solidFill>
              </a:rPr>
              <a:t>Finds wife for Isaac</a:t>
            </a:r>
          </a:p>
          <a:p>
            <a:r>
              <a:rPr lang="en-US" sz="1400" dirty="0">
                <a:solidFill>
                  <a:schemeClr val="bg1"/>
                </a:solidFill>
              </a:rPr>
              <a:t>Abraham Marries Keturah</a:t>
            </a:r>
          </a:p>
        </p:txBody>
      </p:sp>
      <p:cxnSp>
        <p:nvCxnSpPr>
          <p:cNvPr id="59" name="Straight Arrow Connector 58">
            <a:extLst>
              <a:ext uri="{FF2B5EF4-FFF2-40B4-BE49-F238E27FC236}">
                <a16:creationId xmlns:a16="http://schemas.microsoft.com/office/drawing/2014/main" id="{EE84BC49-AC45-4277-B092-60B6FD06929F}"/>
              </a:ext>
            </a:extLst>
          </p:cNvPr>
          <p:cNvCxnSpPr>
            <a:cxnSpLocks/>
            <a:stCxn id="57" idx="1"/>
          </p:cNvCxnSpPr>
          <p:nvPr/>
        </p:nvCxnSpPr>
        <p:spPr>
          <a:xfrm>
            <a:off x="7879559" y="4254502"/>
            <a:ext cx="0" cy="63682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3633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ADF8F-ECC2-4F5E-ADAE-E0A5634F54D7}"/>
              </a:ext>
            </a:extLst>
          </p:cNvPr>
          <p:cNvSpPr>
            <a:spLocks noGrp="1"/>
          </p:cNvSpPr>
          <p:nvPr>
            <p:ph type="title"/>
          </p:nvPr>
        </p:nvSpPr>
        <p:spPr/>
        <p:txBody>
          <a:bodyPr/>
          <a:lstStyle/>
          <a:p>
            <a:r>
              <a:rPr lang="en-US" dirty="0"/>
              <a:t>Timeline of Abraham, Isaac, Jacob together</a:t>
            </a:r>
          </a:p>
        </p:txBody>
      </p:sp>
      <p:grpSp>
        <p:nvGrpSpPr>
          <p:cNvPr id="5" name="Group 4">
            <a:extLst>
              <a:ext uri="{FF2B5EF4-FFF2-40B4-BE49-F238E27FC236}">
                <a16:creationId xmlns:a16="http://schemas.microsoft.com/office/drawing/2014/main" id="{16A8635A-1622-407E-A3AE-105694C48C66}"/>
              </a:ext>
            </a:extLst>
          </p:cNvPr>
          <p:cNvGrpSpPr/>
          <p:nvPr/>
        </p:nvGrpSpPr>
        <p:grpSpPr>
          <a:xfrm>
            <a:off x="261254" y="3680508"/>
            <a:ext cx="8606974" cy="1304987"/>
            <a:chOff x="261254" y="3680508"/>
            <a:chExt cx="9405262" cy="1304987"/>
          </a:xfrm>
        </p:grpSpPr>
        <p:sp>
          <p:nvSpPr>
            <p:cNvPr id="23" name="Rectangle 22">
              <a:extLst>
                <a:ext uri="{FF2B5EF4-FFF2-40B4-BE49-F238E27FC236}">
                  <a16:creationId xmlns:a16="http://schemas.microsoft.com/office/drawing/2014/main" id="{700A1102-8690-4F6F-ABCE-72D1AEAAFC3A}"/>
                </a:ext>
              </a:extLst>
            </p:cNvPr>
            <p:cNvSpPr/>
            <p:nvPr/>
          </p:nvSpPr>
          <p:spPr>
            <a:xfrm>
              <a:off x="261254" y="3680508"/>
              <a:ext cx="5326742" cy="39507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Life of Abraham</a:t>
              </a:r>
              <a:endParaRPr lang="en-US" dirty="0">
                <a:solidFill>
                  <a:schemeClr val="tx1"/>
                </a:solidFill>
              </a:endParaRPr>
            </a:p>
          </p:txBody>
        </p:sp>
        <p:sp>
          <p:nvSpPr>
            <p:cNvPr id="28" name="Rectangle 27">
              <a:extLst>
                <a:ext uri="{FF2B5EF4-FFF2-40B4-BE49-F238E27FC236}">
                  <a16:creationId xmlns:a16="http://schemas.microsoft.com/office/drawing/2014/main" id="{2CAC713A-CABE-4001-9E07-CFC73F46FF8F}"/>
                </a:ext>
              </a:extLst>
            </p:cNvPr>
            <p:cNvSpPr/>
            <p:nvPr/>
          </p:nvSpPr>
          <p:spPr>
            <a:xfrm>
              <a:off x="3352797" y="4128670"/>
              <a:ext cx="5515432" cy="39507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Life of Isaac</a:t>
              </a:r>
              <a:endParaRPr lang="en-US" dirty="0">
                <a:solidFill>
                  <a:schemeClr val="tx1"/>
                </a:solidFill>
              </a:endParaRPr>
            </a:p>
          </p:txBody>
        </p:sp>
        <p:sp>
          <p:nvSpPr>
            <p:cNvPr id="30" name="Rectangle 29">
              <a:extLst>
                <a:ext uri="{FF2B5EF4-FFF2-40B4-BE49-F238E27FC236}">
                  <a16:creationId xmlns:a16="http://schemas.microsoft.com/office/drawing/2014/main" id="{BC44FFB8-C087-4D07-8F7F-4DAE697A6E1A}"/>
                </a:ext>
              </a:extLst>
            </p:cNvPr>
            <p:cNvSpPr/>
            <p:nvPr/>
          </p:nvSpPr>
          <p:spPr>
            <a:xfrm>
              <a:off x="5181599" y="4590425"/>
              <a:ext cx="4484917" cy="39507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Life of Jacob</a:t>
              </a:r>
              <a:endParaRPr lang="en-US" dirty="0">
                <a:solidFill>
                  <a:schemeClr val="tx1"/>
                </a:solidFill>
              </a:endParaRPr>
            </a:p>
          </p:txBody>
        </p:sp>
      </p:grpSp>
      <p:cxnSp>
        <p:nvCxnSpPr>
          <p:cNvPr id="31" name="Straight Arrow Connector 30">
            <a:extLst>
              <a:ext uri="{FF2B5EF4-FFF2-40B4-BE49-F238E27FC236}">
                <a16:creationId xmlns:a16="http://schemas.microsoft.com/office/drawing/2014/main" id="{F1BD27A6-FB97-4F74-B421-191BC96EB64F}"/>
              </a:ext>
            </a:extLst>
          </p:cNvPr>
          <p:cNvCxnSpPr>
            <a:cxnSpLocks/>
          </p:cNvCxnSpPr>
          <p:nvPr/>
        </p:nvCxnSpPr>
        <p:spPr>
          <a:xfrm>
            <a:off x="3090397" y="2843072"/>
            <a:ext cx="0" cy="72571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5C9C1440-4ACC-4BFF-8FD2-2255FE095733}"/>
              </a:ext>
            </a:extLst>
          </p:cNvPr>
          <p:cNvSpPr txBox="1"/>
          <p:nvPr/>
        </p:nvSpPr>
        <p:spPr>
          <a:xfrm>
            <a:off x="2336159" y="1985529"/>
            <a:ext cx="1508476" cy="830997"/>
          </a:xfrm>
          <a:prstGeom prst="rect">
            <a:avLst/>
          </a:prstGeom>
          <a:noFill/>
          <a:ln>
            <a:noFill/>
          </a:ln>
        </p:spPr>
        <p:txBody>
          <a:bodyPr wrap="square" rtlCol="0">
            <a:spAutoFit/>
          </a:bodyPr>
          <a:lstStyle/>
          <a:p>
            <a:pPr algn="ctr"/>
            <a:r>
              <a:rPr lang="en-US" sz="1600" dirty="0">
                <a:solidFill>
                  <a:srgbClr val="FFFF00"/>
                </a:solidFill>
              </a:rPr>
              <a:t>Isaac born</a:t>
            </a:r>
          </a:p>
          <a:p>
            <a:pPr algn="ctr"/>
            <a:r>
              <a:rPr lang="en-US" sz="1600" dirty="0">
                <a:solidFill>
                  <a:srgbClr val="FFFF00"/>
                </a:solidFill>
              </a:rPr>
              <a:t>Abraham 100</a:t>
            </a:r>
          </a:p>
          <a:p>
            <a:pPr algn="ctr"/>
            <a:r>
              <a:rPr lang="en-US" sz="1600" dirty="0">
                <a:solidFill>
                  <a:srgbClr val="FFFF00"/>
                </a:solidFill>
              </a:rPr>
              <a:t>Gen 21:5</a:t>
            </a:r>
          </a:p>
        </p:txBody>
      </p:sp>
      <p:sp>
        <p:nvSpPr>
          <p:cNvPr id="46" name="TextBox 45">
            <a:extLst>
              <a:ext uri="{FF2B5EF4-FFF2-40B4-BE49-F238E27FC236}">
                <a16:creationId xmlns:a16="http://schemas.microsoft.com/office/drawing/2014/main" id="{1149676A-9DA0-4856-8B82-3AEAB01E4983}"/>
              </a:ext>
            </a:extLst>
          </p:cNvPr>
          <p:cNvSpPr txBox="1"/>
          <p:nvPr/>
        </p:nvSpPr>
        <p:spPr>
          <a:xfrm>
            <a:off x="3411367" y="5328094"/>
            <a:ext cx="1508476" cy="1077218"/>
          </a:xfrm>
          <a:prstGeom prst="rect">
            <a:avLst/>
          </a:prstGeom>
          <a:noFill/>
          <a:ln>
            <a:noFill/>
          </a:ln>
        </p:spPr>
        <p:txBody>
          <a:bodyPr wrap="square" rtlCol="0">
            <a:spAutoFit/>
          </a:bodyPr>
          <a:lstStyle/>
          <a:p>
            <a:pPr algn="ctr"/>
            <a:r>
              <a:rPr lang="en-US" sz="1600" dirty="0">
                <a:solidFill>
                  <a:srgbClr val="FFFF00"/>
                </a:solidFill>
              </a:rPr>
              <a:t>Isaac marries Rebekah</a:t>
            </a:r>
          </a:p>
          <a:p>
            <a:pPr algn="ctr"/>
            <a:r>
              <a:rPr lang="en-US" sz="1600" dirty="0">
                <a:solidFill>
                  <a:srgbClr val="FFFF00"/>
                </a:solidFill>
              </a:rPr>
              <a:t>Isaac 40</a:t>
            </a:r>
          </a:p>
          <a:p>
            <a:pPr algn="ctr"/>
            <a:r>
              <a:rPr lang="en-US" sz="1600" dirty="0">
                <a:solidFill>
                  <a:srgbClr val="FFFF00"/>
                </a:solidFill>
              </a:rPr>
              <a:t>Gen 25:20</a:t>
            </a:r>
          </a:p>
        </p:txBody>
      </p:sp>
      <p:cxnSp>
        <p:nvCxnSpPr>
          <p:cNvPr id="47" name="Straight Arrow Connector 46">
            <a:extLst>
              <a:ext uri="{FF2B5EF4-FFF2-40B4-BE49-F238E27FC236}">
                <a16:creationId xmlns:a16="http://schemas.microsoft.com/office/drawing/2014/main" id="{7250025C-F364-406F-A3EC-191DFE19C7D4}"/>
              </a:ext>
            </a:extLst>
          </p:cNvPr>
          <p:cNvCxnSpPr/>
          <p:nvPr/>
        </p:nvCxnSpPr>
        <p:spPr>
          <a:xfrm flipV="1">
            <a:off x="4165605" y="4596310"/>
            <a:ext cx="0" cy="72571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16748C82-9F7F-4534-9FFA-597936466903}"/>
              </a:ext>
            </a:extLst>
          </p:cNvPr>
          <p:cNvSpPr txBox="1"/>
          <p:nvPr/>
        </p:nvSpPr>
        <p:spPr>
          <a:xfrm>
            <a:off x="4009738" y="1938630"/>
            <a:ext cx="1508476" cy="830997"/>
          </a:xfrm>
          <a:prstGeom prst="rect">
            <a:avLst/>
          </a:prstGeom>
          <a:noFill/>
          <a:ln>
            <a:noFill/>
          </a:ln>
        </p:spPr>
        <p:txBody>
          <a:bodyPr wrap="square" rtlCol="0">
            <a:spAutoFit/>
          </a:bodyPr>
          <a:lstStyle/>
          <a:p>
            <a:pPr algn="ctr"/>
            <a:r>
              <a:rPr lang="en-US" sz="1600" dirty="0">
                <a:solidFill>
                  <a:srgbClr val="FFFF00"/>
                </a:solidFill>
              </a:rPr>
              <a:t>Jacob born</a:t>
            </a:r>
          </a:p>
          <a:p>
            <a:pPr algn="ctr"/>
            <a:r>
              <a:rPr lang="en-US" sz="1600" dirty="0">
                <a:solidFill>
                  <a:srgbClr val="FFFF00"/>
                </a:solidFill>
              </a:rPr>
              <a:t>Isaac 60</a:t>
            </a:r>
          </a:p>
          <a:p>
            <a:pPr algn="ctr"/>
            <a:r>
              <a:rPr lang="en-US" sz="1600" dirty="0">
                <a:solidFill>
                  <a:srgbClr val="FFFF00"/>
                </a:solidFill>
              </a:rPr>
              <a:t>Gen 25:26</a:t>
            </a:r>
          </a:p>
        </p:txBody>
      </p:sp>
      <p:cxnSp>
        <p:nvCxnSpPr>
          <p:cNvPr id="50" name="Straight Arrow Connector 49">
            <a:extLst>
              <a:ext uri="{FF2B5EF4-FFF2-40B4-BE49-F238E27FC236}">
                <a16:creationId xmlns:a16="http://schemas.microsoft.com/office/drawing/2014/main" id="{48FF291D-1A0A-44D2-A5A5-BDEAAE065E76}"/>
              </a:ext>
            </a:extLst>
          </p:cNvPr>
          <p:cNvCxnSpPr>
            <a:cxnSpLocks/>
          </p:cNvCxnSpPr>
          <p:nvPr/>
        </p:nvCxnSpPr>
        <p:spPr>
          <a:xfrm>
            <a:off x="4770087" y="2843072"/>
            <a:ext cx="0" cy="1280160"/>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5900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ADF8F-ECC2-4F5E-ADAE-E0A5634F54D7}"/>
              </a:ext>
            </a:extLst>
          </p:cNvPr>
          <p:cNvSpPr>
            <a:spLocks noGrp="1"/>
          </p:cNvSpPr>
          <p:nvPr>
            <p:ph type="title"/>
          </p:nvPr>
        </p:nvSpPr>
        <p:spPr/>
        <p:txBody>
          <a:bodyPr/>
          <a:lstStyle/>
          <a:p>
            <a:r>
              <a:rPr lang="en-US" dirty="0"/>
              <a:t>Timeline of Abraham, Isaac, Jacob, Joseph</a:t>
            </a:r>
          </a:p>
        </p:txBody>
      </p:sp>
      <p:sp>
        <p:nvSpPr>
          <p:cNvPr id="23" name="Rectangle 22">
            <a:extLst>
              <a:ext uri="{FF2B5EF4-FFF2-40B4-BE49-F238E27FC236}">
                <a16:creationId xmlns:a16="http://schemas.microsoft.com/office/drawing/2014/main" id="{700A1102-8690-4F6F-ABCE-72D1AEAAFC3A}"/>
              </a:ext>
            </a:extLst>
          </p:cNvPr>
          <p:cNvSpPr/>
          <p:nvPr/>
        </p:nvSpPr>
        <p:spPr>
          <a:xfrm>
            <a:off x="261254" y="3680508"/>
            <a:ext cx="4219224" cy="39507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Life of Abraham</a:t>
            </a:r>
            <a:endParaRPr lang="en-US" dirty="0">
              <a:solidFill>
                <a:schemeClr val="tx1"/>
              </a:solidFill>
            </a:endParaRPr>
          </a:p>
        </p:txBody>
      </p:sp>
      <p:sp>
        <p:nvSpPr>
          <p:cNvPr id="28" name="Rectangle 27">
            <a:extLst>
              <a:ext uri="{FF2B5EF4-FFF2-40B4-BE49-F238E27FC236}">
                <a16:creationId xmlns:a16="http://schemas.microsoft.com/office/drawing/2014/main" id="{2CAC713A-CABE-4001-9E07-CFC73F46FF8F}"/>
              </a:ext>
            </a:extLst>
          </p:cNvPr>
          <p:cNvSpPr/>
          <p:nvPr/>
        </p:nvSpPr>
        <p:spPr>
          <a:xfrm>
            <a:off x="2672239" y="4157150"/>
            <a:ext cx="4339773" cy="39507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Life of Isaac</a:t>
            </a:r>
            <a:endParaRPr lang="en-US" dirty="0">
              <a:solidFill>
                <a:schemeClr val="tx1"/>
              </a:solidFill>
            </a:endParaRPr>
          </a:p>
        </p:txBody>
      </p:sp>
      <p:sp>
        <p:nvSpPr>
          <p:cNvPr id="30" name="Rectangle 29">
            <a:extLst>
              <a:ext uri="{FF2B5EF4-FFF2-40B4-BE49-F238E27FC236}">
                <a16:creationId xmlns:a16="http://schemas.microsoft.com/office/drawing/2014/main" id="{BC44FFB8-C087-4D07-8F7F-4DAE697A6E1A}"/>
              </a:ext>
            </a:extLst>
          </p:cNvPr>
          <p:cNvSpPr/>
          <p:nvPr/>
        </p:nvSpPr>
        <p:spPr>
          <a:xfrm>
            <a:off x="4118830" y="4633966"/>
            <a:ext cx="3544148" cy="39507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Life of Jacob</a:t>
            </a:r>
            <a:endParaRPr lang="en-US" dirty="0">
              <a:solidFill>
                <a:schemeClr val="tx1"/>
              </a:solidFill>
            </a:endParaRPr>
          </a:p>
        </p:txBody>
      </p:sp>
      <p:cxnSp>
        <p:nvCxnSpPr>
          <p:cNvPr id="31" name="Straight Arrow Connector 30">
            <a:extLst>
              <a:ext uri="{FF2B5EF4-FFF2-40B4-BE49-F238E27FC236}">
                <a16:creationId xmlns:a16="http://schemas.microsoft.com/office/drawing/2014/main" id="{F1BD27A6-FB97-4F74-B421-191BC96EB64F}"/>
              </a:ext>
            </a:extLst>
          </p:cNvPr>
          <p:cNvCxnSpPr>
            <a:cxnSpLocks/>
          </p:cNvCxnSpPr>
          <p:nvPr/>
        </p:nvCxnSpPr>
        <p:spPr>
          <a:xfrm>
            <a:off x="2672239" y="2893272"/>
            <a:ext cx="0" cy="72571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5C9C1440-4ACC-4BFF-8FD2-2255FE095733}"/>
              </a:ext>
            </a:extLst>
          </p:cNvPr>
          <p:cNvSpPr txBox="1"/>
          <p:nvPr/>
        </p:nvSpPr>
        <p:spPr>
          <a:xfrm>
            <a:off x="1677895" y="2031514"/>
            <a:ext cx="1988688" cy="830997"/>
          </a:xfrm>
          <a:prstGeom prst="rect">
            <a:avLst/>
          </a:prstGeom>
          <a:noFill/>
          <a:ln>
            <a:noFill/>
          </a:ln>
        </p:spPr>
        <p:txBody>
          <a:bodyPr wrap="square" rtlCol="0">
            <a:spAutoFit/>
          </a:bodyPr>
          <a:lstStyle/>
          <a:p>
            <a:pPr algn="ctr"/>
            <a:r>
              <a:rPr lang="en-US" sz="1600" dirty="0">
                <a:solidFill>
                  <a:srgbClr val="FFFF00"/>
                </a:solidFill>
              </a:rPr>
              <a:t>Isaac born</a:t>
            </a:r>
          </a:p>
          <a:p>
            <a:pPr algn="ctr"/>
            <a:r>
              <a:rPr lang="en-US" sz="1600" dirty="0">
                <a:solidFill>
                  <a:srgbClr val="FFFF00"/>
                </a:solidFill>
              </a:rPr>
              <a:t>Abraham 100</a:t>
            </a:r>
          </a:p>
          <a:p>
            <a:pPr algn="ctr"/>
            <a:r>
              <a:rPr lang="en-US" sz="1600" dirty="0">
                <a:solidFill>
                  <a:srgbClr val="FFFF00"/>
                </a:solidFill>
              </a:rPr>
              <a:t>Gen 21:5</a:t>
            </a:r>
          </a:p>
        </p:txBody>
      </p:sp>
      <p:sp>
        <p:nvSpPr>
          <p:cNvPr id="46" name="TextBox 45">
            <a:extLst>
              <a:ext uri="{FF2B5EF4-FFF2-40B4-BE49-F238E27FC236}">
                <a16:creationId xmlns:a16="http://schemas.microsoft.com/office/drawing/2014/main" id="{1149676A-9DA0-4856-8B82-3AEAB01E4983}"/>
              </a:ext>
            </a:extLst>
          </p:cNvPr>
          <p:cNvSpPr txBox="1"/>
          <p:nvPr/>
        </p:nvSpPr>
        <p:spPr>
          <a:xfrm>
            <a:off x="2642289" y="5470612"/>
            <a:ext cx="1988688" cy="1077218"/>
          </a:xfrm>
          <a:prstGeom prst="rect">
            <a:avLst/>
          </a:prstGeom>
          <a:noFill/>
          <a:ln>
            <a:noFill/>
          </a:ln>
        </p:spPr>
        <p:txBody>
          <a:bodyPr wrap="square" rtlCol="0">
            <a:spAutoFit/>
          </a:bodyPr>
          <a:lstStyle/>
          <a:p>
            <a:pPr algn="ctr"/>
            <a:r>
              <a:rPr lang="en-US" sz="1600" dirty="0">
                <a:solidFill>
                  <a:srgbClr val="FFFF00"/>
                </a:solidFill>
              </a:rPr>
              <a:t>Isaac marries Rebekah</a:t>
            </a:r>
          </a:p>
          <a:p>
            <a:pPr algn="ctr"/>
            <a:r>
              <a:rPr lang="en-US" sz="1600" dirty="0">
                <a:solidFill>
                  <a:srgbClr val="FFFF00"/>
                </a:solidFill>
              </a:rPr>
              <a:t>Isaac 40</a:t>
            </a:r>
          </a:p>
          <a:p>
            <a:pPr algn="ctr"/>
            <a:r>
              <a:rPr lang="en-US" sz="1600" dirty="0">
                <a:solidFill>
                  <a:srgbClr val="FFFF00"/>
                </a:solidFill>
              </a:rPr>
              <a:t>Gen 25:20</a:t>
            </a:r>
          </a:p>
        </p:txBody>
      </p:sp>
      <p:cxnSp>
        <p:nvCxnSpPr>
          <p:cNvPr id="47" name="Straight Arrow Connector 46">
            <a:extLst>
              <a:ext uri="{FF2B5EF4-FFF2-40B4-BE49-F238E27FC236}">
                <a16:creationId xmlns:a16="http://schemas.microsoft.com/office/drawing/2014/main" id="{7250025C-F364-406F-A3EC-191DFE19C7D4}"/>
              </a:ext>
            </a:extLst>
          </p:cNvPr>
          <p:cNvCxnSpPr/>
          <p:nvPr/>
        </p:nvCxnSpPr>
        <p:spPr>
          <a:xfrm flipV="1">
            <a:off x="3636633" y="4646526"/>
            <a:ext cx="0" cy="72571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16748C82-9F7F-4534-9FFA-597936466903}"/>
              </a:ext>
            </a:extLst>
          </p:cNvPr>
          <p:cNvSpPr txBox="1"/>
          <p:nvPr/>
        </p:nvSpPr>
        <p:spPr>
          <a:xfrm>
            <a:off x="3124486" y="2025951"/>
            <a:ext cx="1988688" cy="830997"/>
          </a:xfrm>
          <a:prstGeom prst="rect">
            <a:avLst/>
          </a:prstGeom>
          <a:noFill/>
          <a:ln>
            <a:noFill/>
          </a:ln>
        </p:spPr>
        <p:txBody>
          <a:bodyPr wrap="square" rtlCol="0">
            <a:spAutoFit/>
          </a:bodyPr>
          <a:lstStyle/>
          <a:p>
            <a:pPr algn="ctr"/>
            <a:r>
              <a:rPr lang="en-US" sz="1600" dirty="0">
                <a:solidFill>
                  <a:srgbClr val="FFFF00"/>
                </a:solidFill>
              </a:rPr>
              <a:t>Jacob born</a:t>
            </a:r>
          </a:p>
          <a:p>
            <a:pPr algn="ctr"/>
            <a:r>
              <a:rPr lang="en-US" sz="1600" dirty="0">
                <a:solidFill>
                  <a:srgbClr val="FFFF00"/>
                </a:solidFill>
              </a:rPr>
              <a:t>Isaac 60</a:t>
            </a:r>
          </a:p>
          <a:p>
            <a:pPr algn="ctr"/>
            <a:r>
              <a:rPr lang="en-US" sz="1600" dirty="0">
                <a:solidFill>
                  <a:srgbClr val="FFFF00"/>
                </a:solidFill>
              </a:rPr>
              <a:t>Gen 25:26</a:t>
            </a:r>
          </a:p>
        </p:txBody>
      </p:sp>
      <p:cxnSp>
        <p:nvCxnSpPr>
          <p:cNvPr id="50" name="Straight Arrow Connector 49">
            <a:extLst>
              <a:ext uri="{FF2B5EF4-FFF2-40B4-BE49-F238E27FC236}">
                <a16:creationId xmlns:a16="http://schemas.microsoft.com/office/drawing/2014/main" id="{48FF291D-1A0A-44D2-A5A5-BDEAAE065E76}"/>
              </a:ext>
            </a:extLst>
          </p:cNvPr>
          <p:cNvCxnSpPr>
            <a:cxnSpLocks/>
          </p:cNvCxnSpPr>
          <p:nvPr/>
        </p:nvCxnSpPr>
        <p:spPr>
          <a:xfrm>
            <a:off x="4118830" y="3256129"/>
            <a:ext cx="0" cy="1280160"/>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DAE2E23-903D-4C12-8093-F6AC811CBD9E}"/>
              </a:ext>
            </a:extLst>
          </p:cNvPr>
          <p:cNvSpPr/>
          <p:nvPr/>
        </p:nvSpPr>
        <p:spPr>
          <a:xfrm>
            <a:off x="6288717" y="5110782"/>
            <a:ext cx="2652084" cy="39507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Life of Joseph</a:t>
            </a:r>
            <a:endParaRPr lang="en-US" dirty="0">
              <a:solidFill>
                <a:schemeClr val="tx1"/>
              </a:solidFill>
            </a:endParaRPr>
          </a:p>
        </p:txBody>
      </p:sp>
      <p:cxnSp>
        <p:nvCxnSpPr>
          <p:cNvPr id="16" name="Straight Arrow Connector 15">
            <a:extLst>
              <a:ext uri="{FF2B5EF4-FFF2-40B4-BE49-F238E27FC236}">
                <a16:creationId xmlns:a16="http://schemas.microsoft.com/office/drawing/2014/main" id="{B18C3D5A-22AF-4640-BDB7-859FE3ED3074}"/>
              </a:ext>
            </a:extLst>
          </p:cNvPr>
          <p:cNvCxnSpPr>
            <a:cxnSpLocks/>
          </p:cNvCxnSpPr>
          <p:nvPr/>
        </p:nvCxnSpPr>
        <p:spPr>
          <a:xfrm>
            <a:off x="6292747" y="2664504"/>
            <a:ext cx="0" cy="1828800"/>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B53F9B9-7161-49D4-89CA-253E3D8ADF90}"/>
              </a:ext>
            </a:extLst>
          </p:cNvPr>
          <p:cNvSpPr txBox="1"/>
          <p:nvPr/>
        </p:nvSpPr>
        <p:spPr>
          <a:xfrm>
            <a:off x="5294373" y="2025950"/>
            <a:ext cx="1988688" cy="830997"/>
          </a:xfrm>
          <a:prstGeom prst="rect">
            <a:avLst/>
          </a:prstGeom>
          <a:noFill/>
          <a:ln>
            <a:noFill/>
          </a:ln>
        </p:spPr>
        <p:txBody>
          <a:bodyPr wrap="square" rtlCol="0">
            <a:spAutoFit/>
          </a:bodyPr>
          <a:lstStyle/>
          <a:p>
            <a:pPr algn="ctr"/>
            <a:r>
              <a:rPr lang="en-US" sz="1600" dirty="0">
                <a:solidFill>
                  <a:srgbClr val="FFFF00"/>
                </a:solidFill>
              </a:rPr>
              <a:t>Joseph born</a:t>
            </a:r>
          </a:p>
          <a:p>
            <a:pPr algn="ctr"/>
            <a:r>
              <a:rPr lang="en-US" sz="1600" dirty="0">
                <a:solidFill>
                  <a:srgbClr val="FFFF00"/>
                </a:solidFill>
              </a:rPr>
              <a:t>Jacob ~91</a:t>
            </a:r>
          </a:p>
          <a:p>
            <a:pPr algn="ctr"/>
            <a:endParaRPr lang="en-US" sz="1600" dirty="0">
              <a:solidFill>
                <a:srgbClr val="FFFF00"/>
              </a:solidFill>
            </a:endParaRPr>
          </a:p>
        </p:txBody>
      </p:sp>
      <p:sp>
        <p:nvSpPr>
          <p:cNvPr id="18" name="TextBox 17">
            <a:extLst>
              <a:ext uri="{FF2B5EF4-FFF2-40B4-BE49-F238E27FC236}">
                <a16:creationId xmlns:a16="http://schemas.microsoft.com/office/drawing/2014/main" id="{917C02AD-FFC9-4431-8636-33EA4293272A}"/>
              </a:ext>
            </a:extLst>
          </p:cNvPr>
          <p:cNvSpPr txBox="1"/>
          <p:nvPr/>
        </p:nvSpPr>
        <p:spPr>
          <a:xfrm>
            <a:off x="4133344" y="3360429"/>
            <a:ext cx="1508476" cy="523220"/>
          </a:xfrm>
          <a:prstGeom prst="rect">
            <a:avLst/>
          </a:prstGeom>
          <a:noFill/>
          <a:ln>
            <a:noFill/>
          </a:ln>
        </p:spPr>
        <p:txBody>
          <a:bodyPr wrap="square" rtlCol="0">
            <a:spAutoFit/>
          </a:bodyPr>
          <a:lstStyle/>
          <a:p>
            <a:pPr algn="ctr"/>
            <a:r>
              <a:rPr lang="en-US" sz="1400" dirty="0">
                <a:solidFill>
                  <a:schemeClr val="bg1"/>
                </a:solidFill>
              </a:rPr>
              <a:t>Abraham dies 175</a:t>
            </a:r>
          </a:p>
          <a:p>
            <a:pPr algn="ctr"/>
            <a:r>
              <a:rPr lang="en-US" sz="1400" dirty="0">
                <a:solidFill>
                  <a:schemeClr val="bg1"/>
                </a:solidFill>
              </a:rPr>
              <a:t>Gen 25:7</a:t>
            </a:r>
          </a:p>
        </p:txBody>
      </p:sp>
      <p:sp>
        <p:nvSpPr>
          <p:cNvPr id="20" name="TextBox 19">
            <a:extLst>
              <a:ext uri="{FF2B5EF4-FFF2-40B4-BE49-F238E27FC236}">
                <a16:creationId xmlns:a16="http://schemas.microsoft.com/office/drawing/2014/main" id="{BDDDC70F-B48A-4034-8E1A-327BD5EFE077}"/>
              </a:ext>
            </a:extLst>
          </p:cNvPr>
          <p:cNvSpPr txBox="1"/>
          <p:nvPr/>
        </p:nvSpPr>
        <p:spPr>
          <a:xfrm>
            <a:off x="7344732" y="4337309"/>
            <a:ext cx="1508476" cy="523220"/>
          </a:xfrm>
          <a:prstGeom prst="rect">
            <a:avLst/>
          </a:prstGeom>
          <a:noFill/>
          <a:ln>
            <a:noFill/>
          </a:ln>
        </p:spPr>
        <p:txBody>
          <a:bodyPr wrap="square" rtlCol="0">
            <a:spAutoFit/>
          </a:bodyPr>
          <a:lstStyle/>
          <a:p>
            <a:pPr algn="ctr"/>
            <a:r>
              <a:rPr lang="en-US" sz="1400" dirty="0">
                <a:solidFill>
                  <a:schemeClr val="bg1"/>
                </a:solidFill>
              </a:rPr>
              <a:t>Jacob dies 147</a:t>
            </a:r>
          </a:p>
          <a:p>
            <a:pPr algn="ctr"/>
            <a:r>
              <a:rPr lang="en-US" sz="1400" dirty="0">
                <a:solidFill>
                  <a:schemeClr val="bg1"/>
                </a:solidFill>
              </a:rPr>
              <a:t>Gen 47:28</a:t>
            </a:r>
          </a:p>
        </p:txBody>
      </p:sp>
      <p:sp>
        <p:nvSpPr>
          <p:cNvPr id="21" name="TextBox 20">
            <a:extLst>
              <a:ext uri="{FF2B5EF4-FFF2-40B4-BE49-F238E27FC236}">
                <a16:creationId xmlns:a16="http://schemas.microsoft.com/office/drawing/2014/main" id="{7758C459-90D8-4456-9F0A-E59871175307}"/>
              </a:ext>
            </a:extLst>
          </p:cNvPr>
          <p:cNvSpPr txBox="1"/>
          <p:nvPr/>
        </p:nvSpPr>
        <p:spPr>
          <a:xfrm>
            <a:off x="7761112" y="5587598"/>
            <a:ext cx="1508476" cy="523220"/>
          </a:xfrm>
          <a:prstGeom prst="rect">
            <a:avLst/>
          </a:prstGeom>
          <a:noFill/>
          <a:ln>
            <a:noFill/>
          </a:ln>
        </p:spPr>
        <p:txBody>
          <a:bodyPr wrap="square" rtlCol="0">
            <a:spAutoFit/>
          </a:bodyPr>
          <a:lstStyle/>
          <a:p>
            <a:pPr algn="ctr"/>
            <a:r>
              <a:rPr lang="en-US" sz="1400" dirty="0">
                <a:solidFill>
                  <a:schemeClr val="bg1"/>
                </a:solidFill>
              </a:rPr>
              <a:t>Joseph dies 110</a:t>
            </a:r>
          </a:p>
          <a:p>
            <a:pPr algn="ctr"/>
            <a:r>
              <a:rPr lang="en-US" sz="1400" dirty="0">
                <a:solidFill>
                  <a:schemeClr val="bg1"/>
                </a:solidFill>
              </a:rPr>
              <a:t>Gen 50:26</a:t>
            </a:r>
          </a:p>
        </p:txBody>
      </p:sp>
      <p:cxnSp>
        <p:nvCxnSpPr>
          <p:cNvPr id="22" name="Straight Arrow Connector 21">
            <a:extLst>
              <a:ext uri="{FF2B5EF4-FFF2-40B4-BE49-F238E27FC236}">
                <a16:creationId xmlns:a16="http://schemas.microsoft.com/office/drawing/2014/main" id="{179DE2CA-1D71-4C2A-AB61-35963B7993E9}"/>
              </a:ext>
            </a:extLst>
          </p:cNvPr>
          <p:cNvCxnSpPr/>
          <p:nvPr/>
        </p:nvCxnSpPr>
        <p:spPr>
          <a:xfrm flipV="1">
            <a:off x="7344732" y="3402413"/>
            <a:ext cx="0" cy="1188720"/>
          </a:xfrm>
          <a:prstGeom prst="straightConnector1">
            <a:avLst/>
          </a:prstGeom>
          <a:ln w="38100">
            <a:solidFill>
              <a:schemeClr val="accent4"/>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6C1E950-D1F6-4ABF-9BD4-4D5BF87B4C10}"/>
              </a:ext>
            </a:extLst>
          </p:cNvPr>
          <p:cNvSpPr txBox="1"/>
          <p:nvPr/>
        </p:nvSpPr>
        <p:spPr>
          <a:xfrm>
            <a:off x="6559764" y="2590815"/>
            <a:ext cx="1508474" cy="830997"/>
          </a:xfrm>
          <a:prstGeom prst="rect">
            <a:avLst/>
          </a:prstGeom>
          <a:noFill/>
          <a:ln>
            <a:noFill/>
          </a:ln>
        </p:spPr>
        <p:txBody>
          <a:bodyPr wrap="square" rtlCol="0">
            <a:spAutoFit/>
          </a:bodyPr>
          <a:lstStyle/>
          <a:p>
            <a:pPr algn="ctr"/>
            <a:r>
              <a:rPr lang="en-US" sz="1600" dirty="0">
                <a:solidFill>
                  <a:srgbClr val="FFFF00"/>
                </a:solidFill>
              </a:rPr>
              <a:t>Jacob goes to Egypt when 130 Gen 47:28</a:t>
            </a:r>
          </a:p>
        </p:txBody>
      </p:sp>
      <p:sp>
        <p:nvSpPr>
          <p:cNvPr id="19" name="TextBox 18">
            <a:extLst>
              <a:ext uri="{FF2B5EF4-FFF2-40B4-BE49-F238E27FC236}">
                <a16:creationId xmlns:a16="http://schemas.microsoft.com/office/drawing/2014/main" id="{4356AEEB-D11D-4BA2-963A-4B37F5FA9BDC}"/>
              </a:ext>
            </a:extLst>
          </p:cNvPr>
          <p:cNvSpPr txBox="1"/>
          <p:nvPr/>
        </p:nvSpPr>
        <p:spPr>
          <a:xfrm>
            <a:off x="6697936" y="3812014"/>
            <a:ext cx="1508476" cy="523220"/>
          </a:xfrm>
          <a:prstGeom prst="rect">
            <a:avLst/>
          </a:prstGeom>
          <a:noFill/>
          <a:ln>
            <a:noFill/>
          </a:ln>
        </p:spPr>
        <p:txBody>
          <a:bodyPr wrap="square" rtlCol="0">
            <a:spAutoFit/>
          </a:bodyPr>
          <a:lstStyle/>
          <a:p>
            <a:pPr algn="ctr"/>
            <a:r>
              <a:rPr lang="en-US" sz="1400" dirty="0">
                <a:solidFill>
                  <a:schemeClr val="bg1"/>
                </a:solidFill>
              </a:rPr>
              <a:t>Isaac dies 180</a:t>
            </a:r>
          </a:p>
          <a:p>
            <a:pPr algn="ctr"/>
            <a:r>
              <a:rPr lang="en-US" sz="1400" dirty="0">
                <a:solidFill>
                  <a:schemeClr val="bg1"/>
                </a:solidFill>
              </a:rPr>
              <a:t>Gen 35:28</a:t>
            </a:r>
          </a:p>
        </p:txBody>
      </p:sp>
      <p:cxnSp>
        <p:nvCxnSpPr>
          <p:cNvPr id="25" name="Straight Arrow Connector 24">
            <a:extLst>
              <a:ext uri="{FF2B5EF4-FFF2-40B4-BE49-F238E27FC236}">
                <a16:creationId xmlns:a16="http://schemas.microsoft.com/office/drawing/2014/main" id="{A548C2DB-EA38-490E-B3C7-DF8B3A485A36}"/>
              </a:ext>
            </a:extLst>
          </p:cNvPr>
          <p:cNvCxnSpPr/>
          <p:nvPr/>
        </p:nvCxnSpPr>
        <p:spPr>
          <a:xfrm flipV="1">
            <a:off x="6599613" y="5558570"/>
            <a:ext cx="0" cy="72571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FC532B7-9F45-4004-99BF-CC25E898CB28}"/>
              </a:ext>
            </a:extLst>
          </p:cNvPr>
          <p:cNvSpPr txBox="1"/>
          <p:nvPr/>
        </p:nvSpPr>
        <p:spPr>
          <a:xfrm>
            <a:off x="5348208" y="6244197"/>
            <a:ext cx="2502809" cy="584775"/>
          </a:xfrm>
          <a:prstGeom prst="rect">
            <a:avLst/>
          </a:prstGeom>
          <a:noFill/>
          <a:ln>
            <a:noFill/>
          </a:ln>
        </p:spPr>
        <p:txBody>
          <a:bodyPr wrap="square" rtlCol="0">
            <a:spAutoFit/>
          </a:bodyPr>
          <a:lstStyle/>
          <a:p>
            <a:pPr algn="ctr"/>
            <a:r>
              <a:rPr lang="en-US" sz="1600" dirty="0">
                <a:solidFill>
                  <a:srgbClr val="FFFF00"/>
                </a:solidFill>
              </a:rPr>
              <a:t>Joseph about 17 sold when by bothers Gen 37:2</a:t>
            </a:r>
          </a:p>
        </p:txBody>
      </p:sp>
      <p:cxnSp>
        <p:nvCxnSpPr>
          <p:cNvPr id="27" name="Straight Arrow Connector 26">
            <a:extLst>
              <a:ext uri="{FF2B5EF4-FFF2-40B4-BE49-F238E27FC236}">
                <a16:creationId xmlns:a16="http://schemas.microsoft.com/office/drawing/2014/main" id="{9CA3BB9E-9D36-4C4F-B646-186E108C4FC8}"/>
              </a:ext>
            </a:extLst>
          </p:cNvPr>
          <p:cNvCxnSpPr/>
          <p:nvPr/>
        </p:nvCxnSpPr>
        <p:spPr>
          <a:xfrm flipV="1">
            <a:off x="7200765" y="5030753"/>
            <a:ext cx="0" cy="72571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E9350A9-63BD-4AAB-9835-F1F62BDF9F42}"/>
              </a:ext>
            </a:extLst>
          </p:cNvPr>
          <p:cNvSpPr txBox="1"/>
          <p:nvPr/>
        </p:nvSpPr>
        <p:spPr>
          <a:xfrm>
            <a:off x="6249937" y="5756173"/>
            <a:ext cx="1901656" cy="461665"/>
          </a:xfrm>
          <a:prstGeom prst="rect">
            <a:avLst/>
          </a:prstGeom>
          <a:noFill/>
          <a:ln>
            <a:noFill/>
          </a:ln>
        </p:spPr>
        <p:txBody>
          <a:bodyPr wrap="square" rtlCol="0">
            <a:spAutoFit/>
          </a:bodyPr>
          <a:lstStyle/>
          <a:p>
            <a:pPr algn="ctr"/>
            <a:r>
              <a:rPr lang="en-US" sz="1200" dirty="0">
                <a:solidFill>
                  <a:srgbClr val="FFFF00"/>
                </a:solidFill>
              </a:rPr>
              <a:t>Joseph interprets Pharaoh's dreams when ~30</a:t>
            </a:r>
          </a:p>
        </p:txBody>
      </p:sp>
    </p:spTree>
    <p:extLst>
      <p:ext uri="{BB962C8B-B14F-4D97-AF65-F5344CB8AC3E}">
        <p14:creationId xmlns:p14="http://schemas.microsoft.com/office/powerpoint/2010/main" val="1480272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ADF8F-ECC2-4F5E-ADAE-E0A5634F54D7}"/>
              </a:ext>
            </a:extLst>
          </p:cNvPr>
          <p:cNvSpPr>
            <a:spLocks noGrp="1"/>
          </p:cNvSpPr>
          <p:nvPr>
            <p:ph type="title"/>
          </p:nvPr>
        </p:nvSpPr>
        <p:spPr>
          <a:xfrm>
            <a:off x="628650" y="365127"/>
            <a:ext cx="7886700" cy="1076144"/>
          </a:xfrm>
        </p:spPr>
        <p:txBody>
          <a:bodyPr/>
          <a:lstStyle/>
          <a:p>
            <a:r>
              <a:rPr lang="en-US" dirty="0"/>
              <a:t>Preview</a:t>
            </a:r>
          </a:p>
        </p:txBody>
      </p:sp>
      <p:graphicFrame>
        <p:nvGraphicFramePr>
          <p:cNvPr id="3" name="Table 3">
            <a:extLst>
              <a:ext uri="{FF2B5EF4-FFF2-40B4-BE49-F238E27FC236}">
                <a16:creationId xmlns:a16="http://schemas.microsoft.com/office/drawing/2014/main" id="{9A902CA9-2985-4263-A01E-D06C351DDE5A}"/>
              </a:ext>
            </a:extLst>
          </p:cNvPr>
          <p:cNvGraphicFramePr>
            <a:graphicFrameLocks noGrp="1"/>
          </p:cNvGraphicFramePr>
          <p:nvPr>
            <p:extLst>
              <p:ext uri="{D42A27DB-BD31-4B8C-83A1-F6EECF244321}">
                <p14:modId xmlns:p14="http://schemas.microsoft.com/office/powerpoint/2010/main" val="3638149716"/>
              </p:ext>
            </p:extLst>
          </p:nvPr>
        </p:nvGraphicFramePr>
        <p:xfrm>
          <a:off x="331308" y="2218698"/>
          <a:ext cx="8481384" cy="2362200"/>
        </p:xfrm>
        <a:graphic>
          <a:graphicData uri="http://schemas.openxmlformats.org/drawingml/2006/table">
            <a:tbl>
              <a:tblPr firstRow="1" bandRow="1">
                <a:tableStyleId>{073A0DAA-6AF3-43AB-8588-CEC1D06C72B9}</a:tableStyleId>
              </a:tblPr>
              <a:tblGrid>
                <a:gridCol w="1413564">
                  <a:extLst>
                    <a:ext uri="{9D8B030D-6E8A-4147-A177-3AD203B41FA5}">
                      <a16:colId xmlns:a16="http://schemas.microsoft.com/office/drawing/2014/main" val="491170817"/>
                    </a:ext>
                  </a:extLst>
                </a:gridCol>
                <a:gridCol w="1413564">
                  <a:extLst>
                    <a:ext uri="{9D8B030D-6E8A-4147-A177-3AD203B41FA5}">
                      <a16:colId xmlns:a16="http://schemas.microsoft.com/office/drawing/2014/main" val="480591656"/>
                    </a:ext>
                  </a:extLst>
                </a:gridCol>
                <a:gridCol w="1413564">
                  <a:extLst>
                    <a:ext uri="{9D8B030D-6E8A-4147-A177-3AD203B41FA5}">
                      <a16:colId xmlns:a16="http://schemas.microsoft.com/office/drawing/2014/main" val="2423859793"/>
                    </a:ext>
                  </a:extLst>
                </a:gridCol>
                <a:gridCol w="1413564">
                  <a:extLst>
                    <a:ext uri="{9D8B030D-6E8A-4147-A177-3AD203B41FA5}">
                      <a16:colId xmlns:a16="http://schemas.microsoft.com/office/drawing/2014/main" val="783491691"/>
                    </a:ext>
                  </a:extLst>
                </a:gridCol>
                <a:gridCol w="1413564">
                  <a:extLst>
                    <a:ext uri="{9D8B030D-6E8A-4147-A177-3AD203B41FA5}">
                      <a16:colId xmlns:a16="http://schemas.microsoft.com/office/drawing/2014/main" val="316818573"/>
                    </a:ext>
                  </a:extLst>
                </a:gridCol>
                <a:gridCol w="1413564">
                  <a:extLst>
                    <a:ext uri="{9D8B030D-6E8A-4147-A177-3AD203B41FA5}">
                      <a16:colId xmlns:a16="http://schemas.microsoft.com/office/drawing/2014/main" val="3236800001"/>
                    </a:ext>
                  </a:extLst>
                </a:gridCol>
              </a:tblGrid>
              <a:tr h="370840">
                <a:tc gridSpan="6">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800" dirty="0"/>
                        <a:t>Patriarchs – Genesis chapters 13 – 50:</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698866548"/>
                  </a:ext>
                </a:extLst>
              </a:tr>
              <a:tr h="370840">
                <a:tc>
                  <a:txBody>
                    <a:bodyPr/>
                    <a:lstStyle/>
                    <a:p>
                      <a:pPr algn="ctr"/>
                      <a:r>
                        <a:rPr lang="en-US" sz="2800" dirty="0"/>
                        <a:t>40</a:t>
                      </a:r>
                      <a:endParaRPr lang="en-US" sz="2800" b="1" dirty="0"/>
                    </a:p>
                  </a:txBody>
                  <a:tcPr/>
                </a:tc>
                <a:tc>
                  <a:txBody>
                    <a:bodyPr/>
                    <a:lstStyle/>
                    <a:p>
                      <a:pPr algn="ctr"/>
                      <a:r>
                        <a:rPr lang="en-US" sz="2800" dirty="0"/>
                        <a:t>41</a:t>
                      </a:r>
                      <a:endParaRPr lang="en-US" sz="2800" b="1" dirty="0"/>
                    </a:p>
                  </a:txBody>
                  <a:tcPr/>
                </a:tc>
                <a:tc>
                  <a:txBody>
                    <a:bodyPr/>
                    <a:lstStyle/>
                    <a:p>
                      <a:pPr algn="ctr"/>
                      <a:r>
                        <a:rPr lang="en-US" sz="2800" dirty="0"/>
                        <a:t>42</a:t>
                      </a:r>
                      <a:endParaRPr lang="en-US" sz="2800" b="1" dirty="0"/>
                    </a:p>
                  </a:txBody>
                  <a:tcPr/>
                </a:tc>
                <a:tc>
                  <a:txBody>
                    <a:bodyPr/>
                    <a:lstStyle/>
                    <a:p>
                      <a:pPr algn="ctr"/>
                      <a:r>
                        <a:rPr lang="en-US" sz="2800" dirty="0"/>
                        <a:t>43</a:t>
                      </a:r>
                      <a:endParaRPr lang="en-US" sz="2800" b="1" dirty="0"/>
                    </a:p>
                  </a:txBody>
                  <a:tcPr/>
                </a:tc>
                <a:tc>
                  <a:txBody>
                    <a:bodyPr/>
                    <a:lstStyle/>
                    <a:p>
                      <a:pPr algn="ctr"/>
                      <a:r>
                        <a:rPr lang="en-US" sz="2800" dirty="0"/>
                        <a:t>44</a:t>
                      </a:r>
                      <a:endParaRPr lang="en-US" sz="2800" b="1" dirty="0"/>
                    </a:p>
                  </a:txBody>
                  <a:tcPr/>
                </a:tc>
                <a:tc>
                  <a:txBody>
                    <a:bodyPr/>
                    <a:lstStyle/>
                    <a:p>
                      <a:pPr algn="ctr"/>
                      <a:r>
                        <a:rPr lang="en-US" sz="2800" dirty="0"/>
                        <a:t>45</a:t>
                      </a:r>
                      <a:endParaRPr lang="en-US" sz="2800" b="1" dirty="0"/>
                    </a:p>
                  </a:txBody>
                  <a:tcPr/>
                </a:tc>
                <a:extLst>
                  <a:ext uri="{0D108BD9-81ED-4DB2-BD59-A6C34878D82A}">
                    <a16:rowId xmlns:a16="http://schemas.microsoft.com/office/drawing/2014/main" val="1654705558"/>
                  </a:ext>
                </a:extLst>
              </a:tr>
              <a:tr h="370840">
                <a:tc>
                  <a:txBody>
                    <a:bodyPr/>
                    <a:lstStyle/>
                    <a:p>
                      <a:r>
                        <a:rPr lang="en-US" dirty="0"/>
                        <a:t>Joseph and the prisoners’ dreams</a:t>
                      </a:r>
                    </a:p>
                  </a:txBody>
                  <a:tcPr/>
                </a:tc>
                <a:tc>
                  <a:txBody>
                    <a:bodyPr/>
                    <a:lstStyle/>
                    <a:p>
                      <a:r>
                        <a:rPr lang="en-US" dirty="0"/>
                        <a:t>Joseph and Pharaoh’s dreams</a:t>
                      </a:r>
                    </a:p>
                    <a:p>
                      <a:endParaRPr lang="en-US" dirty="0"/>
                    </a:p>
                    <a:p>
                      <a:r>
                        <a:rPr lang="en-US" dirty="0"/>
                        <a:t>Joseph’s rise to power</a:t>
                      </a:r>
                    </a:p>
                  </a:txBody>
                  <a:tcPr/>
                </a:tc>
                <a:tc>
                  <a:txBody>
                    <a:bodyPr/>
                    <a:lstStyle/>
                    <a:p>
                      <a:r>
                        <a:rPr lang="en-US" dirty="0"/>
                        <a:t>Joseph’s brothers go to Egypt</a:t>
                      </a:r>
                    </a:p>
                    <a:p>
                      <a:endParaRPr lang="en-US" dirty="0"/>
                    </a:p>
                    <a:p>
                      <a:r>
                        <a:rPr lang="en-US" dirty="0"/>
                        <a:t>Joseph’s brothers return to Canaan</a:t>
                      </a:r>
                    </a:p>
                  </a:txBody>
                  <a:tcPr/>
                </a:tc>
                <a:tc>
                  <a:txBody>
                    <a:bodyPr/>
                    <a:lstStyle/>
                    <a:p>
                      <a:r>
                        <a:rPr lang="en-US" dirty="0"/>
                        <a:t>Joseph’s brothers return with Benjamin</a:t>
                      </a:r>
                    </a:p>
                  </a:txBody>
                  <a:tcPr/>
                </a:tc>
                <a:tc>
                  <a:txBody>
                    <a:bodyPr/>
                    <a:lstStyle/>
                    <a:p>
                      <a:r>
                        <a:rPr lang="en-US" dirty="0"/>
                        <a:t>Joseph’s cup</a:t>
                      </a:r>
                    </a:p>
                    <a:p>
                      <a:endParaRPr lang="en-US" dirty="0"/>
                    </a:p>
                    <a:p>
                      <a:r>
                        <a:rPr lang="en-US" dirty="0"/>
                        <a:t>Judah intercedes for Benjamin</a:t>
                      </a:r>
                    </a:p>
                  </a:txBody>
                  <a:tcPr/>
                </a:tc>
                <a:tc>
                  <a:txBody>
                    <a:bodyPr/>
                    <a:lstStyle/>
                    <a:p>
                      <a:r>
                        <a:rPr lang="en-US" dirty="0"/>
                        <a:t>Joseph reveals himself to his brothers</a:t>
                      </a:r>
                    </a:p>
                  </a:txBody>
                  <a:tcPr/>
                </a:tc>
                <a:extLst>
                  <a:ext uri="{0D108BD9-81ED-4DB2-BD59-A6C34878D82A}">
                    <a16:rowId xmlns:a16="http://schemas.microsoft.com/office/drawing/2014/main" val="2562097047"/>
                  </a:ext>
                </a:extLst>
              </a:tr>
            </a:tbl>
          </a:graphicData>
        </a:graphic>
      </p:graphicFrame>
    </p:spTree>
    <p:extLst>
      <p:ext uri="{BB962C8B-B14F-4D97-AF65-F5344CB8AC3E}">
        <p14:creationId xmlns:p14="http://schemas.microsoft.com/office/powerpoint/2010/main" val="155736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46B3C-7C45-445F-BE4B-73C2B2B8FF0D}"/>
              </a:ext>
            </a:extLst>
          </p:cNvPr>
          <p:cNvSpPr>
            <a:spLocks noGrp="1"/>
          </p:cNvSpPr>
          <p:nvPr>
            <p:ph type="title"/>
          </p:nvPr>
        </p:nvSpPr>
        <p:spPr/>
        <p:txBody>
          <a:bodyPr>
            <a:normAutofit fontScale="90000"/>
          </a:bodyPr>
          <a:lstStyle/>
          <a:p>
            <a:r>
              <a:rPr lang="en-US" dirty="0"/>
              <a:t>Describe Joseph’s experience with the chief butler and chief baker while Joseph was in prison.</a:t>
            </a:r>
          </a:p>
        </p:txBody>
      </p:sp>
      <p:sp>
        <p:nvSpPr>
          <p:cNvPr id="3" name="Content Placeholder 2">
            <a:extLst>
              <a:ext uri="{FF2B5EF4-FFF2-40B4-BE49-F238E27FC236}">
                <a16:creationId xmlns:a16="http://schemas.microsoft.com/office/drawing/2014/main" id="{71151399-EB1B-47FF-984F-F417CE04862A}"/>
              </a:ext>
            </a:extLst>
          </p:cNvPr>
          <p:cNvSpPr>
            <a:spLocks noGrp="1"/>
          </p:cNvSpPr>
          <p:nvPr>
            <p:ph idx="1"/>
          </p:nvPr>
        </p:nvSpPr>
        <p:spPr>
          <a:xfrm>
            <a:off x="628650" y="1825625"/>
            <a:ext cx="7886700" cy="4787210"/>
          </a:xfrm>
        </p:spPr>
        <p:txBody>
          <a:bodyPr>
            <a:normAutofit fontScale="92500" lnSpcReduction="10000"/>
          </a:bodyPr>
          <a:lstStyle/>
          <a:p>
            <a:r>
              <a:rPr lang="en-US" dirty="0"/>
              <a:t>Pharaoh became angry with his chief butler and chief baker and put them in prison while Joseph was in prison; they were put in Joseph’s charge – Gen 40:4</a:t>
            </a:r>
          </a:p>
          <a:p>
            <a:r>
              <a:rPr lang="en-US" dirty="0"/>
              <a:t>Each of them had a dream – Gen 40:9-17</a:t>
            </a:r>
          </a:p>
          <a:p>
            <a:pPr lvl="1"/>
            <a:r>
              <a:rPr lang="en-US" dirty="0"/>
              <a:t>Chief butler: a vine had 3 branches that brought forth ripe grapes; the butler pressed them into Pharaoh’s cup and placed the cup in Pharaoh’s hand</a:t>
            </a:r>
          </a:p>
          <a:p>
            <a:pPr lvl="1"/>
            <a:r>
              <a:rPr lang="en-US" dirty="0"/>
              <a:t>Chief baker: had 3 white baskets on his head and the top basket had all kinds of baked goods for Pharaoh; birds came and ate the baked goods</a:t>
            </a:r>
          </a:p>
          <a:p>
            <a:r>
              <a:rPr lang="en-US" dirty="0"/>
              <a:t>The two were sad because there was no interpreter, but Joseph said interpretations belong to God, pleas tell them to me – Gen 40:8</a:t>
            </a:r>
          </a:p>
          <a:p>
            <a:r>
              <a:rPr lang="en-US" dirty="0"/>
              <a:t>Dream interpretations Gen 40:12-18</a:t>
            </a:r>
          </a:p>
          <a:p>
            <a:pPr lvl="1"/>
            <a:r>
              <a:rPr lang="en-US" dirty="0"/>
              <a:t>Chief Butler: in 3 days time Pharaoh would lift up his head and restore him to his place (Joseph asks the butler to remember him to get him out of prison)</a:t>
            </a:r>
          </a:p>
          <a:p>
            <a:pPr lvl="1"/>
            <a:r>
              <a:rPr lang="en-US" dirty="0"/>
              <a:t>Chief Baker: after he saw that the butler’s interpretation was good, he asked Joseph for his interpretation </a:t>
            </a:r>
            <a:r>
              <a:rPr lang="en-US" dirty="0">
                <a:sym typeface="Wingdings" panose="05000000000000000000" pitchFamily="2" charset="2"/>
              </a:rPr>
              <a:t> within 3 days Pharaoh will lift off your head and hang you on a tree and the birds will eat your flesh</a:t>
            </a:r>
          </a:p>
          <a:p>
            <a:r>
              <a:rPr lang="en-US" dirty="0">
                <a:sym typeface="Wingdings" panose="05000000000000000000" pitchFamily="2" charset="2"/>
              </a:rPr>
              <a:t>The interpretations come true, but the chief butler did not remember Joseph</a:t>
            </a:r>
            <a:endParaRPr lang="en-US" dirty="0"/>
          </a:p>
        </p:txBody>
      </p:sp>
    </p:spTree>
    <p:extLst>
      <p:ext uri="{BB962C8B-B14F-4D97-AF65-F5344CB8AC3E}">
        <p14:creationId xmlns:p14="http://schemas.microsoft.com/office/powerpoint/2010/main" val="61418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46B3C-7C45-445F-BE4B-73C2B2B8FF0D}"/>
              </a:ext>
            </a:extLst>
          </p:cNvPr>
          <p:cNvSpPr>
            <a:spLocks noGrp="1"/>
          </p:cNvSpPr>
          <p:nvPr>
            <p:ph type="title"/>
          </p:nvPr>
        </p:nvSpPr>
        <p:spPr/>
        <p:txBody>
          <a:bodyPr/>
          <a:lstStyle/>
          <a:p>
            <a:r>
              <a:rPr lang="en-US" dirty="0"/>
              <a:t>How did Joseph come to be released from prison? </a:t>
            </a:r>
          </a:p>
        </p:txBody>
      </p:sp>
      <p:sp>
        <p:nvSpPr>
          <p:cNvPr id="3" name="Content Placeholder 2">
            <a:extLst>
              <a:ext uri="{FF2B5EF4-FFF2-40B4-BE49-F238E27FC236}">
                <a16:creationId xmlns:a16="http://schemas.microsoft.com/office/drawing/2014/main" id="{71151399-EB1B-47FF-984F-F417CE04862A}"/>
              </a:ext>
            </a:extLst>
          </p:cNvPr>
          <p:cNvSpPr>
            <a:spLocks noGrp="1"/>
          </p:cNvSpPr>
          <p:nvPr>
            <p:ph idx="1"/>
          </p:nvPr>
        </p:nvSpPr>
        <p:spPr/>
        <p:txBody>
          <a:bodyPr>
            <a:normAutofit/>
          </a:bodyPr>
          <a:lstStyle/>
          <a:p>
            <a:r>
              <a:rPr lang="en-US" dirty="0"/>
              <a:t>Genesis 41</a:t>
            </a:r>
          </a:p>
          <a:p>
            <a:pPr lvl="1"/>
            <a:r>
              <a:rPr lang="en-US" dirty="0"/>
              <a:t>After two full years, Pharaoh had two dreams and none of the magicians or wise men could interpret them for Pharaoh</a:t>
            </a:r>
          </a:p>
          <a:p>
            <a:pPr lvl="1"/>
            <a:endParaRPr lang="en-US" dirty="0"/>
          </a:p>
          <a:p>
            <a:pPr lvl="1"/>
            <a:r>
              <a:rPr lang="en-US" dirty="0"/>
              <a:t>The chief butler then remembered Joseph and told Pharaoh about Joseph</a:t>
            </a:r>
          </a:p>
          <a:p>
            <a:pPr lvl="1"/>
            <a:endParaRPr lang="en-US" dirty="0"/>
          </a:p>
          <a:p>
            <a:pPr lvl="1"/>
            <a:r>
              <a:rPr lang="en-US" dirty="0"/>
              <a:t>Joseph is brought before Pharaoh and Pharaoh says it is said that Joseph can interpret dreams </a:t>
            </a:r>
            <a:r>
              <a:rPr lang="en-US" dirty="0">
                <a:sym typeface="Wingdings" panose="05000000000000000000" pitchFamily="2" charset="2"/>
              </a:rPr>
              <a:t> Joseph tells him that God will give him an answer</a:t>
            </a:r>
          </a:p>
          <a:p>
            <a:pPr lvl="1"/>
            <a:endParaRPr lang="en-US" dirty="0">
              <a:sym typeface="Wingdings" panose="05000000000000000000" pitchFamily="2" charset="2"/>
            </a:endParaRPr>
          </a:p>
          <a:p>
            <a:pPr lvl="1"/>
            <a:r>
              <a:rPr lang="en-US" dirty="0">
                <a:sym typeface="Wingdings" panose="05000000000000000000" pitchFamily="2" charset="2"/>
              </a:rPr>
              <a:t>Joseph interprets Pharaoh’s dreams</a:t>
            </a:r>
            <a:endParaRPr lang="en-US" dirty="0"/>
          </a:p>
        </p:txBody>
      </p:sp>
    </p:spTree>
    <p:extLst>
      <p:ext uri="{BB962C8B-B14F-4D97-AF65-F5344CB8AC3E}">
        <p14:creationId xmlns:p14="http://schemas.microsoft.com/office/powerpoint/2010/main" val="370673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833966-397B-4F19-8D6F-44B96DD4396A}"/>
              </a:ext>
            </a:extLst>
          </p:cNvPr>
          <p:cNvSpPr>
            <a:spLocks noGrp="1"/>
          </p:cNvSpPr>
          <p:nvPr>
            <p:ph idx="1"/>
          </p:nvPr>
        </p:nvSpPr>
        <p:spPr>
          <a:xfrm>
            <a:off x="628650" y="1825625"/>
            <a:ext cx="7886700" cy="4667248"/>
          </a:xfrm>
        </p:spPr>
        <p:txBody>
          <a:bodyPr>
            <a:normAutofit/>
          </a:bodyPr>
          <a:lstStyle/>
          <a:p>
            <a:r>
              <a:rPr lang="en-US" dirty="0"/>
              <a:t>First dream – Genesis 40:3-4</a:t>
            </a:r>
          </a:p>
          <a:p>
            <a:pPr lvl="1"/>
            <a:r>
              <a:rPr lang="en-US" dirty="0"/>
              <a:t>7  fine looking fat cows came up out of the river and fed in the meadow. Then 7 ugly and gaunt cows came up out of the river and stood by the other cows, and then the ugly and gaunt cows ate up the 7 fine looking cows and were just as ugly as at the beginning</a:t>
            </a:r>
          </a:p>
          <a:p>
            <a:r>
              <a:rPr lang="en-US" dirty="0"/>
              <a:t>Second dream – Genesis 40:5-7</a:t>
            </a:r>
          </a:p>
          <a:p>
            <a:pPr lvl="1"/>
            <a:r>
              <a:rPr lang="en-US" dirty="0"/>
              <a:t>7 plump and good heads of grain came up on one stalk. Then 7 thin heads blighted by the east winds sprang up after them. The 7 thin heads devoured the 7 plump heads.</a:t>
            </a:r>
          </a:p>
          <a:p>
            <a:r>
              <a:rPr lang="en-US" dirty="0"/>
              <a:t>Interpretation – Genesis 40:25-32</a:t>
            </a:r>
          </a:p>
          <a:p>
            <a:pPr lvl="1"/>
            <a:r>
              <a:rPr lang="en-US" dirty="0"/>
              <a:t>The dreams were one. The 7 good cows and 7 good heads of grain represent 7 years of great plenty. The 7 bad cows and 7 thin heads represent 7 years of very severe famine that will follow the 7 years of plenty. The famine will deplete the land and no one will remember the years of plenty.</a:t>
            </a:r>
          </a:p>
          <a:p>
            <a:pPr lvl="1"/>
            <a:r>
              <a:rPr lang="en-US" dirty="0"/>
              <a:t>It was repeated twice because it is established by God and will shortly come to pass.</a:t>
            </a:r>
          </a:p>
        </p:txBody>
      </p:sp>
      <p:sp>
        <p:nvSpPr>
          <p:cNvPr id="9" name="Title 1">
            <a:extLst>
              <a:ext uri="{FF2B5EF4-FFF2-40B4-BE49-F238E27FC236}">
                <a16:creationId xmlns:a16="http://schemas.microsoft.com/office/drawing/2014/main" id="{ADA1D4AD-1EEB-43D4-B13E-2E03F5642D82}"/>
              </a:ext>
            </a:extLst>
          </p:cNvPr>
          <p:cNvSpPr txBox="1">
            <a:spLocks/>
          </p:cNvSpPr>
          <p:nvPr/>
        </p:nvSpPr>
        <p:spPr>
          <a:xfrm>
            <a:off x="628650" y="365127"/>
            <a:ext cx="7886700" cy="107614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pPr lvl="0"/>
            <a:r>
              <a:rPr lang="en-US" dirty="0"/>
              <a:t>Describe Pharaoh’s dreams and what they meant.</a:t>
            </a:r>
          </a:p>
        </p:txBody>
      </p:sp>
    </p:spTree>
    <p:extLst>
      <p:ext uri="{BB962C8B-B14F-4D97-AF65-F5344CB8AC3E}">
        <p14:creationId xmlns:p14="http://schemas.microsoft.com/office/powerpoint/2010/main" val="4007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58764</TotalTime>
  <Words>2616</Words>
  <Application>Microsoft Office PowerPoint</Application>
  <PresentationFormat>On-screen Show (4:3)</PresentationFormat>
  <Paragraphs>267</Paragraphs>
  <Slides>21</Slides>
  <Notes>13</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Elephant</vt:lpstr>
      <vt:lpstr>Office Theme</vt:lpstr>
      <vt:lpstr>Lesson 11 Joseph’s Rise to Power Genesis 40 – 45</vt:lpstr>
      <vt:lpstr>Review</vt:lpstr>
      <vt:lpstr>Review</vt:lpstr>
      <vt:lpstr>Timeline of Abraham, Isaac, Jacob together</vt:lpstr>
      <vt:lpstr>Timeline of Abraham, Isaac, Jacob, Joseph</vt:lpstr>
      <vt:lpstr>Preview</vt:lpstr>
      <vt:lpstr>Describe Joseph’s experience with the chief butler and chief baker while Joseph was in prison.</vt:lpstr>
      <vt:lpstr>How did Joseph come to be released from prison? </vt:lpstr>
      <vt:lpstr>PowerPoint Presentation</vt:lpstr>
      <vt:lpstr>PowerPoint Presentation</vt:lpstr>
      <vt:lpstr>PowerPoint Presentation</vt:lpstr>
      <vt:lpstr>Why did Joseph’s brothers go to Egypt? Which brother didn’t go and why? Describe this first interaction between Joseph and his brothers.</vt:lpstr>
      <vt:lpstr>Why did Joseph’s brothers go to Egypt? Which brother didn’t go and why? Describe this first interaction between Joseph and his brothers.</vt:lpstr>
      <vt:lpstr>Why did Joseph’s brothers go to Egypt? Which brother didn’t go and why? Describe this first interaction between Joseph and his brothers.</vt:lpstr>
      <vt:lpstr>Describe the interaction with their father, Jacob, when the brothers returned from Egypt.</vt:lpstr>
      <vt:lpstr>Why does Jacob finally agree to let Benjamin go to Egypt?</vt:lpstr>
      <vt:lpstr>Describe the brothers’ second interaction with Joseph.</vt:lpstr>
      <vt:lpstr>What does Joseph command his steward to do when the brothers were preparing to leave? What does Judah propose to Joseph and why?</vt:lpstr>
      <vt:lpstr>What does Joseph command his steward to do when the brothers were preparing to leave? What does Judah propose to Joseph and why?</vt:lpstr>
      <vt:lpstr>Describe what happens when Joseph reveals himself to his brothers.</vt:lpstr>
      <vt:lpstr>Describe what happens when Joseph reveals himself to his brothers.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dc:title>
  <dc:creator>Shawn Willis</dc:creator>
  <cp:lastModifiedBy>Shawn Willis</cp:lastModifiedBy>
  <cp:revision>451</cp:revision>
  <dcterms:created xsi:type="dcterms:W3CDTF">2019-06-01T18:43:42Z</dcterms:created>
  <dcterms:modified xsi:type="dcterms:W3CDTF">2019-09-29T04:32:24Z</dcterms:modified>
</cp:coreProperties>
</file>