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7"/>
  </p:notesMasterIdLst>
  <p:sldIdLst>
    <p:sldId id="256" r:id="rId2"/>
    <p:sldId id="341" r:id="rId3"/>
    <p:sldId id="295" r:id="rId4"/>
    <p:sldId id="275" r:id="rId5"/>
    <p:sldId id="313" r:id="rId6"/>
    <p:sldId id="317" r:id="rId7"/>
    <p:sldId id="329" r:id="rId8"/>
    <p:sldId id="294" r:id="rId9"/>
    <p:sldId id="318" r:id="rId10"/>
    <p:sldId id="328" r:id="rId11"/>
    <p:sldId id="257" r:id="rId12"/>
    <p:sldId id="308" r:id="rId13"/>
    <p:sldId id="319" r:id="rId14"/>
    <p:sldId id="320" r:id="rId15"/>
    <p:sldId id="307" r:id="rId16"/>
    <p:sldId id="321" r:id="rId17"/>
    <p:sldId id="322" r:id="rId18"/>
    <p:sldId id="323" r:id="rId19"/>
    <p:sldId id="278" r:id="rId20"/>
    <p:sldId id="324" r:id="rId21"/>
    <p:sldId id="312" r:id="rId22"/>
    <p:sldId id="314" r:id="rId23"/>
    <p:sldId id="325" r:id="rId24"/>
    <p:sldId id="315" r:id="rId25"/>
    <p:sldId id="31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1344" autoAdjust="0"/>
  </p:normalViewPr>
  <p:slideViewPr>
    <p:cSldViewPr snapToGrid="0">
      <p:cViewPr varScale="1">
        <p:scale>
          <a:sx n="66" d="100"/>
          <a:sy n="66" d="100"/>
        </p:scale>
        <p:origin x="15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E07D1-E8CD-4C16-B5C6-D7D8A6B43702}" type="datetimeFigureOut">
              <a:rPr lang="en-US" smtClean="0"/>
              <a:t>8/3/2019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58396-D57B-4DEA-92C8-386F750A1705}" type="slidenum">
              <a:rPr lang="en-US" smtClean="0"/>
              <a:t>‹#›</a:t>
            </a:fld>
            <a:endParaRPr lang="en-US"/>
          </a:p>
        </p:txBody>
      </p:sp>
    </p:spTree>
    <p:extLst>
      <p:ext uri="{BB962C8B-B14F-4D97-AF65-F5344CB8AC3E}">
        <p14:creationId xmlns:p14="http://schemas.microsoft.com/office/powerpoint/2010/main" val="167503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8</a:t>
            </a:fld>
            <a:endParaRPr lang="en-US"/>
          </a:p>
        </p:txBody>
      </p:sp>
    </p:spTree>
    <p:extLst>
      <p:ext uri="{BB962C8B-B14F-4D97-AF65-F5344CB8AC3E}">
        <p14:creationId xmlns:p14="http://schemas.microsoft.com/office/powerpoint/2010/main" val="199726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9</a:t>
            </a:fld>
            <a:endParaRPr lang="en-US"/>
          </a:p>
        </p:txBody>
      </p:sp>
    </p:spTree>
    <p:extLst>
      <p:ext uri="{BB962C8B-B14F-4D97-AF65-F5344CB8AC3E}">
        <p14:creationId xmlns:p14="http://schemas.microsoft.com/office/powerpoint/2010/main" val="4105576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10</a:t>
            </a:fld>
            <a:endParaRPr lang="en-US"/>
          </a:p>
        </p:txBody>
      </p:sp>
    </p:spTree>
    <p:extLst>
      <p:ext uri="{BB962C8B-B14F-4D97-AF65-F5344CB8AC3E}">
        <p14:creationId xmlns:p14="http://schemas.microsoft.com/office/powerpoint/2010/main" val="428093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Melchizzedek</a:t>
            </a:r>
            <a:r>
              <a:rPr lang="en-US" dirty="0"/>
              <a:t> doesn’t have a genealogy derived from the nation of Israel (Heb 7:6) which may help explain Heb 7:3 </a:t>
            </a:r>
            <a:r>
              <a:rPr lang="en-US" dirty="0">
                <a:sym typeface="Wingdings" panose="05000000000000000000" pitchFamily="2" charset="2"/>
              </a:rPr>
              <a:t> without father, mother, or genealogy</a:t>
            </a:r>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16</a:t>
            </a:fld>
            <a:endParaRPr lang="en-US"/>
          </a:p>
        </p:txBody>
      </p:sp>
    </p:spTree>
    <p:extLst>
      <p:ext uri="{BB962C8B-B14F-4D97-AF65-F5344CB8AC3E}">
        <p14:creationId xmlns:p14="http://schemas.microsoft.com/office/powerpoint/2010/main" val="978536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Melchizzadek</a:t>
            </a:r>
            <a:r>
              <a:rPr lang="en-US" dirty="0"/>
              <a:t> doesn’t have a genealogy derived from the nation of Israel (Heb 7:6) which may help explain Heb 7:3 </a:t>
            </a:r>
            <a:r>
              <a:rPr lang="en-US" dirty="0">
                <a:sym typeface="Wingdings" panose="05000000000000000000" pitchFamily="2" charset="2"/>
              </a:rPr>
              <a:t> without father, mother, or genealogy</a:t>
            </a:r>
            <a:endParaRPr lang="en-US" dirty="0"/>
          </a:p>
        </p:txBody>
      </p:sp>
      <p:sp>
        <p:nvSpPr>
          <p:cNvPr id="4" name="Slide Number Placeholder 3"/>
          <p:cNvSpPr>
            <a:spLocks noGrp="1"/>
          </p:cNvSpPr>
          <p:nvPr>
            <p:ph type="sldNum" sz="quarter" idx="5"/>
          </p:nvPr>
        </p:nvSpPr>
        <p:spPr/>
        <p:txBody>
          <a:bodyPr/>
          <a:lstStyle/>
          <a:p>
            <a:fld id="{36558396-D57B-4DEA-92C8-386F750A1705}" type="slidenum">
              <a:rPr lang="en-US" smtClean="0"/>
              <a:t>17</a:t>
            </a:fld>
            <a:endParaRPr lang="en-US"/>
          </a:p>
        </p:txBody>
      </p:sp>
    </p:spTree>
    <p:extLst>
      <p:ext uri="{BB962C8B-B14F-4D97-AF65-F5344CB8AC3E}">
        <p14:creationId xmlns:p14="http://schemas.microsoft.com/office/powerpoint/2010/main" val="1656567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be similar to people claiming the Sabbath still must be observed (even though we don’t have any indication that man observed the Sabbath until the gathering of the manna)</a:t>
            </a:r>
          </a:p>
        </p:txBody>
      </p:sp>
      <p:sp>
        <p:nvSpPr>
          <p:cNvPr id="4" name="Slide Number Placeholder 3"/>
          <p:cNvSpPr>
            <a:spLocks noGrp="1"/>
          </p:cNvSpPr>
          <p:nvPr>
            <p:ph type="sldNum" sz="quarter" idx="5"/>
          </p:nvPr>
        </p:nvSpPr>
        <p:spPr/>
        <p:txBody>
          <a:bodyPr/>
          <a:lstStyle/>
          <a:p>
            <a:fld id="{36558396-D57B-4DEA-92C8-386F750A1705}" type="slidenum">
              <a:rPr lang="en-US" smtClean="0"/>
              <a:t>24</a:t>
            </a:fld>
            <a:endParaRPr lang="en-US"/>
          </a:p>
        </p:txBody>
      </p:sp>
    </p:spTree>
    <p:extLst>
      <p:ext uri="{BB962C8B-B14F-4D97-AF65-F5344CB8AC3E}">
        <p14:creationId xmlns:p14="http://schemas.microsoft.com/office/powerpoint/2010/main" val="141318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59253-A18E-43C1-9A36-D987BCAE4AA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B99BB87-027D-4A61-9A5E-546AE092BDC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FBF4AB1-F784-4C36-9A1B-9B59A42F2A89}"/>
              </a:ext>
            </a:extLst>
          </p:cNvPr>
          <p:cNvSpPr>
            <a:spLocks noGrp="1"/>
          </p:cNvSpPr>
          <p:nvPr>
            <p:ph type="dt" sz="half" idx="10"/>
          </p:nvPr>
        </p:nvSpPr>
        <p:spPr/>
        <p:txBody>
          <a:bodyPr/>
          <a:lstStyle/>
          <a:p>
            <a:fld id="{21F75228-FCF9-4D4A-B984-699D93074924}" type="datetimeFigureOut">
              <a:rPr lang="en-US" smtClean="0"/>
              <a:t>8/3/2019</a:t>
            </a:fld>
            <a:endParaRPr lang="en-US"/>
          </a:p>
        </p:txBody>
      </p:sp>
      <p:sp>
        <p:nvSpPr>
          <p:cNvPr id="5" name="Footer Placeholder 4">
            <a:extLst>
              <a:ext uri="{FF2B5EF4-FFF2-40B4-BE49-F238E27FC236}">
                <a16:creationId xmlns:a16="http://schemas.microsoft.com/office/drawing/2014/main" id="{E27C66C1-AF4C-4836-980B-665496BC4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B5D06-FA1E-46E0-AA07-4D7D7BA8A106}"/>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352448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067B-3E16-49FD-8FDF-3B6DDC3B82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708D0C-7C4E-460E-AA03-28507C315A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69828-284F-4767-A09B-5BF0610A312D}"/>
              </a:ext>
            </a:extLst>
          </p:cNvPr>
          <p:cNvSpPr>
            <a:spLocks noGrp="1"/>
          </p:cNvSpPr>
          <p:nvPr>
            <p:ph type="dt" sz="half" idx="10"/>
          </p:nvPr>
        </p:nvSpPr>
        <p:spPr/>
        <p:txBody>
          <a:bodyPr/>
          <a:lstStyle/>
          <a:p>
            <a:fld id="{21F75228-FCF9-4D4A-B984-699D93074924}" type="datetimeFigureOut">
              <a:rPr lang="en-US" smtClean="0"/>
              <a:t>8/3/2019</a:t>
            </a:fld>
            <a:endParaRPr lang="en-US"/>
          </a:p>
        </p:txBody>
      </p:sp>
      <p:sp>
        <p:nvSpPr>
          <p:cNvPr id="5" name="Footer Placeholder 4">
            <a:extLst>
              <a:ext uri="{FF2B5EF4-FFF2-40B4-BE49-F238E27FC236}">
                <a16:creationId xmlns:a16="http://schemas.microsoft.com/office/drawing/2014/main" id="{E24D32D4-8C27-4C6F-9121-11DBB2196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7BBB8-AB74-4041-BC46-D541C387C65F}"/>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3450471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3E83CE-A80E-4B45-A7FE-1F3DB994792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70DDDD-A3B9-4C31-BB71-F9DACEC2D8C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45A90-E6DA-4809-A034-6FBCFB801595}"/>
              </a:ext>
            </a:extLst>
          </p:cNvPr>
          <p:cNvSpPr>
            <a:spLocks noGrp="1"/>
          </p:cNvSpPr>
          <p:nvPr>
            <p:ph type="dt" sz="half" idx="10"/>
          </p:nvPr>
        </p:nvSpPr>
        <p:spPr/>
        <p:txBody>
          <a:bodyPr/>
          <a:lstStyle/>
          <a:p>
            <a:fld id="{21F75228-FCF9-4D4A-B984-699D93074924}" type="datetimeFigureOut">
              <a:rPr lang="en-US" smtClean="0"/>
              <a:t>8/3/2019</a:t>
            </a:fld>
            <a:endParaRPr lang="en-US"/>
          </a:p>
        </p:txBody>
      </p:sp>
      <p:sp>
        <p:nvSpPr>
          <p:cNvPr id="5" name="Footer Placeholder 4">
            <a:extLst>
              <a:ext uri="{FF2B5EF4-FFF2-40B4-BE49-F238E27FC236}">
                <a16:creationId xmlns:a16="http://schemas.microsoft.com/office/drawing/2014/main" id="{FD473031-197A-4523-847D-4009BA659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9DAED-6EB5-478C-8758-A57F441380F4}"/>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175811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27BC-7F37-44E0-A378-8B9C5F541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B9CE56-0793-4434-8274-A461568ABB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11D13-6A11-47A1-8E4A-F5FBF859FED4}"/>
              </a:ext>
            </a:extLst>
          </p:cNvPr>
          <p:cNvSpPr>
            <a:spLocks noGrp="1"/>
          </p:cNvSpPr>
          <p:nvPr>
            <p:ph type="dt" sz="half" idx="10"/>
          </p:nvPr>
        </p:nvSpPr>
        <p:spPr/>
        <p:txBody>
          <a:bodyPr/>
          <a:lstStyle/>
          <a:p>
            <a:fld id="{21F75228-FCF9-4D4A-B984-699D93074924}" type="datetimeFigureOut">
              <a:rPr lang="en-US" smtClean="0"/>
              <a:t>8/3/2019</a:t>
            </a:fld>
            <a:endParaRPr lang="en-US"/>
          </a:p>
        </p:txBody>
      </p:sp>
      <p:sp>
        <p:nvSpPr>
          <p:cNvPr id="5" name="Footer Placeholder 4">
            <a:extLst>
              <a:ext uri="{FF2B5EF4-FFF2-40B4-BE49-F238E27FC236}">
                <a16:creationId xmlns:a16="http://schemas.microsoft.com/office/drawing/2014/main" id="{CE303752-3A83-4EB3-9925-8BD65B87A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9AF75-61B9-426C-9CFD-02B1AB531620}"/>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23751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A3779-C144-434C-AAFE-FDFD0C4382C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08B3F3D-04E8-463E-9206-995842CCE65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0A9BD3-6580-4ACC-98BC-950C342D5BCD}"/>
              </a:ext>
            </a:extLst>
          </p:cNvPr>
          <p:cNvSpPr>
            <a:spLocks noGrp="1"/>
          </p:cNvSpPr>
          <p:nvPr>
            <p:ph type="dt" sz="half" idx="10"/>
          </p:nvPr>
        </p:nvSpPr>
        <p:spPr/>
        <p:txBody>
          <a:bodyPr/>
          <a:lstStyle/>
          <a:p>
            <a:fld id="{21F75228-FCF9-4D4A-B984-699D93074924}" type="datetimeFigureOut">
              <a:rPr lang="en-US" smtClean="0"/>
              <a:t>8/3/2019</a:t>
            </a:fld>
            <a:endParaRPr lang="en-US"/>
          </a:p>
        </p:txBody>
      </p:sp>
      <p:sp>
        <p:nvSpPr>
          <p:cNvPr id="5" name="Footer Placeholder 4">
            <a:extLst>
              <a:ext uri="{FF2B5EF4-FFF2-40B4-BE49-F238E27FC236}">
                <a16:creationId xmlns:a16="http://schemas.microsoft.com/office/drawing/2014/main" id="{FAC9CEEF-1156-4DB9-95A6-26234DEF9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06378-B160-4B68-BAA2-0C00D037B431}"/>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35934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220C1-CAFD-4573-B5C2-E831C3B92C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299A95-A338-442A-BAE6-11D8413A7E5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97CCFE-5BAA-42B4-9644-A125A2107B9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21912A-3C9C-4852-BBA3-45E3FFF312C5}"/>
              </a:ext>
            </a:extLst>
          </p:cNvPr>
          <p:cNvSpPr>
            <a:spLocks noGrp="1"/>
          </p:cNvSpPr>
          <p:nvPr>
            <p:ph type="dt" sz="half" idx="10"/>
          </p:nvPr>
        </p:nvSpPr>
        <p:spPr/>
        <p:txBody>
          <a:bodyPr/>
          <a:lstStyle/>
          <a:p>
            <a:fld id="{21F75228-FCF9-4D4A-B984-699D93074924}" type="datetimeFigureOut">
              <a:rPr lang="en-US" smtClean="0"/>
              <a:t>8/3/2019</a:t>
            </a:fld>
            <a:endParaRPr lang="en-US"/>
          </a:p>
        </p:txBody>
      </p:sp>
      <p:sp>
        <p:nvSpPr>
          <p:cNvPr id="6" name="Footer Placeholder 5">
            <a:extLst>
              <a:ext uri="{FF2B5EF4-FFF2-40B4-BE49-F238E27FC236}">
                <a16:creationId xmlns:a16="http://schemas.microsoft.com/office/drawing/2014/main" id="{7E7C4BDE-33BF-4BB3-BD9E-79B423DD55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D8D44-4FC1-45CA-B13C-760116FDC6FA}"/>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17052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D58D9-C335-4910-9BB1-EB4A294084C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D42F7A-43B5-4943-A09B-41ECF157D5F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A9C5F-298C-4E32-A905-213009289F3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181CC9-DCEF-48C3-A379-2B99B0D8C5A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365970D-513F-4E40-B8AC-37244BA1168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F770A7-8A40-4B01-A4EF-75B602205A1C}"/>
              </a:ext>
            </a:extLst>
          </p:cNvPr>
          <p:cNvSpPr>
            <a:spLocks noGrp="1"/>
          </p:cNvSpPr>
          <p:nvPr>
            <p:ph type="dt" sz="half" idx="10"/>
          </p:nvPr>
        </p:nvSpPr>
        <p:spPr/>
        <p:txBody>
          <a:bodyPr/>
          <a:lstStyle/>
          <a:p>
            <a:fld id="{21F75228-FCF9-4D4A-B984-699D93074924}" type="datetimeFigureOut">
              <a:rPr lang="en-US" smtClean="0"/>
              <a:t>8/3/2019</a:t>
            </a:fld>
            <a:endParaRPr lang="en-US"/>
          </a:p>
        </p:txBody>
      </p:sp>
      <p:sp>
        <p:nvSpPr>
          <p:cNvPr id="8" name="Footer Placeholder 7">
            <a:extLst>
              <a:ext uri="{FF2B5EF4-FFF2-40B4-BE49-F238E27FC236}">
                <a16:creationId xmlns:a16="http://schemas.microsoft.com/office/drawing/2014/main" id="{08B1A8F2-4D4B-41B4-B9E8-FA7FDF0A9F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306E41-A0BD-46BB-ACA0-956FF61D3B37}"/>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364748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B7D82-78D1-453D-B40A-940AF85C8B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58CAA8-EE49-4E47-A937-618F28182CE9}"/>
              </a:ext>
            </a:extLst>
          </p:cNvPr>
          <p:cNvSpPr>
            <a:spLocks noGrp="1"/>
          </p:cNvSpPr>
          <p:nvPr>
            <p:ph type="dt" sz="half" idx="10"/>
          </p:nvPr>
        </p:nvSpPr>
        <p:spPr/>
        <p:txBody>
          <a:bodyPr/>
          <a:lstStyle/>
          <a:p>
            <a:fld id="{21F75228-FCF9-4D4A-B984-699D93074924}" type="datetimeFigureOut">
              <a:rPr lang="en-US" smtClean="0"/>
              <a:t>8/3/2019</a:t>
            </a:fld>
            <a:endParaRPr lang="en-US"/>
          </a:p>
        </p:txBody>
      </p:sp>
      <p:sp>
        <p:nvSpPr>
          <p:cNvPr id="4" name="Footer Placeholder 3">
            <a:extLst>
              <a:ext uri="{FF2B5EF4-FFF2-40B4-BE49-F238E27FC236}">
                <a16:creationId xmlns:a16="http://schemas.microsoft.com/office/drawing/2014/main" id="{4312436C-9EA8-42EB-A4EB-EE35431C41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D7672C-BA62-496B-A0C1-096F80F8F558}"/>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411510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4333C-EC2B-4398-B560-7DE150C371E4}"/>
              </a:ext>
            </a:extLst>
          </p:cNvPr>
          <p:cNvSpPr>
            <a:spLocks noGrp="1"/>
          </p:cNvSpPr>
          <p:nvPr>
            <p:ph type="dt" sz="half" idx="10"/>
          </p:nvPr>
        </p:nvSpPr>
        <p:spPr/>
        <p:txBody>
          <a:bodyPr/>
          <a:lstStyle/>
          <a:p>
            <a:fld id="{21F75228-FCF9-4D4A-B984-699D93074924}" type="datetimeFigureOut">
              <a:rPr lang="en-US" smtClean="0"/>
              <a:t>8/3/2019</a:t>
            </a:fld>
            <a:endParaRPr lang="en-US"/>
          </a:p>
        </p:txBody>
      </p:sp>
      <p:sp>
        <p:nvSpPr>
          <p:cNvPr id="3" name="Footer Placeholder 2">
            <a:extLst>
              <a:ext uri="{FF2B5EF4-FFF2-40B4-BE49-F238E27FC236}">
                <a16:creationId xmlns:a16="http://schemas.microsoft.com/office/drawing/2014/main" id="{76E85CB8-038B-4B4F-B5E4-05FABE0B0D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18FD8E-FD2B-466F-B891-B994F51CFD4F}"/>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80762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61E4-1691-4879-9AF3-58DC7DB6924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FF31AF0-CFF4-465A-9583-799B5883CED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E7F88E-5BE5-454A-9CA6-18F7C6A50F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A24B8E7-E975-45F1-B7C3-05B46B50E472}"/>
              </a:ext>
            </a:extLst>
          </p:cNvPr>
          <p:cNvSpPr>
            <a:spLocks noGrp="1"/>
          </p:cNvSpPr>
          <p:nvPr>
            <p:ph type="dt" sz="half" idx="10"/>
          </p:nvPr>
        </p:nvSpPr>
        <p:spPr/>
        <p:txBody>
          <a:bodyPr/>
          <a:lstStyle/>
          <a:p>
            <a:fld id="{21F75228-FCF9-4D4A-B984-699D93074924}" type="datetimeFigureOut">
              <a:rPr lang="en-US" smtClean="0"/>
              <a:t>8/3/2019</a:t>
            </a:fld>
            <a:endParaRPr lang="en-US"/>
          </a:p>
        </p:txBody>
      </p:sp>
      <p:sp>
        <p:nvSpPr>
          <p:cNvPr id="6" name="Footer Placeholder 5">
            <a:extLst>
              <a:ext uri="{FF2B5EF4-FFF2-40B4-BE49-F238E27FC236}">
                <a16:creationId xmlns:a16="http://schemas.microsoft.com/office/drawing/2014/main" id="{0ADF643A-2449-4C24-B5E8-5BBB157F30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8E91D-1A6C-40A7-89D6-EC6F66F1BA9C}"/>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337601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9047C-BB0D-4ACA-A862-6FD29E4B210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3BAC2BE-CA54-4236-BEBE-2509EDDC32C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E1A3399-DFE2-4BC9-A0D9-23264FE7E8C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4F29941-4C7B-4586-B0BA-5B52C55B9A5F}"/>
              </a:ext>
            </a:extLst>
          </p:cNvPr>
          <p:cNvSpPr>
            <a:spLocks noGrp="1"/>
          </p:cNvSpPr>
          <p:nvPr>
            <p:ph type="dt" sz="half" idx="10"/>
          </p:nvPr>
        </p:nvSpPr>
        <p:spPr/>
        <p:txBody>
          <a:bodyPr/>
          <a:lstStyle/>
          <a:p>
            <a:fld id="{21F75228-FCF9-4D4A-B984-699D93074924}" type="datetimeFigureOut">
              <a:rPr lang="en-US" smtClean="0"/>
              <a:t>8/3/2019</a:t>
            </a:fld>
            <a:endParaRPr lang="en-US"/>
          </a:p>
        </p:txBody>
      </p:sp>
      <p:sp>
        <p:nvSpPr>
          <p:cNvPr id="6" name="Footer Placeholder 5">
            <a:extLst>
              <a:ext uri="{FF2B5EF4-FFF2-40B4-BE49-F238E27FC236}">
                <a16:creationId xmlns:a16="http://schemas.microsoft.com/office/drawing/2014/main" id="{DD720B15-1D01-4990-8E64-6C93CCE264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810FE-037B-48EA-AE54-2853702487B0}"/>
              </a:ext>
            </a:extLst>
          </p:cNvPr>
          <p:cNvSpPr>
            <a:spLocks noGrp="1"/>
          </p:cNvSpPr>
          <p:nvPr>
            <p:ph type="sldNum" sz="quarter" idx="12"/>
          </p:nvPr>
        </p:nvSpPr>
        <p:spPr/>
        <p:txBody>
          <a:bodyPr/>
          <a:lstStyle/>
          <a:p>
            <a:fld id="{F6E33898-89A6-45DD-BC1C-2BD8DF1FAC17}" type="slidenum">
              <a:rPr lang="en-US" smtClean="0"/>
              <a:t>‹#›</a:t>
            </a:fld>
            <a:endParaRPr lang="en-US"/>
          </a:p>
        </p:txBody>
      </p:sp>
    </p:spTree>
    <p:extLst>
      <p:ext uri="{BB962C8B-B14F-4D97-AF65-F5344CB8AC3E}">
        <p14:creationId xmlns:p14="http://schemas.microsoft.com/office/powerpoint/2010/main" val="179146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89F8C-F5F9-4BB6-BBF3-AD3DB3F40518}"/>
              </a:ext>
            </a:extLst>
          </p:cNvPr>
          <p:cNvPicPr>
            <a:picLocks noChangeAspect="1"/>
          </p:cNvPicPr>
          <p:nvPr userDrawn="1"/>
        </p:nvPicPr>
        <p:blipFill>
          <a:blip r:embed="rId13">
            <a:extLst>
              <a:ext uri="{BEBA8EAE-BF5A-486C-A8C5-ECC9F3942E4B}">
                <a14:imgProps xmlns:a14="http://schemas.microsoft.com/office/drawing/2010/main">
                  <a14:imgLayer r:embed="rId14">
                    <a14:imgEffect>
                      <a14:saturation sat="33000"/>
                    </a14:imgEffect>
                  </a14:imgLayer>
                </a14:imgProps>
              </a:ext>
            </a:extLst>
          </a:blip>
          <a:stretch>
            <a:fillRect/>
          </a:stretch>
        </p:blipFill>
        <p:spPr>
          <a:xfrm>
            <a:off x="6758398" y="152203"/>
            <a:ext cx="2286000" cy="1347416"/>
          </a:xfrm>
          <a:prstGeom prst="rect">
            <a:avLst/>
          </a:prstGeom>
          <a:effectLst>
            <a:softEdge rad="63500"/>
          </a:effectLst>
        </p:spPr>
      </p:pic>
      <p:sp>
        <p:nvSpPr>
          <p:cNvPr id="7" name="Rectangle 6">
            <a:extLst>
              <a:ext uri="{FF2B5EF4-FFF2-40B4-BE49-F238E27FC236}">
                <a16:creationId xmlns:a16="http://schemas.microsoft.com/office/drawing/2014/main" id="{39283008-2043-4D5E-B526-02A84DCF183C}"/>
              </a:ext>
            </a:extLst>
          </p:cNvPr>
          <p:cNvSpPr/>
          <p:nvPr userDrawn="1"/>
        </p:nvSpPr>
        <p:spPr>
          <a:xfrm>
            <a:off x="6719209" y="39190"/>
            <a:ext cx="2385602" cy="1515290"/>
          </a:xfrm>
          <a:prstGeom prst="rect">
            <a:avLst/>
          </a:prstGeom>
          <a:solidFill>
            <a:schemeClr val="dk1">
              <a:alpha val="7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7D16CEA7-F085-438F-A034-0A4141F89CEE}"/>
              </a:ext>
            </a:extLst>
          </p:cNvPr>
          <p:cNvSpPr>
            <a:spLocks noGrp="1"/>
          </p:cNvSpPr>
          <p:nvPr>
            <p:ph type="title"/>
          </p:nvPr>
        </p:nvSpPr>
        <p:spPr>
          <a:xfrm>
            <a:off x="628650" y="365127"/>
            <a:ext cx="7886700" cy="10761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B317AC9-3C03-4FE3-A88A-4EB478750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24A3143-EC07-4799-9298-1A1595CDF0B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bg1"/>
                </a:solidFill>
              </a:defRPr>
            </a:lvl1pPr>
          </a:lstStyle>
          <a:p>
            <a:fld id="{21F75228-FCF9-4D4A-B984-699D93074924}" type="datetimeFigureOut">
              <a:rPr lang="en-US" smtClean="0"/>
              <a:pPr/>
              <a:t>8/3/2019</a:t>
            </a:fld>
            <a:endParaRPr lang="en-US"/>
          </a:p>
        </p:txBody>
      </p:sp>
      <p:sp>
        <p:nvSpPr>
          <p:cNvPr id="5" name="Footer Placeholder 4">
            <a:extLst>
              <a:ext uri="{FF2B5EF4-FFF2-40B4-BE49-F238E27FC236}">
                <a16:creationId xmlns:a16="http://schemas.microsoft.com/office/drawing/2014/main" id="{9688DB6A-3016-42CE-847A-2E637130DD6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16A44B0-BB1D-4B97-95C7-BC8A90394E9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bg1"/>
                </a:solidFill>
              </a:defRPr>
            </a:lvl1pPr>
          </a:lstStyle>
          <a:p>
            <a:fld id="{F6E33898-89A6-45DD-BC1C-2BD8DF1FAC17}" type="slidenum">
              <a:rPr lang="en-US" smtClean="0"/>
              <a:pPr/>
              <a:t>‹#›</a:t>
            </a:fld>
            <a:endParaRPr lang="en-US"/>
          </a:p>
        </p:txBody>
      </p:sp>
      <p:cxnSp>
        <p:nvCxnSpPr>
          <p:cNvPr id="8" name="Straight Connector 7">
            <a:extLst>
              <a:ext uri="{FF2B5EF4-FFF2-40B4-BE49-F238E27FC236}">
                <a16:creationId xmlns:a16="http://schemas.microsoft.com/office/drawing/2014/main" id="{0F4EE6FC-D0EC-4B41-89B2-BB90A1946C1F}"/>
              </a:ext>
            </a:extLst>
          </p:cNvPr>
          <p:cNvCxnSpPr/>
          <p:nvPr userDrawn="1"/>
        </p:nvCxnSpPr>
        <p:spPr>
          <a:xfrm>
            <a:off x="365760" y="1515291"/>
            <a:ext cx="7746274" cy="0"/>
          </a:xfrm>
          <a:prstGeom prst="line">
            <a:avLst/>
          </a:prstGeom>
          <a:ln w="28575">
            <a:solidFill>
              <a:schemeClr val="accent4"/>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A7DA5DBA-C703-4652-91A2-B393C307B05C}"/>
              </a:ext>
            </a:extLst>
          </p:cNvPr>
          <p:cNvCxnSpPr/>
          <p:nvPr userDrawn="1"/>
        </p:nvCxnSpPr>
        <p:spPr>
          <a:xfrm>
            <a:off x="1027617" y="1589313"/>
            <a:ext cx="7746274" cy="0"/>
          </a:xfrm>
          <a:prstGeom prst="line">
            <a:avLst/>
          </a:prstGeom>
          <a:ln w="28575">
            <a:solidFill>
              <a:schemeClr val="accent4"/>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8250290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7F1725-A760-4332-8158-D0C8C8830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 y="119267"/>
            <a:ext cx="9151906" cy="6626087"/>
          </a:xfrm>
          <a:prstGeom prst="rect">
            <a:avLst/>
          </a:prstGeom>
          <a:ln>
            <a:noFill/>
          </a:ln>
          <a:effectLst>
            <a:softEdge rad="112500"/>
          </a:effectLst>
        </p:spPr>
      </p:pic>
      <p:sp>
        <p:nvSpPr>
          <p:cNvPr id="4" name="Title 3">
            <a:extLst>
              <a:ext uri="{FF2B5EF4-FFF2-40B4-BE49-F238E27FC236}">
                <a16:creationId xmlns:a16="http://schemas.microsoft.com/office/drawing/2014/main" id="{8DD8B962-6795-452F-BB23-66876BF9CAE7}"/>
              </a:ext>
            </a:extLst>
          </p:cNvPr>
          <p:cNvSpPr>
            <a:spLocks noGrp="1"/>
          </p:cNvSpPr>
          <p:nvPr>
            <p:ph type="ctrTitle"/>
          </p:nvPr>
        </p:nvSpPr>
        <p:spPr>
          <a:xfrm>
            <a:off x="2007703" y="2540000"/>
            <a:ext cx="5128594" cy="1698171"/>
          </a:xfrm>
          <a:solidFill>
            <a:schemeClr val="bg1">
              <a:alpha val="70000"/>
            </a:schemeClr>
          </a:solidFill>
          <a:effectLst>
            <a:innerShdw blurRad="114300">
              <a:prstClr val="black"/>
            </a:innerShdw>
          </a:effectLst>
        </p:spPr>
        <p:txBody>
          <a:bodyPr>
            <a:normAutofit/>
          </a:bodyPr>
          <a:lstStyle/>
          <a:p>
            <a:r>
              <a:rPr lang="en-US" dirty="0">
                <a:solidFill>
                  <a:schemeClr val="tx1"/>
                </a:solidFill>
                <a:latin typeface="Elephant" panose="02020904090505020303" pitchFamily="18" charset="0"/>
              </a:rPr>
              <a:t>Lesson 5</a:t>
            </a:r>
            <a:br>
              <a:rPr lang="en-US" dirty="0">
                <a:solidFill>
                  <a:schemeClr val="tx1"/>
                </a:solidFill>
                <a:latin typeface="Elephant" panose="02020904090505020303" pitchFamily="18" charset="0"/>
              </a:rPr>
            </a:br>
            <a:r>
              <a:rPr lang="en-US" sz="3100" dirty="0">
                <a:solidFill>
                  <a:schemeClr val="tx1"/>
                </a:solidFill>
                <a:latin typeface="Elephant" panose="02020904090505020303" pitchFamily="18" charset="0"/>
              </a:rPr>
              <a:t>Abram to Abraham</a:t>
            </a:r>
            <a:br>
              <a:rPr lang="en-US" sz="3100" dirty="0">
                <a:solidFill>
                  <a:schemeClr val="tx1"/>
                </a:solidFill>
                <a:latin typeface="Elephant" panose="02020904090505020303" pitchFamily="18" charset="0"/>
              </a:rPr>
            </a:br>
            <a:r>
              <a:rPr lang="en-US" sz="3100" dirty="0">
                <a:solidFill>
                  <a:schemeClr val="tx1"/>
                </a:solidFill>
                <a:latin typeface="Elephant" panose="02020904090505020303" pitchFamily="18" charset="0"/>
              </a:rPr>
              <a:t>Genesis 13 – 17 </a:t>
            </a:r>
            <a:endParaRPr lang="en-US" dirty="0">
              <a:solidFill>
                <a:schemeClr val="tx1"/>
              </a:solidFill>
              <a:latin typeface="Elephant" panose="02020904090505020303" pitchFamily="18" charset="0"/>
            </a:endParaRPr>
          </a:p>
        </p:txBody>
      </p:sp>
    </p:spTree>
    <p:extLst>
      <p:ext uri="{BB962C8B-B14F-4D97-AF65-F5344CB8AC3E}">
        <p14:creationId xmlns:p14="http://schemas.microsoft.com/office/powerpoint/2010/main" val="743102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sz="2800" dirty="0"/>
              <a:t>At the end of Genesis 12, Abram is commanded to leave Egypt. Where does he go? Describe how do Abram and Lot come to live in different places.</a:t>
            </a:r>
            <a:endParaRPr lang="en-US" sz="2400" dirty="0"/>
          </a:p>
        </p:txBody>
      </p:sp>
      <p:pic>
        <p:nvPicPr>
          <p:cNvPr id="6" name="Picture 5">
            <a:extLst>
              <a:ext uri="{FF2B5EF4-FFF2-40B4-BE49-F238E27FC236}">
                <a16:creationId xmlns:a16="http://schemas.microsoft.com/office/drawing/2014/main" id="{FEB2E203-A8C0-4EC1-A887-FF1167313D1E}"/>
              </a:ext>
            </a:extLst>
          </p:cNvPr>
          <p:cNvPicPr>
            <a:picLocks noChangeAspect="1"/>
          </p:cNvPicPr>
          <p:nvPr/>
        </p:nvPicPr>
        <p:blipFill>
          <a:blip r:embed="rId3"/>
          <a:stretch>
            <a:fillRect/>
          </a:stretch>
        </p:blipFill>
        <p:spPr>
          <a:xfrm>
            <a:off x="877664" y="1715861"/>
            <a:ext cx="7388672" cy="4894606"/>
          </a:xfrm>
          <a:prstGeom prst="rect">
            <a:avLst/>
          </a:prstGeom>
        </p:spPr>
      </p:pic>
      <p:cxnSp>
        <p:nvCxnSpPr>
          <p:cNvPr id="8" name="Straight Arrow Connector 7">
            <a:extLst>
              <a:ext uri="{FF2B5EF4-FFF2-40B4-BE49-F238E27FC236}">
                <a16:creationId xmlns:a16="http://schemas.microsoft.com/office/drawing/2014/main" id="{4E265D4A-06FD-4E6B-8AC6-120AF8CA9A8B}"/>
              </a:ext>
            </a:extLst>
          </p:cNvPr>
          <p:cNvCxnSpPr/>
          <p:nvPr/>
        </p:nvCxnSpPr>
        <p:spPr>
          <a:xfrm flipH="1" flipV="1">
            <a:off x="3236686" y="3091543"/>
            <a:ext cx="1727200" cy="1524000"/>
          </a:xfrm>
          <a:prstGeom prst="straightConnector1">
            <a:avLst/>
          </a:prstGeom>
          <a:ln w="635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EAA5742-4DBA-44BB-83F0-4840A686C25B}"/>
              </a:ext>
            </a:extLst>
          </p:cNvPr>
          <p:cNvCxnSpPr/>
          <p:nvPr/>
        </p:nvCxnSpPr>
        <p:spPr>
          <a:xfrm flipH="1">
            <a:off x="2685143" y="3091543"/>
            <a:ext cx="551543" cy="1016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5064A5D-D195-4A33-B089-057CCA7985D5}"/>
              </a:ext>
            </a:extLst>
          </p:cNvPr>
          <p:cNvCxnSpPr>
            <a:cxnSpLocks/>
          </p:cNvCxnSpPr>
          <p:nvPr/>
        </p:nvCxnSpPr>
        <p:spPr>
          <a:xfrm flipH="1">
            <a:off x="2583543" y="4107543"/>
            <a:ext cx="101600" cy="26125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6246B1F-8490-4395-8E46-C75BBCC937EB}"/>
              </a:ext>
            </a:extLst>
          </p:cNvPr>
          <p:cNvCxnSpPr/>
          <p:nvPr/>
        </p:nvCxnSpPr>
        <p:spPr>
          <a:xfrm flipH="1">
            <a:off x="1959429" y="4368800"/>
            <a:ext cx="624114" cy="1016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77AA22A-C9F2-4565-9332-5E9DD7068A7E}"/>
              </a:ext>
            </a:extLst>
          </p:cNvPr>
          <p:cNvCxnSpPr/>
          <p:nvPr/>
        </p:nvCxnSpPr>
        <p:spPr>
          <a:xfrm flipH="1">
            <a:off x="1981203" y="4477658"/>
            <a:ext cx="624114" cy="101600"/>
          </a:xfrm>
          <a:prstGeom prst="straightConnector1">
            <a:avLst/>
          </a:prstGeom>
          <a:ln w="635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DE97075-29D0-480E-806B-1F3FA129A7FA}"/>
              </a:ext>
            </a:extLst>
          </p:cNvPr>
          <p:cNvCxnSpPr>
            <a:cxnSpLocks/>
          </p:cNvCxnSpPr>
          <p:nvPr/>
        </p:nvCxnSpPr>
        <p:spPr>
          <a:xfrm flipH="1">
            <a:off x="2663373" y="4172859"/>
            <a:ext cx="101600" cy="261257"/>
          </a:xfrm>
          <a:prstGeom prst="straightConnector1">
            <a:avLst/>
          </a:prstGeom>
          <a:ln w="635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E3560E39-E199-482B-A205-CBA38B0EAF1B}"/>
              </a:ext>
            </a:extLst>
          </p:cNvPr>
          <p:cNvPicPr>
            <a:picLocks noChangeAspect="1"/>
          </p:cNvPicPr>
          <p:nvPr/>
        </p:nvPicPr>
        <p:blipFill>
          <a:blip r:embed="rId4"/>
          <a:stretch>
            <a:fillRect/>
          </a:stretch>
        </p:blipFill>
        <p:spPr>
          <a:xfrm>
            <a:off x="5123995" y="1488161"/>
            <a:ext cx="3795484" cy="5173896"/>
          </a:xfrm>
          <a:prstGeom prst="rect">
            <a:avLst/>
          </a:prstGeom>
        </p:spPr>
      </p:pic>
      <p:sp>
        <p:nvSpPr>
          <p:cNvPr id="13" name="TextBox 12">
            <a:extLst>
              <a:ext uri="{FF2B5EF4-FFF2-40B4-BE49-F238E27FC236}">
                <a16:creationId xmlns:a16="http://schemas.microsoft.com/office/drawing/2014/main" id="{CE8A094D-8C24-41F9-81B3-F2CE6E2E4026}"/>
              </a:ext>
            </a:extLst>
          </p:cNvPr>
          <p:cNvSpPr txBox="1"/>
          <p:nvPr/>
        </p:nvSpPr>
        <p:spPr>
          <a:xfrm>
            <a:off x="3686630" y="6240506"/>
            <a:ext cx="3251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Possibly Sodom and Gomorrah</a:t>
            </a:r>
          </a:p>
        </p:txBody>
      </p:sp>
      <p:sp>
        <p:nvSpPr>
          <p:cNvPr id="4" name="Oval 3">
            <a:extLst>
              <a:ext uri="{FF2B5EF4-FFF2-40B4-BE49-F238E27FC236}">
                <a16:creationId xmlns:a16="http://schemas.microsoft.com/office/drawing/2014/main" id="{865B3794-9EF0-4ABE-B27B-9BFBB337D9F6}"/>
              </a:ext>
            </a:extLst>
          </p:cNvPr>
          <p:cNvSpPr/>
          <p:nvPr/>
        </p:nvSpPr>
        <p:spPr>
          <a:xfrm>
            <a:off x="7358743" y="6270171"/>
            <a:ext cx="261257" cy="22270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FC86696A-C6CC-472C-8BFD-D2F4A473DE13}"/>
              </a:ext>
            </a:extLst>
          </p:cNvPr>
          <p:cNvCxnSpPr/>
          <p:nvPr/>
        </p:nvCxnSpPr>
        <p:spPr>
          <a:xfrm>
            <a:off x="6937830" y="6371771"/>
            <a:ext cx="42091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06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14A8-7549-4D8E-A0FD-95BDE3CC05F7}"/>
              </a:ext>
            </a:extLst>
          </p:cNvPr>
          <p:cNvSpPr>
            <a:spLocks noGrp="1"/>
          </p:cNvSpPr>
          <p:nvPr>
            <p:ph type="title"/>
          </p:nvPr>
        </p:nvSpPr>
        <p:spPr/>
        <p:txBody>
          <a:bodyPr>
            <a:noAutofit/>
          </a:bodyPr>
          <a:lstStyle/>
          <a:p>
            <a:r>
              <a:rPr lang="en-US" dirty="0"/>
              <a:t>What is the significance of Genesis 13:14 – 17?</a:t>
            </a:r>
            <a:endParaRPr lang="en-US" sz="1600" dirty="0"/>
          </a:p>
        </p:txBody>
      </p:sp>
      <p:sp>
        <p:nvSpPr>
          <p:cNvPr id="3" name="Content Placeholder 2">
            <a:extLst>
              <a:ext uri="{FF2B5EF4-FFF2-40B4-BE49-F238E27FC236}">
                <a16:creationId xmlns:a16="http://schemas.microsoft.com/office/drawing/2014/main" id="{BFDACE1D-E699-4CAD-A464-3825B2E14ACE}"/>
              </a:ext>
            </a:extLst>
          </p:cNvPr>
          <p:cNvSpPr>
            <a:spLocks noGrp="1"/>
          </p:cNvSpPr>
          <p:nvPr>
            <p:ph idx="1"/>
          </p:nvPr>
        </p:nvSpPr>
        <p:spPr/>
        <p:txBody>
          <a:bodyPr>
            <a:normAutofit/>
          </a:bodyPr>
          <a:lstStyle/>
          <a:p>
            <a:r>
              <a:rPr lang="en-US" dirty="0"/>
              <a:t>First time recorded that we see God telling Abram what the land is that his descendants will inherit </a:t>
            </a:r>
          </a:p>
          <a:p>
            <a:r>
              <a:rPr lang="en-US" dirty="0">
                <a:sym typeface="Wingdings" panose="05000000000000000000" pitchFamily="2" charset="2"/>
              </a:rPr>
              <a:t>Reiteration of 2 of the promises made in Gen 12:1-3 (land and people)</a:t>
            </a:r>
          </a:p>
        </p:txBody>
      </p:sp>
    </p:spTree>
    <p:extLst>
      <p:ext uri="{BB962C8B-B14F-4D97-AF65-F5344CB8AC3E}">
        <p14:creationId xmlns:p14="http://schemas.microsoft.com/office/powerpoint/2010/main" val="235606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14A8-7549-4D8E-A0FD-95BDE3CC05F7}"/>
              </a:ext>
            </a:extLst>
          </p:cNvPr>
          <p:cNvSpPr>
            <a:spLocks noGrp="1"/>
          </p:cNvSpPr>
          <p:nvPr>
            <p:ph type="title"/>
          </p:nvPr>
        </p:nvSpPr>
        <p:spPr/>
        <p:txBody>
          <a:bodyPr>
            <a:noAutofit/>
          </a:bodyPr>
          <a:lstStyle/>
          <a:p>
            <a:r>
              <a:rPr lang="en-US" dirty="0"/>
              <a:t>Describe the events of Genesis 14:1 – 17.</a:t>
            </a:r>
            <a:endParaRPr lang="en-US" sz="1600" dirty="0"/>
          </a:p>
        </p:txBody>
      </p:sp>
      <p:sp>
        <p:nvSpPr>
          <p:cNvPr id="3" name="Content Placeholder 2">
            <a:extLst>
              <a:ext uri="{FF2B5EF4-FFF2-40B4-BE49-F238E27FC236}">
                <a16:creationId xmlns:a16="http://schemas.microsoft.com/office/drawing/2014/main" id="{BFDACE1D-E699-4CAD-A464-3825B2E14ACE}"/>
              </a:ext>
            </a:extLst>
          </p:cNvPr>
          <p:cNvSpPr>
            <a:spLocks noGrp="1"/>
          </p:cNvSpPr>
          <p:nvPr>
            <p:ph idx="1"/>
          </p:nvPr>
        </p:nvSpPr>
        <p:spPr>
          <a:xfrm>
            <a:off x="628650" y="1825625"/>
            <a:ext cx="7886700" cy="4667248"/>
          </a:xfrm>
        </p:spPr>
        <p:txBody>
          <a:bodyPr>
            <a:normAutofit fontScale="92500" lnSpcReduction="10000"/>
          </a:bodyPr>
          <a:lstStyle/>
          <a:p>
            <a:r>
              <a:rPr lang="en-US" dirty="0">
                <a:solidFill>
                  <a:schemeClr val="accent4"/>
                </a:solidFill>
                <a:sym typeface="Wingdings" panose="05000000000000000000" pitchFamily="2" charset="2"/>
              </a:rPr>
              <a:t>War of allied kings in the Valley of </a:t>
            </a:r>
            <a:r>
              <a:rPr lang="en-US" dirty="0" err="1">
                <a:solidFill>
                  <a:schemeClr val="accent4"/>
                </a:solidFill>
                <a:sym typeface="Wingdings" panose="05000000000000000000" pitchFamily="2" charset="2"/>
              </a:rPr>
              <a:t>Siddim</a:t>
            </a:r>
            <a:r>
              <a:rPr lang="en-US" dirty="0">
                <a:solidFill>
                  <a:schemeClr val="accent4"/>
                </a:solidFill>
                <a:sym typeface="Wingdings" panose="05000000000000000000" pitchFamily="2" charset="2"/>
              </a:rPr>
              <a:t> (Salt Sea)</a:t>
            </a:r>
          </a:p>
          <a:p>
            <a:r>
              <a:rPr lang="en-US" dirty="0">
                <a:sym typeface="Wingdings" panose="05000000000000000000" pitchFamily="2" charset="2"/>
              </a:rPr>
              <a:t>Kings of Sodom, Gomorrah, </a:t>
            </a:r>
            <a:r>
              <a:rPr lang="en-US" dirty="0" err="1">
                <a:sym typeface="Wingdings" panose="05000000000000000000" pitchFamily="2" charset="2"/>
              </a:rPr>
              <a:t>Admah</a:t>
            </a:r>
            <a:r>
              <a:rPr lang="en-US" dirty="0">
                <a:sym typeface="Wingdings" panose="05000000000000000000" pitchFamily="2" charset="2"/>
              </a:rPr>
              <a:t>, </a:t>
            </a:r>
            <a:r>
              <a:rPr lang="en-US" dirty="0" err="1">
                <a:sym typeface="Wingdings" panose="05000000000000000000" pitchFamily="2" charset="2"/>
              </a:rPr>
              <a:t>Zeboiim</a:t>
            </a:r>
            <a:r>
              <a:rPr lang="en-US" dirty="0">
                <a:sym typeface="Wingdings" panose="05000000000000000000" pitchFamily="2" charset="2"/>
              </a:rPr>
              <a:t>, and Bela served </a:t>
            </a:r>
            <a:r>
              <a:rPr lang="en-US" dirty="0" err="1">
                <a:sym typeface="Wingdings" panose="05000000000000000000" pitchFamily="2" charset="2"/>
              </a:rPr>
              <a:t>Chedorlaomer</a:t>
            </a:r>
            <a:r>
              <a:rPr lang="en-US" dirty="0">
                <a:sym typeface="Wingdings" panose="05000000000000000000" pitchFamily="2" charset="2"/>
              </a:rPr>
              <a:t> king Elam for 12 years and rebelled in the 13</a:t>
            </a:r>
            <a:r>
              <a:rPr lang="en-US" baseline="30000" dirty="0">
                <a:sym typeface="Wingdings" panose="05000000000000000000" pitchFamily="2" charset="2"/>
              </a:rPr>
              <a:t>th</a:t>
            </a:r>
            <a:r>
              <a:rPr lang="en-US" dirty="0">
                <a:sym typeface="Wingdings" panose="05000000000000000000" pitchFamily="2" charset="2"/>
              </a:rPr>
              <a:t> year</a:t>
            </a:r>
          </a:p>
          <a:p>
            <a:pPr lvl="1"/>
            <a:r>
              <a:rPr lang="en-US" dirty="0">
                <a:sym typeface="Wingdings" panose="05000000000000000000" pitchFamily="2" charset="2"/>
              </a:rPr>
              <a:t>Genesis 14:2, 4</a:t>
            </a:r>
          </a:p>
          <a:p>
            <a:pPr lvl="1"/>
            <a:r>
              <a:rPr lang="en-US" dirty="0">
                <a:sym typeface="Wingdings" panose="05000000000000000000" pitchFamily="2" charset="2"/>
              </a:rPr>
              <a:t>5 kings</a:t>
            </a:r>
          </a:p>
          <a:p>
            <a:r>
              <a:rPr lang="en-US" dirty="0">
                <a:sym typeface="Wingdings" panose="05000000000000000000" pitchFamily="2" charset="2"/>
              </a:rPr>
              <a:t>In the 14</a:t>
            </a:r>
            <a:r>
              <a:rPr lang="en-US" baseline="30000" dirty="0">
                <a:sym typeface="Wingdings" panose="05000000000000000000" pitchFamily="2" charset="2"/>
              </a:rPr>
              <a:t>th</a:t>
            </a:r>
            <a:r>
              <a:rPr lang="en-US" dirty="0">
                <a:sym typeface="Wingdings" panose="05000000000000000000" pitchFamily="2" charset="2"/>
              </a:rPr>
              <a:t> year </a:t>
            </a:r>
            <a:r>
              <a:rPr lang="en-US" dirty="0" err="1">
                <a:sym typeface="Wingdings" panose="05000000000000000000" pitchFamily="2" charset="2"/>
              </a:rPr>
              <a:t>Chedorlaomer</a:t>
            </a:r>
            <a:r>
              <a:rPr lang="en-US" dirty="0">
                <a:sym typeface="Wingdings" panose="05000000000000000000" pitchFamily="2" charset="2"/>
              </a:rPr>
              <a:t> and the kings that stayed loyal (Shinar, </a:t>
            </a:r>
            <a:r>
              <a:rPr lang="en-US" dirty="0" err="1">
                <a:sym typeface="Wingdings" panose="05000000000000000000" pitchFamily="2" charset="2"/>
              </a:rPr>
              <a:t>Ellasar</a:t>
            </a:r>
            <a:r>
              <a:rPr lang="en-US" dirty="0">
                <a:sym typeface="Wingdings" panose="05000000000000000000" pitchFamily="2" charset="2"/>
              </a:rPr>
              <a:t>, nations) attacked nearby lands </a:t>
            </a:r>
          </a:p>
          <a:p>
            <a:pPr lvl="1"/>
            <a:r>
              <a:rPr lang="en-US" dirty="0">
                <a:sym typeface="Wingdings" panose="05000000000000000000" pitchFamily="2" charset="2"/>
              </a:rPr>
              <a:t>Genesis 14:5-7</a:t>
            </a:r>
          </a:p>
          <a:p>
            <a:pPr lvl="1"/>
            <a:r>
              <a:rPr lang="en-US" dirty="0">
                <a:sym typeface="Wingdings" panose="05000000000000000000" pitchFamily="2" charset="2"/>
              </a:rPr>
              <a:t>4 kings</a:t>
            </a:r>
          </a:p>
          <a:p>
            <a:r>
              <a:rPr lang="en-US" dirty="0">
                <a:sym typeface="Wingdings" panose="05000000000000000000" pitchFamily="2" charset="2"/>
              </a:rPr>
              <a:t>The 5 kings joined in battle against the 4 kings in the Valley of </a:t>
            </a:r>
            <a:r>
              <a:rPr lang="en-US" dirty="0" err="1">
                <a:sym typeface="Wingdings" panose="05000000000000000000" pitchFamily="2" charset="2"/>
              </a:rPr>
              <a:t>Siddim</a:t>
            </a:r>
            <a:endParaRPr lang="en-US" dirty="0">
              <a:sym typeface="Wingdings" panose="05000000000000000000" pitchFamily="2" charset="2"/>
            </a:endParaRPr>
          </a:p>
          <a:p>
            <a:pPr lvl="1"/>
            <a:r>
              <a:rPr lang="en-US" dirty="0">
                <a:sym typeface="Wingdings" panose="05000000000000000000" pitchFamily="2" charset="2"/>
              </a:rPr>
              <a:t>Genesis 14:8-9</a:t>
            </a:r>
          </a:p>
          <a:p>
            <a:r>
              <a:rPr lang="en-US" dirty="0">
                <a:sym typeface="Wingdings" panose="05000000000000000000" pitchFamily="2" charset="2"/>
              </a:rPr>
              <a:t>The kings of Sodom and Gomorrah fled as well as those that were still alive</a:t>
            </a:r>
          </a:p>
          <a:p>
            <a:pPr lvl="1"/>
            <a:r>
              <a:rPr lang="en-US" dirty="0">
                <a:sym typeface="Wingdings" panose="05000000000000000000" pitchFamily="2" charset="2"/>
              </a:rPr>
              <a:t>Genesis 14:10</a:t>
            </a:r>
          </a:p>
          <a:p>
            <a:r>
              <a:rPr lang="en-US" dirty="0">
                <a:sym typeface="Wingdings" panose="05000000000000000000" pitchFamily="2" charset="2"/>
              </a:rPr>
              <a:t>The 5 kings took all the goods of Sodom and Gomorrah, as well as Lot and his goods</a:t>
            </a:r>
          </a:p>
          <a:p>
            <a:pPr lvl="1"/>
            <a:r>
              <a:rPr lang="en-US" dirty="0">
                <a:sym typeface="Wingdings" panose="05000000000000000000" pitchFamily="2" charset="2"/>
              </a:rPr>
              <a:t>Genesis 14:12</a:t>
            </a:r>
          </a:p>
          <a:p>
            <a:endParaRPr lang="en-US" dirty="0">
              <a:sym typeface="Wingdings" panose="05000000000000000000" pitchFamily="2" charset="2"/>
            </a:endParaRPr>
          </a:p>
        </p:txBody>
      </p:sp>
    </p:spTree>
    <p:extLst>
      <p:ext uri="{BB962C8B-B14F-4D97-AF65-F5344CB8AC3E}">
        <p14:creationId xmlns:p14="http://schemas.microsoft.com/office/powerpoint/2010/main" val="413635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14A8-7549-4D8E-A0FD-95BDE3CC05F7}"/>
              </a:ext>
            </a:extLst>
          </p:cNvPr>
          <p:cNvSpPr>
            <a:spLocks noGrp="1"/>
          </p:cNvSpPr>
          <p:nvPr>
            <p:ph type="title"/>
          </p:nvPr>
        </p:nvSpPr>
        <p:spPr/>
        <p:txBody>
          <a:bodyPr>
            <a:noAutofit/>
          </a:bodyPr>
          <a:lstStyle/>
          <a:p>
            <a:r>
              <a:rPr lang="en-US" dirty="0"/>
              <a:t>Describe the events of Genesis 14:1 – 17.</a:t>
            </a:r>
            <a:endParaRPr lang="en-US" sz="1600" dirty="0"/>
          </a:p>
        </p:txBody>
      </p:sp>
      <p:sp>
        <p:nvSpPr>
          <p:cNvPr id="3" name="Content Placeholder 2">
            <a:extLst>
              <a:ext uri="{FF2B5EF4-FFF2-40B4-BE49-F238E27FC236}">
                <a16:creationId xmlns:a16="http://schemas.microsoft.com/office/drawing/2014/main" id="{BFDACE1D-E699-4CAD-A464-3825B2E14ACE}"/>
              </a:ext>
            </a:extLst>
          </p:cNvPr>
          <p:cNvSpPr>
            <a:spLocks noGrp="1"/>
          </p:cNvSpPr>
          <p:nvPr>
            <p:ph idx="1"/>
          </p:nvPr>
        </p:nvSpPr>
        <p:spPr/>
        <p:txBody>
          <a:bodyPr>
            <a:normAutofit/>
          </a:bodyPr>
          <a:lstStyle/>
          <a:p>
            <a:r>
              <a:rPr lang="en-US" dirty="0">
                <a:sym typeface="Wingdings" panose="05000000000000000000" pitchFamily="2" charset="2"/>
              </a:rPr>
              <a:t>Someone escapes and tells Abram</a:t>
            </a:r>
          </a:p>
          <a:p>
            <a:pPr lvl="1"/>
            <a:r>
              <a:rPr lang="en-US" dirty="0">
                <a:sym typeface="Wingdings" panose="05000000000000000000" pitchFamily="2" charset="2"/>
              </a:rPr>
              <a:t>Genesis 14:13</a:t>
            </a:r>
          </a:p>
          <a:p>
            <a:r>
              <a:rPr lang="en-US" dirty="0">
                <a:sym typeface="Wingdings" panose="05000000000000000000" pitchFamily="2" charset="2"/>
              </a:rPr>
              <a:t>Abram takes his 318 trained servants who were born in his house and pursues as far as Dan</a:t>
            </a:r>
          </a:p>
          <a:p>
            <a:pPr lvl="1"/>
            <a:r>
              <a:rPr lang="en-US" dirty="0">
                <a:sym typeface="Wingdings" panose="05000000000000000000" pitchFamily="2" charset="2"/>
              </a:rPr>
              <a:t>Abram’s allies </a:t>
            </a:r>
            <a:r>
              <a:rPr lang="en-US" dirty="0" err="1">
                <a:sym typeface="Wingdings" panose="05000000000000000000" pitchFamily="2" charset="2"/>
              </a:rPr>
              <a:t>Aner</a:t>
            </a:r>
            <a:r>
              <a:rPr lang="en-US" dirty="0">
                <a:sym typeface="Wingdings" panose="05000000000000000000" pitchFamily="2" charset="2"/>
              </a:rPr>
              <a:t>, </a:t>
            </a:r>
            <a:r>
              <a:rPr lang="en-US" dirty="0" err="1">
                <a:sym typeface="Wingdings" panose="05000000000000000000" pitchFamily="2" charset="2"/>
              </a:rPr>
              <a:t>Eshcol</a:t>
            </a:r>
            <a:r>
              <a:rPr lang="en-US" dirty="0">
                <a:sym typeface="Wingdings" panose="05000000000000000000" pitchFamily="2" charset="2"/>
              </a:rPr>
              <a:t>, and </a:t>
            </a:r>
            <a:r>
              <a:rPr lang="en-US" dirty="0" err="1">
                <a:sym typeface="Wingdings" panose="05000000000000000000" pitchFamily="2" charset="2"/>
              </a:rPr>
              <a:t>Mamre</a:t>
            </a:r>
            <a:r>
              <a:rPr lang="en-US" dirty="0">
                <a:sym typeface="Wingdings" panose="05000000000000000000" pitchFamily="2" charset="2"/>
              </a:rPr>
              <a:t> go with him (Gen 14:13, 24)</a:t>
            </a:r>
          </a:p>
          <a:p>
            <a:pPr lvl="1"/>
            <a:r>
              <a:rPr lang="en-US" dirty="0">
                <a:sym typeface="Wingdings" panose="05000000000000000000" pitchFamily="2" charset="2"/>
              </a:rPr>
              <a:t>Genesis 14:14</a:t>
            </a:r>
          </a:p>
          <a:p>
            <a:r>
              <a:rPr lang="en-US" dirty="0">
                <a:sym typeface="Wingdings" panose="05000000000000000000" pitchFamily="2" charset="2"/>
              </a:rPr>
              <a:t>Abram divides his forces and attacks at night, pursuing as far as </a:t>
            </a:r>
            <a:r>
              <a:rPr lang="en-US" dirty="0" err="1">
                <a:sym typeface="Wingdings" panose="05000000000000000000" pitchFamily="2" charset="2"/>
              </a:rPr>
              <a:t>Hobah</a:t>
            </a:r>
            <a:endParaRPr lang="en-US" dirty="0">
              <a:sym typeface="Wingdings" panose="05000000000000000000" pitchFamily="2" charset="2"/>
            </a:endParaRPr>
          </a:p>
          <a:p>
            <a:pPr lvl="1"/>
            <a:r>
              <a:rPr lang="en-US" dirty="0">
                <a:sym typeface="Wingdings" panose="05000000000000000000" pitchFamily="2" charset="2"/>
              </a:rPr>
              <a:t>Genesis 14:15</a:t>
            </a:r>
          </a:p>
          <a:p>
            <a:r>
              <a:rPr lang="en-US" dirty="0">
                <a:sym typeface="Wingdings" panose="05000000000000000000" pitchFamily="2" charset="2"/>
              </a:rPr>
              <a:t>Abram defeats </a:t>
            </a:r>
            <a:r>
              <a:rPr lang="en-US" dirty="0" err="1">
                <a:sym typeface="Wingdings" panose="05000000000000000000" pitchFamily="2" charset="2"/>
              </a:rPr>
              <a:t>Chedorlaomer</a:t>
            </a:r>
            <a:r>
              <a:rPr lang="en-US" dirty="0">
                <a:sym typeface="Wingdings" panose="05000000000000000000" pitchFamily="2" charset="2"/>
              </a:rPr>
              <a:t> and brings back the goods as well as Lot and his goods and all the women and people; the king of Sodom went out to meet him</a:t>
            </a:r>
          </a:p>
          <a:p>
            <a:pPr lvl="1"/>
            <a:r>
              <a:rPr lang="en-US" dirty="0">
                <a:sym typeface="Wingdings" panose="05000000000000000000" pitchFamily="2" charset="2"/>
              </a:rPr>
              <a:t>Genesis 14:16-17</a:t>
            </a:r>
          </a:p>
          <a:p>
            <a:endParaRPr lang="en-US" dirty="0">
              <a:sym typeface="Wingdings" panose="05000000000000000000" pitchFamily="2" charset="2"/>
            </a:endParaRPr>
          </a:p>
        </p:txBody>
      </p:sp>
    </p:spTree>
    <p:extLst>
      <p:ext uri="{BB962C8B-B14F-4D97-AF65-F5344CB8AC3E}">
        <p14:creationId xmlns:p14="http://schemas.microsoft.com/office/powerpoint/2010/main" val="1508659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14A8-7549-4D8E-A0FD-95BDE3CC05F7}"/>
              </a:ext>
            </a:extLst>
          </p:cNvPr>
          <p:cNvSpPr>
            <a:spLocks noGrp="1"/>
          </p:cNvSpPr>
          <p:nvPr>
            <p:ph type="title"/>
          </p:nvPr>
        </p:nvSpPr>
        <p:spPr/>
        <p:txBody>
          <a:bodyPr>
            <a:noAutofit/>
          </a:bodyPr>
          <a:lstStyle/>
          <a:p>
            <a:r>
              <a:rPr lang="en-US" dirty="0"/>
              <a:t>Describe the events of Genesis 14:1 – 17.</a:t>
            </a:r>
            <a:endParaRPr lang="en-US" sz="1600" dirty="0"/>
          </a:p>
        </p:txBody>
      </p:sp>
      <p:pic>
        <p:nvPicPr>
          <p:cNvPr id="4" name="Picture 3">
            <a:extLst>
              <a:ext uri="{FF2B5EF4-FFF2-40B4-BE49-F238E27FC236}">
                <a16:creationId xmlns:a16="http://schemas.microsoft.com/office/drawing/2014/main" id="{29B32A1B-A68D-487D-8516-B20CDFEBA4B1}"/>
              </a:ext>
            </a:extLst>
          </p:cNvPr>
          <p:cNvPicPr>
            <a:picLocks noChangeAspect="1"/>
          </p:cNvPicPr>
          <p:nvPr/>
        </p:nvPicPr>
        <p:blipFill>
          <a:blip r:embed="rId2"/>
          <a:stretch>
            <a:fillRect/>
          </a:stretch>
        </p:blipFill>
        <p:spPr>
          <a:xfrm>
            <a:off x="3701143" y="130217"/>
            <a:ext cx="5285695" cy="6597566"/>
          </a:xfrm>
          <a:prstGeom prst="rect">
            <a:avLst/>
          </a:prstGeom>
        </p:spPr>
      </p:pic>
      <p:sp>
        <p:nvSpPr>
          <p:cNvPr id="7" name="TextBox 6">
            <a:extLst>
              <a:ext uri="{FF2B5EF4-FFF2-40B4-BE49-F238E27FC236}">
                <a16:creationId xmlns:a16="http://schemas.microsoft.com/office/drawing/2014/main" id="{CD5A6494-47C3-409B-AEBD-806D29D3FF7D}"/>
              </a:ext>
            </a:extLst>
          </p:cNvPr>
          <p:cNvSpPr txBox="1"/>
          <p:nvPr/>
        </p:nvSpPr>
        <p:spPr>
          <a:xfrm>
            <a:off x="449942" y="2917372"/>
            <a:ext cx="2975430" cy="1384995"/>
          </a:xfrm>
          <a:prstGeom prst="rect">
            <a:avLst/>
          </a:prstGeom>
          <a:noFill/>
        </p:spPr>
        <p:txBody>
          <a:bodyPr wrap="square" rtlCol="0">
            <a:spAutoFit/>
          </a:bodyPr>
          <a:lstStyle/>
          <a:p>
            <a:r>
              <a:rPr lang="en-US" sz="2800" dirty="0">
                <a:solidFill>
                  <a:schemeClr val="bg1"/>
                </a:solidFill>
              </a:rPr>
              <a:t>Possible locations of battles, pursuit, and rescue</a:t>
            </a:r>
          </a:p>
        </p:txBody>
      </p:sp>
    </p:spTree>
    <p:extLst>
      <p:ext uri="{BB962C8B-B14F-4D97-AF65-F5344CB8AC3E}">
        <p14:creationId xmlns:p14="http://schemas.microsoft.com/office/powerpoint/2010/main" val="2608227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14A8-7549-4D8E-A0FD-95BDE3CC05F7}"/>
              </a:ext>
            </a:extLst>
          </p:cNvPr>
          <p:cNvSpPr>
            <a:spLocks noGrp="1"/>
          </p:cNvSpPr>
          <p:nvPr>
            <p:ph type="title"/>
          </p:nvPr>
        </p:nvSpPr>
        <p:spPr/>
        <p:txBody>
          <a:bodyPr>
            <a:noAutofit/>
          </a:bodyPr>
          <a:lstStyle/>
          <a:p>
            <a:r>
              <a:rPr lang="en-US" sz="2400" dirty="0"/>
              <a:t>Describe Abraham’s interaction with </a:t>
            </a:r>
            <a:r>
              <a:rPr lang="en-US" sz="2400" dirty="0" err="1"/>
              <a:t>Melchizzedek</a:t>
            </a:r>
            <a:r>
              <a:rPr lang="en-US" sz="2400" dirty="0"/>
              <a:t>. Where else do we read of </a:t>
            </a:r>
            <a:r>
              <a:rPr lang="en-US" sz="2400" dirty="0" err="1"/>
              <a:t>Melchizzedek</a:t>
            </a:r>
            <a:r>
              <a:rPr lang="en-US" sz="2400" dirty="0"/>
              <a:t>? Who is likened to </a:t>
            </a:r>
            <a:r>
              <a:rPr lang="en-US" sz="2400" dirty="0" err="1"/>
              <a:t>Melchizzedek</a:t>
            </a:r>
            <a:r>
              <a:rPr lang="en-US" sz="2400" dirty="0"/>
              <a:t> and how is </a:t>
            </a:r>
            <a:r>
              <a:rPr lang="en-US" sz="2400" dirty="0" err="1"/>
              <a:t>Melchizzedek’s</a:t>
            </a:r>
            <a:r>
              <a:rPr lang="en-US" sz="2400" dirty="0"/>
              <a:t> interaction with Abram used to clarify Jesus’ priesthood to the Levitical priesthood?</a:t>
            </a:r>
            <a:endParaRPr lang="en-US" sz="1100" dirty="0"/>
          </a:p>
        </p:txBody>
      </p:sp>
      <p:sp>
        <p:nvSpPr>
          <p:cNvPr id="3" name="Content Placeholder 2">
            <a:extLst>
              <a:ext uri="{FF2B5EF4-FFF2-40B4-BE49-F238E27FC236}">
                <a16:creationId xmlns:a16="http://schemas.microsoft.com/office/drawing/2014/main" id="{BFDACE1D-E699-4CAD-A464-3825B2E14ACE}"/>
              </a:ext>
            </a:extLst>
          </p:cNvPr>
          <p:cNvSpPr>
            <a:spLocks noGrp="1"/>
          </p:cNvSpPr>
          <p:nvPr>
            <p:ph idx="1"/>
          </p:nvPr>
        </p:nvSpPr>
        <p:spPr/>
        <p:txBody>
          <a:bodyPr>
            <a:normAutofit fontScale="92500" lnSpcReduction="10000"/>
          </a:bodyPr>
          <a:lstStyle/>
          <a:p>
            <a:r>
              <a:rPr lang="en-US" dirty="0" err="1">
                <a:sym typeface="Wingdings" panose="05000000000000000000" pitchFamily="2" charset="2"/>
              </a:rPr>
              <a:t>Melchizzedek</a:t>
            </a:r>
            <a:r>
              <a:rPr lang="en-US" dirty="0">
                <a:sym typeface="Wingdings" panose="05000000000000000000" pitchFamily="2" charset="2"/>
              </a:rPr>
              <a:t> was the king of Salem and a priest of God</a:t>
            </a:r>
          </a:p>
          <a:p>
            <a:pPr lvl="1"/>
            <a:r>
              <a:rPr lang="en-US" dirty="0">
                <a:sym typeface="Wingdings" panose="05000000000000000000" pitchFamily="2" charset="2"/>
              </a:rPr>
              <a:t>Genesis 14:18</a:t>
            </a:r>
          </a:p>
          <a:p>
            <a:r>
              <a:rPr lang="en-US" dirty="0" err="1">
                <a:sym typeface="Wingdings" panose="05000000000000000000" pitchFamily="2" charset="2"/>
              </a:rPr>
              <a:t>Melchizzedek</a:t>
            </a:r>
            <a:r>
              <a:rPr lang="en-US" dirty="0">
                <a:sym typeface="Wingdings" panose="05000000000000000000" pitchFamily="2" charset="2"/>
              </a:rPr>
              <a:t> brings out bread and wine to Abram and blesses Abram</a:t>
            </a:r>
          </a:p>
          <a:p>
            <a:pPr lvl="1"/>
            <a:r>
              <a:rPr lang="en-US" dirty="0">
                <a:sym typeface="Wingdings" panose="05000000000000000000" pitchFamily="2" charset="2"/>
              </a:rPr>
              <a:t>Genesis 14:18-20</a:t>
            </a:r>
          </a:p>
          <a:p>
            <a:r>
              <a:rPr lang="en-US" dirty="0">
                <a:sym typeface="Wingdings" panose="05000000000000000000" pitchFamily="2" charset="2"/>
              </a:rPr>
              <a:t>Abram gives </a:t>
            </a:r>
            <a:r>
              <a:rPr lang="en-US" dirty="0" err="1">
                <a:sym typeface="Wingdings" panose="05000000000000000000" pitchFamily="2" charset="2"/>
              </a:rPr>
              <a:t>Melchizzedek</a:t>
            </a:r>
            <a:r>
              <a:rPr lang="en-US" dirty="0">
                <a:sym typeface="Wingdings" panose="05000000000000000000" pitchFamily="2" charset="2"/>
              </a:rPr>
              <a:t> a tithe of all</a:t>
            </a:r>
          </a:p>
          <a:p>
            <a:pPr lvl="1"/>
            <a:r>
              <a:rPr lang="en-US" dirty="0">
                <a:sym typeface="Wingdings" panose="05000000000000000000" pitchFamily="2" charset="2"/>
              </a:rPr>
              <a:t>Genesis 14:21</a:t>
            </a:r>
          </a:p>
          <a:p>
            <a:endParaRPr lang="en-US" dirty="0">
              <a:sym typeface="Wingdings" panose="05000000000000000000" pitchFamily="2" charset="2"/>
            </a:endParaRPr>
          </a:p>
          <a:p>
            <a:r>
              <a:rPr lang="en-US" dirty="0" err="1">
                <a:sym typeface="Wingdings" panose="05000000000000000000" pitchFamily="2" charset="2"/>
              </a:rPr>
              <a:t>Melchizzedek</a:t>
            </a:r>
            <a:r>
              <a:rPr lang="en-US" dirty="0">
                <a:sym typeface="Wingdings" panose="05000000000000000000" pitchFamily="2" charset="2"/>
              </a:rPr>
              <a:t> is mentioned again in Psalm 110:4, Hebrews 5:6 – 10; 6:20; 7:1 – 21</a:t>
            </a:r>
          </a:p>
          <a:p>
            <a:endParaRPr lang="en-US" dirty="0">
              <a:sym typeface="Wingdings" panose="05000000000000000000" pitchFamily="2" charset="2"/>
            </a:endParaRPr>
          </a:p>
          <a:p>
            <a:r>
              <a:rPr lang="en-US" dirty="0">
                <a:sym typeface="Wingdings" panose="05000000000000000000" pitchFamily="2" charset="2"/>
              </a:rPr>
              <a:t>Jesus is likened to </a:t>
            </a:r>
            <a:r>
              <a:rPr lang="en-US" dirty="0" err="1">
                <a:sym typeface="Wingdings" panose="05000000000000000000" pitchFamily="2" charset="2"/>
              </a:rPr>
              <a:t>Melchizzedek</a:t>
            </a:r>
            <a:endParaRPr lang="en-US" dirty="0">
              <a:sym typeface="Wingdings" panose="05000000000000000000" pitchFamily="2" charset="2"/>
            </a:endParaRPr>
          </a:p>
          <a:p>
            <a:pPr lvl="1"/>
            <a:r>
              <a:rPr lang="en-US" dirty="0">
                <a:sym typeface="Wingdings" panose="05000000000000000000" pitchFamily="2" charset="2"/>
              </a:rPr>
              <a:t>Hebrews 7:3</a:t>
            </a:r>
          </a:p>
          <a:p>
            <a:r>
              <a:rPr lang="en-US" dirty="0">
                <a:sym typeface="Wingdings" panose="05000000000000000000" pitchFamily="2" charset="2"/>
              </a:rPr>
              <a:t>Jesus being our High Priest is according to the order of </a:t>
            </a:r>
            <a:r>
              <a:rPr lang="en-US" dirty="0" err="1">
                <a:sym typeface="Wingdings" panose="05000000000000000000" pitchFamily="2" charset="2"/>
              </a:rPr>
              <a:t>Melchizzedek</a:t>
            </a:r>
            <a:endParaRPr lang="en-US" dirty="0">
              <a:sym typeface="Wingdings" panose="05000000000000000000" pitchFamily="2" charset="2"/>
            </a:endParaRPr>
          </a:p>
          <a:p>
            <a:pPr lvl="1"/>
            <a:r>
              <a:rPr lang="en-US" dirty="0">
                <a:sym typeface="Wingdings" panose="05000000000000000000" pitchFamily="2" charset="2"/>
              </a:rPr>
              <a:t>Hebrews 6:20</a:t>
            </a:r>
          </a:p>
        </p:txBody>
      </p:sp>
    </p:spTree>
    <p:extLst>
      <p:ext uri="{BB962C8B-B14F-4D97-AF65-F5344CB8AC3E}">
        <p14:creationId xmlns:p14="http://schemas.microsoft.com/office/powerpoint/2010/main" val="267753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14A8-7549-4D8E-A0FD-95BDE3CC05F7}"/>
              </a:ext>
            </a:extLst>
          </p:cNvPr>
          <p:cNvSpPr>
            <a:spLocks noGrp="1"/>
          </p:cNvSpPr>
          <p:nvPr>
            <p:ph type="title"/>
          </p:nvPr>
        </p:nvSpPr>
        <p:spPr/>
        <p:txBody>
          <a:bodyPr>
            <a:noAutofit/>
          </a:bodyPr>
          <a:lstStyle/>
          <a:p>
            <a:r>
              <a:rPr lang="en-US" sz="2400" dirty="0"/>
              <a:t>Describe Abraham’s interaction with </a:t>
            </a:r>
            <a:r>
              <a:rPr lang="en-US" sz="2400" dirty="0" err="1"/>
              <a:t>Melchizzedek</a:t>
            </a:r>
            <a:r>
              <a:rPr lang="en-US" sz="2400" dirty="0"/>
              <a:t>. Where else do we read of </a:t>
            </a:r>
            <a:r>
              <a:rPr lang="en-US" sz="2400" dirty="0" err="1"/>
              <a:t>Melchizzedek</a:t>
            </a:r>
            <a:r>
              <a:rPr lang="en-US" sz="2400" dirty="0"/>
              <a:t>? Who is likened to </a:t>
            </a:r>
            <a:r>
              <a:rPr lang="en-US" sz="2400" dirty="0" err="1"/>
              <a:t>Melchizzedek</a:t>
            </a:r>
            <a:r>
              <a:rPr lang="en-US" sz="2400" dirty="0"/>
              <a:t> and how is </a:t>
            </a:r>
            <a:r>
              <a:rPr lang="en-US" sz="2400" dirty="0" err="1"/>
              <a:t>Melchizzedek’s</a:t>
            </a:r>
            <a:r>
              <a:rPr lang="en-US" sz="2400" dirty="0"/>
              <a:t> interaction with Abram used to clarify Jesus’ priesthood to the Levitical priesthood?</a:t>
            </a:r>
            <a:endParaRPr lang="en-US" sz="1100" dirty="0"/>
          </a:p>
        </p:txBody>
      </p:sp>
      <p:sp>
        <p:nvSpPr>
          <p:cNvPr id="3" name="Content Placeholder 2">
            <a:extLst>
              <a:ext uri="{FF2B5EF4-FFF2-40B4-BE49-F238E27FC236}">
                <a16:creationId xmlns:a16="http://schemas.microsoft.com/office/drawing/2014/main" id="{BFDACE1D-E699-4CAD-A464-3825B2E14ACE}"/>
              </a:ext>
            </a:extLst>
          </p:cNvPr>
          <p:cNvSpPr>
            <a:spLocks noGrp="1"/>
          </p:cNvSpPr>
          <p:nvPr>
            <p:ph idx="1"/>
          </p:nvPr>
        </p:nvSpPr>
        <p:spPr>
          <a:xfrm>
            <a:off x="628650" y="1825625"/>
            <a:ext cx="7886700" cy="4667248"/>
          </a:xfrm>
        </p:spPr>
        <p:txBody>
          <a:bodyPr>
            <a:normAutofit lnSpcReduction="10000"/>
          </a:bodyPr>
          <a:lstStyle/>
          <a:p>
            <a:r>
              <a:rPr lang="en-US" dirty="0">
                <a:sym typeface="Wingdings" panose="05000000000000000000" pitchFamily="2" charset="2"/>
              </a:rPr>
              <a:t>Importance of the Jesus-</a:t>
            </a:r>
            <a:r>
              <a:rPr lang="en-US" dirty="0" err="1">
                <a:sym typeface="Wingdings" panose="05000000000000000000" pitchFamily="2" charset="2"/>
              </a:rPr>
              <a:t>Melchizzedek</a:t>
            </a:r>
            <a:r>
              <a:rPr lang="en-US" dirty="0">
                <a:sym typeface="Wingdings" panose="05000000000000000000" pitchFamily="2" charset="2"/>
              </a:rPr>
              <a:t> comparison</a:t>
            </a:r>
          </a:p>
          <a:p>
            <a:pPr lvl="1"/>
            <a:r>
              <a:rPr lang="en-US" dirty="0">
                <a:sym typeface="Wingdings" panose="05000000000000000000" pitchFamily="2" charset="2"/>
              </a:rPr>
              <a:t>Main theme of Hebrews  Jesus is superior </a:t>
            </a:r>
          </a:p>
          <a:p>
            <a:pPr lvl="1"/>
            <a:endParaRPr lang="en-US" dirty="0">
              <a:sym typeface="Wingdings" panose="05000000000000000000" pitchFamily="2" charset="2"/>
            </a:endParaRPr>
          </a:p>
          <a:p>
            <a:pPr lvl="1"/>
            <a:r>
              <a:rPr lang="en-US" dirty="0">
                <a:sym typeface="Wingdings" panose="05000000000000000000" pitchFamily="2" charset="2"/>
              </a:rPr>
              <a:t>Hebrews 4:14 starts a discussion of Jesus as our High Priest </a:t>
            </a:r>
          </a:p>
          <a:p>
            <a:pPr lvl="2"/>
            <a:r>
              <a:rPr lang="en-US" dirty="0">
                <a:sym typeface="Wingdings" panose="05000000000000000000" pitchFamily="2" charset="2"/>
              </a:rPr>
              <a:t>Interlude from Heb 5:11 – 6:12 to chastise them for not progressing in spiritual knowledge</a:t>
            </a:r>
          </a:p>
          <a:p>
            <a:pPr lvl="1"/>
            <a:r>
              <a:rPr lang="en-US" dirty="0">
                <a:sym typeface="Wingdings" panose="05000000000000000000" pitchFamily="2" charset="2"/>
              </a:rPr>
              <a:t>Hebrew author is building the case to show that Jesus’ priesthood is superior to the Levitical priesthood </a:t>
            </a:r>
          </a:p>
          <a:p>
            <a:pPr lvl="1"/>
            <a:endParaRPr lang="en-US" dirty="0">
              <a:sym typeface="Wingdings" panose="05000000000000000000" pitchFamily="2" charset="2"/>
            </a:endParaRPr>
          </a:p>
          <a:p>
            <a:pPr lvl="1"/>
            <a:r>
              <a:rPr lang="en-US" dirty="0">
                <a:sym typeface="Wingdings" panose="05000000000000000000" pitchFamily="2" charset="2"/>
              </a:rPr>
              <a:t>Hebrews 7:15 – 16 </a:t>
            </a:r>
          </a:p>
          <a:p>
            <a:pPr lvl="2"/>
            <a:r>
              <a:rPr lang="en-US" dirty="0" err="1">
                <a:sym typeface="Wingdings" panose="05000000000000000000" pitchFamily="2" charset="2"/>
              </a:rPr>
              <a:t>Melchizzedek’s</a:t>
            </a:r>
            <a:r>
              <a:rPr lang="en-US" dirty="0">
                <a:sym typeface="Wingdings" panose="05000000000000000000" pitchFamily="2" charset="2"/>
              </a:rPr>
              <a:t> priesthood didn’t come from the </a:t>
            </a:r>
            <a:r>
              <a:rPr lang="en-US" dirty="0" err="1">
                <a:sym typeface="Wingdings" panose="05000000000000000000" pitchFamily="2" charset="2"/>
              </a:rPr>
              <a:t>Mosaical</a:t>
            </a:r>
            <a:r>
              <a:rPr lang="en-US" dirty="0">
                <a:sym typeface="Wingdings" panose="05000000000000000000" pitchFamily="2" charset="2"/>
              </a:rPr>
              <a:t> law, but for the power of an endless life</a:t>
            </a:r>
          </a:p>
          <a:p>
            <a:pPr lvl="2"/>
            <a:r>
              <a:rPr lang="en-US" dirty="0">
                <a:sym typeface="Wingdings" panose="05000000000000000000" pitchFamily="2" charset="2"/>
              </a:rPr>
              <a:t>Jesus came from the tribe of Judah (Heb 7:14) and therefore could not be a priest according to the law of Moses</a:t>
            </a:r>
          </a:p>
          <a:p>
            <a:pPr lvl="2"/>
            <a:r>
              <a:rPr lang="en-US" dirty="0">
                <a:sym typeface="Wingdings" panose="05000000000000000000" pitchFamily="2" charset="2"/>
              </a:rPr>
              <a:t>Jesus’ priesthood comes from the power of an endless life (like </a:t>
            </a:r>
            <a:r>
              <a:rPr lang="en-US" dirty="0" err="1">
                <a:sym typeface="Wingdings" panose="05000000000000000000" pitchFamily="2" charset="2"/>
              </a:rPr>
              <a:t>Melchizzedek’s</a:t>
            </a:r>
            <a:r>
              <a:rPr lang="en-US" dirty="0">
                <a:sym typeface="Wingdings" panose="05000000000000000000" pitchFamily="2" charset="2"/>
              </a:rPr>
              <a:t> priesthood) not according to the law of a fleshly commandment</a:t>
            </a:r>
          </a:p>
          <a:p>
            <a:pPr lvl="1"/>
            <a:endParaRPr lang="en-US" dirty="0">
              <a:sym typeface="Wingdings" panose="05000000000000000000" pitchFamily="2" charset="2"/>
            </a:endParaRPr>
          </a:p>
          <a:p>
            <a:pPr lvl="1"/>
            <a:r>
              <a:rPr lang="en-US" dirty="0">
                <a:solidFill>
                  <a:schemeClr val="accent4"/>
                </a:solidFill>
                <a:sym typeface="Wingdings" panose="05000000000000000000" pitchFamily="2" charset="2"/>
              </a:rPr>
              <a:t>So, why is Abraham’s interaction with </a:t>
            </a:r>
            <a:r>
              <a:rPr lang="en-US" dirty="0" err="1">
                <a:solidFill>
                  <a:schemeClr val="accent4"/>
                </a:solidFill>
                <a:sym typeface="Wingdings" panose="05000000000000000000" pitchFamily="2" charset="2"/>
              </a:rPr>
              <a:t>Melchizzedek</a:t>
            </a:r>
            <a:r>
              <a:rPr lang="en-US" dirty="0">
                <a:solidFill>
                  <a:schemeClr val="accent4"/>
                </a:solidFill>
                <a:sym typeface="Wingdings" panose="05000000000000000000" pitchFamily="2" charset="2"/>
              </a:rPr>
              <a:t> so important</a:t>
            </a:r>
          </a:p>
        </p:txBody>
      </p:sp>
    </p:spTree>
    <p:extLst>
      <p:ext uri="{BB962C8B-B14F-4D97-AF65-F5344CB8AC3E}">
        <p14:creationId xmlns:p14="http://schemas.microsoft.com/office/powerpoint/2010/main" val="4207355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14A8-7549-4D8E-A0FD-95BDE3CC05F7}"/>
              </a:ext>
            </a:extLst>
          </p:cNvPr>
          <p:cNvSpPr>
            <a:spLocks noGrp="1"/>
          </p:cNvSpPr>
          <p:nvPr>
            <p:ph type="title"/>
          </p:nvPr>
        </p:nvSpPr>
        <p:spPr/>
        <p:txBody>
          <a:bodyPr>
            <a:noAutofit/>
          </a:bodyPr>
          <a:lstStyle/>
          <a:p>
            <a:r>
              <a:rPr lang="en-US" sz="2400" dirty="0"/>
              <a:t>Describe Abraham’s interaction with </a:t>
            </a:r>
            <a:r>
              <a:rPr lang="en-US" sz="2400" dirty="0" err="1"/>
              <a:t>Melchizzedek</a:t>
            </a:r>
            <a:r>
              <a:rPr lang="en-US" sz="2400" dirty="0"/>
              <a:t>. Where else do we read of </a:t>
            </a:r>
            <a:r>
              <a:rPr lang="en-US" sz="2400" dirty="0" err="1"/>
              <a:t>Melchizzedek</a:t>
            </a:r>
            <a:r>
              <a:rPr lang="en-US" sz="2400" dirty="0"/>
              <a:t>? Who is likened to </a:t>
            </a:r>
            <a:r>
              <a:rPr lang="en-US" sz="2400" dirty="0" err="1"/>
              <a:t>Melchizzedek</a:t>
            </a:r>
            <a:r>
              <a:rPr lang="en-US" sz="2400" dirty="0"/>
              <a:t> and how is </a:t>
            </a:r>
            <a:r>
              <a:rPr lang="en-US" sz="2400" dirty="0" err="1"/>
              <a:t>Melchizzedek’s</a:t>
            </a:r>
            <a:r>
              <a:rPr lang="en-US" sz="2400" dirty="0"/>
              <a:t> interaction with Abram used to clarify Jesus’ priesthood to the Levitical priesthood?</a:t>
            </a:r>
            <a:endParaRPr lang="en-US" sz="1100" dirty="0"/>
          </a:p>
        </p:txBody>
      </p:sp>
      <p:sp>
        <p:nvSpPr>
          <p:cNvPr id="3" name="Content Placeholder 2">
            <a:extLst>
              <a:ext uri="{FF2B5EF4-FFF2-40B4-BE49-F238E27FC236}">
                <a16:creationId xmlns:a16="http://schemas.microsoft.com/office/drawing/2014/main" id="{BFDACE1D-E699-4CAD-A464-3825B2E14ACE}"/>
              </a:ext>
            </a:extLst>
          </p:cNvPr>
          <p:cNvSpPr>
            <a:spLocks noGrp="1"/>
          </p:cNvSpPr>
          <p:nvPr>
            <p:ph idx="1"/>
          </p:nvPr>
        </p:nvSpPr>
        <p:spPr/>
        <p:txBody>
          <a:bodyPr>
            <a:normAutofit lnSpcReduction="10000"/>
          </a:bodyPr>
          <a:lstStyle/>
          <a:p>
            <a:r>
              <a:rPr lang="en-US" dirty="0">
                <a:sym typeface="Wingdings" panose="05000000000000000000" pitchFamily="2" charset="2"/>
              </a:rPr>
              <a:t>Importance of Abraham’s interaction with </a:t>
            </a:r>
            <a:r>
              <a:rPr lang="en-US" dirty="0" err="1">
                <a:sym typeface="Wingdings" panose="05000000000000000000" pitchFamily="2" charset="2"/>
              </a:rPr>
              <a:t>Melchizzedek</a:t>
            </a:r>
            <a:endParaRPr lang="en-US" dirty="0">
              <a:sym typeface="Wingdings" panose="05000000000000000000" pitchFamily="2" charset="2"/>
            </a:endParaRPr>
          </a:p>
          <a:p>
            <a:pPr lvl="1"/>
            <a:r>
              <a:rPr lang="en-US" dirty="0">
                <a:sym typeface="Wingdings" panose="05000000000000000000" pitchFamily="2" charset="2"/>
              </a:rPr>
              <a:t>Sons of Levi have a command to receive tithes from the people (Heb 7:5)</a:t>
            </a:r>
          </a:p>
          <a:p>
            <a:pPr lvl="1"/>
            <a:r>
              <a:rPr lang="en-US" dirty="0">
                <a:sym typeface="Wingdings" panose="05000000000000000000" pitchFamily="2" charset="2"/>
              </a:rPr>
              <a:t>Known without a doubt that the lesser individual is blessed by the greater (Heb 7:7)</a:t>
            </a:r>
          </a:p>
          <a:p>
            <a:pPr lvl="1"/>
            <a:endParaRPr lang="en-US" dirty="0">
              <a:sym typeface="Wingdings" panose="05000000000000000000" pitchFamily="2" charset="2"/>
            </a:endParaRPr>
          </a:p>
          <a:p>
            <a:pPr lvl="1"/>
            <a:r>
              <a:rPr lang="en-US" dirty="0" err="1">
                <a:sym typeface="Wingdings" panose="05000000000000000000" pitchFamily="2" charset="2"/>
              </a:rPr>
              <a:t>Melchizzedek</a:t>
            </a:r>
            <a:r>
              <a:rPr lang="en-US" dirty="0">
                <a:sym typeface="Wingdings" panose="05000000000000000000" pitchFamily="2" charset="2"/>
              </a:rPr>
              <a:t> blessed Abraham (Heb 7:6, Gen  16:19 – 20)</a:t>
            </a:r>
          </a:p>
          <a:p>
            <a:pPr lvl="1"/>
            <a:r>
              <a:rPr lang="en-US" dirty="0">
                <a:sym typeface="Wingdings" panose="05000000000000000000" pitchFamily="2" charset="2"/>
              </a:rPr>
              <a:t>Abram gave a tithe of all to </a:t>
            </a:r>
            <a:r>
              <a:rPr lang="en-US" dirty="0" err="1">
                <a:sym typeface="Wingdings" panose="05000000000000000000" pitchFamily="2" charset="2"/>
              </a:rPr>
              <a:t>Melchizzedek</a:t>
            </a:r>
            <a:r>
              <a:rPr lang="en-US" dirty="0">
                <a:sym typeface="Wingdings" panose="05000000000000000000" pitchFamily="2" charset="2"/>
              </a:rPr>
              <a:t> (Heb 7:6, Gen 6:20)</a:t>
            </a:r>
          </a:p>
          <a:p>
            <a:pPr lvl="2"/>
            <a:r>
              <a:rPr lang="en-US" dirty="0">
                <a:sym typeface="Wingdings" panose="05000000000000000000" pitchFamily="2" charset="2"/>
              </a:rPr>
              <a:t>Therefore, Levi paid tithes to </a:t>
            </a:r>
            <a:r>
              <a:rPr lang="en-US" dirty="0" err="1">
                <a:sym typeface="Wingdings" panose="05000000000000000000" pitchFamily="2" charset="2"/>
              </a:rPr>
              <a:t>Melchizzedek</a:t>
            </a:r>
            <a:r>
              <a:rPr lang="en-US" dirty="0">
                <a:sym typeface="Wingdings" panose="05000000000000000000" pitchFamily="2" charset="2"/>
              </a:rPr>
              <a:t> since he was still in the loins of Abraham (Heb 7:9 – 10)</a:t>
            </a:r>
          </a:p>
          <a:p>
            <a:pPr lvl="1"/>
            <a:endParaRPr lang="en-US" dirty="0">
              <a:sym typeface="Wingdings" panose="05000000000000000000" pitchFamily="2" charset="2"/>
            </a:endParaRPr>
          </a:p>
          <a:p>
            <a:pPr lvl="1"/>
            <a:r>
              <a:rPr lang="en-US" dirty="0">
                <a:sym typeface="Wingdings" panose="05000000000000000000" pitchFamily="2" charset="2"/>
              </a:rPr>
              <a:t>Therefore, since </a:t>
            </a:r>
            <a:r>
              <a:rPr lang="en-US" dirty="0" err="1">
                <a:sym typeface="Wingdings" panose="05000000000000000000" pitchFamily="2" charset="2"/>
              </a:rPr>
              <a:t>Melchizzedek</a:t>
            </a:r>
            <a:r>
              <a:rPr lang="en-US" dirty="0">
                <a:sym typeface="Wingdings" panose="05000000000000000000" pitchFamily="2" charset="2"/>
              </a:rPr>
              <a:t> was greater than Abraham (and therefore Levi), </a:t>
            </a:r>
            <a:r>
              <a:rPr lang="en-US" dirty="0" err="1">
                <a:sym typeface="Wingdings" panose="05000000000000000000" pitchFamily="2" charset="2"/>
              </a:rPr>
              <a:t>Melchizzedek’s</a:t>
            </a:r>
            <a:r>
              <a:rPr lang="en-US" dirty="0">
                <a:sym typeface="Wingdings" panose="05000000000000000000" pitchFamily="2" charset="2"/>
              </a:rPr>
              <a:t> priesthood is greater than the Levitical priesthood</a:t>
            </a:r>
          </a:p>
          <a:p>
            <a:pPr lvl="1"/>
            <a:r>
              <a:rPr lang="en-US" dirty="0">
                <a:sym typeface="Wingdings" panose="05000000000000000000" pitchFamily="2" charset="2"/>
              </a:rPr>
              <a:t>Jesus’ priesthood is of the order of </a:t>
            </a:r>
            <a:r>
              <a:rPr lang="en-US" dirty="0" err="1">
                <a:sym typeface="Wingdings" panose="05000000000000000000" pitchFamily="2" charset="2"/>
              </a:rPr>
              <a:t>Melchizzedek</a:t>
            </a:r>
            <a:r>
              <a:rPr lang="en-US" dirty="0">
                <a:sym typeface="Wingdings" panose="05000000000000000000" pitchFamily="2" charset="2"/>
              </a:rPr>
              <a:t>, and therefore superior to the Levitical priesthood</a:t>
            </a:r>
          </a:p>
          <a:p>
            <a:pPr lvl="1"/>
            <a:endParaRPr lang="en-US" dirty="0">
              <a:sym typeface="Wingdings" panose="05000000000000000000" pitchFamily="2" charset="2"/>
            </a:endParaRPr>
          </a:p>
          <a:p>
            <a:pPr lvl="1"/>
            <a:r>
              <a:rPr lang="en-US" dirty="0">
                <a:sym typeface="Wingdings" panose="05000000000000000000" pitchFamily="2" charset="2"/>
              </a:rPr>
              <a:t>Hebrews continues to discuss other reasons Jesus’ priesthood is greater</a:t>
            </a:r>
          </a:p>
        </p:txBody>
      </p:sp>
    </p:spTree>
    <p:extLst>
      <p:ext uri="{BB962C8B-B14F-4D97-AF65-F5344CB8AC3E}">
        <p14:creationId xmlns:p14="http://schemas.microsoft.com/office/powerpoint/2010/main" val="286675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14A8-7549-4D8E-A0FD-95BDE3CC05F7}"/>
              </a:ext>
            </a:extLst>
          </p:cNvPr>
          <p:cNvSpPr>
            <a:spLocks noGrp="1"/>
          </p:cNvSpPr>
          <p:nvPr>
            <p:ph type="title"/>
          </p:nvPr>
        </p:nvSpPr>
        <p:spPr/>
        <p:txBody>
          <a:bodyPr>
            <a:noAutofit/>
          </a:bodyPr>
          <a:lstStyle/>
          <a:p>
            <a:r>
              <a:rPr lang="en-US" sz="2800" dirty="0"/>
              <a:t>What did the king of Sodom tell Abram when Abram returned from defeating </a:t>
            </a:r>
            <a:r>
              <a:rPr lang="en-US" sz="2800" dirty="0" err="1"/>
              <a:t>Chedorlaomer</a:t>
            </a:r>
            <a:r>
              <a:rPr lang="en-US" sz="2800" dirty="0"/>
              <a:t>? What was Abram’s response?</a:t>
            </a:r>
            <a:endParaRPr lang="en-US" sz="1200" dirty="0"/>
          </a:p>
        </p:txBody>
      </p:sp>
      <p:sp>
        <p:nvSpPr>
          <p:cNvPr id="3" name="Content Placeholder 2">
            <a:extLst>
              <a:ext uri="{FF2B5EF4-FFF2-40B4-BE49-F238E27FC236}">
                <a16:creationId xmlns:a16="http://schemas.microsoft.com/office/drawing/2014/main" id="{BFDACE1D-E699-4CAD-A464-3825B2E14ACE}"/>
              </a:ext>
            </a:extLst>
          </p:cNvPr>
          <p:cNvSpPr>
            <a:spLocks noGrp="1"/>
          </p:cNvSpPr>
          <p:nvPr>
            <p:ph idx="1"/>
          </p:nvPr>
        </p:nvSpPr>
        <p:spPr/>
        <p:txBody>
          <a:bodyPr>
            <a:normAutofit/>
          </a:bodyPr>
          <a:lstStyle/>
          <a:p>
            <a:r>
              <a:rPr lang="en-US" dirty="0">
                <a:sym typeface="Wingdings" panose="05000000000000000000" pitchFamily="2" charset="2"/>
              </a:rPr>
              <a:t>The king of Sodom told Abram to give him the people Abram rescued and keep the goods for himself</a:t>
            </a:r>
          </a:p>
          <a:p>
            <a:pPr lvl="1"/>
            <a:r>
              <a:rPr lang="en-US" dirty="0">
                <a:sym typeface="Wingdings" panose="05000000000000000000" pitchFamily="2" charset="2"/>
              </a:rPr>
              <a:t>Genesis 14:21</a:t>
            </a:r>
          </a:p>
          <a:p>
            <a:endParaRPr lang="en-US" dirty="0">
              <a:sym typeface="Wingdings" panose="05000000000000000000" pitchFamily="2" charset="2"/>
            </a:endParaRPr>
          </a:p>
          <a:p>
            <a:r>
              <a:rPr lang="en-US" dirty="0">
                <a:sym typeface="Wingdings" panose="05000000000000000000" pitchFamily="2" charset="2"/>
              </a:rPr>
              <a:t>Abram tells the king of Sodom that he will take nothing so the king of Sodom can’t say that he made Abram rich</a:t>
            </a:r>
          </a:p>
          <a:p>
            <a:pPr lvl="1"/>
            <a:r>
              <a:rPr lang="en-US" dirty="0">
                <a:sym typeface="Wingdings" panose="05000000000000000000" pitchFamily="2" charset="2"/>
              </a:rPr>
              <a:t>Genesis 14:22 – 24 </a:t>
            </a:r>
          </a:p>
          <a:p>
            <a:pPr lvl="1"/>
            <a:r>
              <a:rPr lang="en-US" dirty="0">
                <a:sym typeface="Wingdings" panose="05000000000000000000" pitchFamily="2" charset="2"/>
              </a:rPr>
              <a:t>The only exceptions were what his young men had already eaten and the portion that should go to his allies </a:t>
            </a:r>
            <a:r>
              <a:rPr lang="en-US" dirty="0" err="1">
                <a:sym typeface="Wingdings" panose="05000000000000000000" pitchFamily="2" charset="2"/>
              </a:rPr>
              <a:t>Aner</a:t>
            </a:r>
            <a:r>
              <a:rPr lang="en-US" dirty="0">
                <a:sym typeface="Wingdings" panose="05000000000000000000" pitchFamily="2" charset="2"/>
              </a:rPr>
              <a:t>, </a:t>
            </a:r>
            <a:r>
              <a:rPr lang="en-US" dirty="0" err="1">
                <a:sym typeface="Wingdings" panose="05000000000000000000" pitchFamily="2" charset="2"/>
              </a:rPr>
              <a:t>Eshcol</a:t>
            </a:r>
            <a:r>
              <a:rPr lang="en-US" dirty="0">
                <a:sym typeface="Wingdings" panose="05000000000000000000" pitchFamily="2" charset="2"/>
              </a:rPr>
              <a:t>, and </a:t>
            </a:r>
            <a:r>
              <a:rPr lang="en-US" dirty="0" err="1">
                <a:sym typeface="Wingdings" panose="05000000000000000000" pitchFamily="2" charset="2"/>
              </a:rPr>
              <a:t>Mamre</a:t>
            </a:r>
            <a:endParaRPr lang="en-US" dirty="0">
              <a:sym typeface="Wingdings" panose="05000000000000000000" pitchFamily="2" charset="2"/>
            </a:endParaRPr>
          </a:p>
          <a:p>
            <a:endParaRPr lang="en-US" dirty="0">
              <a:sym typeface="Wingdings" panose="05000000000000000000" pitchFamily="2" charset="2"/>
            </a:endParaRPr>
          </a:p>
        </p:txBody>
      </p:sp>
      <p:sp>
        <p:nvSpPr>
          <p:cNvPr id="4" name="TextBox 3">
            <a:extLst>
              <a:ext uri="{FF2B5EF4-FFF2-40B4-BE49-F238E27FC236}">
                <a16:creationId xmlns:a16="http://schemas.microsoft.com/office/drawing/2014/main" id="{6CA402EF-A2BE-4111-8730-6E05E4E93FB6}"/>
              </a:ext>
            </a:extLst>
          </p:cNvPr>
          <p:cNvSpPr txBox="1"/>
          <p:nvPr/>
        </p:nvSpPr>
        <p:spPr>
          <a:xfrm>
            <a:off x="628650" y="5059798"/>
            <a:ext cx="8157541" cy="1200329"/>
          </a:xfrm>
          <a:prstGeom prst="rect">
            <a:avLst/>
          </a:prstGeom>
          <a:noFill/>
          <a:scene3d>
            <a:camera prst="perspectiveContrastingRightFacing"/>
            <a:lightRig rig="threePt" dir="t"/>
          </a:scene3d>
        </p:spPr>
        <p:txBody>
          <a:bodyPr wrap="square" rtlCol="0">
            <a:spAutoFit/>
          </a:bodyPr>
          <a:lstStyle/>
          <a:p>
            <a:pPr algn="ctr"/>
            <a:r>
              <a:rPr lang="en-US" sz="7200" dirty="0">
                <a:solidFill>
                  <a:schemeClr val="accent4"/>
                </a:solidFill>
              </a:rPr>
              <a:t>Bonus Question!</a:t>
            </a:r>
          </a:p>
        </p:txBody>
      </p:sp>
    </p:spTree>
    <p:extLst>
      <p:ext uri="{BB962C8B-B14F-4D97-AF65-F5344CB8AC3E}">
        <p14:creationId xmlns:p14="http://schemas.microsoft.com/office/powerpoint/2010/main" val="190095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97BE-85D5-4A71-AEB6-C43BFA79FF6D}"/>
              </a:ext>
            </a:extLst>
          </p:cNvPr>
          <p:cNvSpPr>
            <a:spLocks noGrp="1"/>
          </p:cNvSpPr>
          <p:nvPr>
            <p:ph type="title"/>
          </p:nvPr>
        </p:nvSpPr>
        <p:spPr/>
        <p:txBody>
          <a:bodyPr>
            <a:noAutofit/>
          </a:bodyPr>
          <a:lstStyle/>
          <a:p>
            <a:r>
              <a:rPr lang="en-US" sz="2000" dirty="0"/>
              <a:t>What does God promise Abram in Genesis 15? Describe what will happen to Abram’s descendants before they inherit the land God gave to Abram. Why is it going to take this long before Abram’s descendants inherit the land?</a:t>
            </a:r>
            <a:endParaRPr lang="en-US" sz="1400" dirty="0"/>
          </a:p>
        </p:txBody>
      </p:sp>
      <p:sp>
        <p:nvSpPr>
          <p:cNvPr id="3" name="Content Placeholder 2">
            <a:extLst>
              <a:ext uri="{FF2B5EF4-FFF2-40B4-BE49-F238E27FC236}">
                <a16:creationId xmlns:a16="http://schemas.microsoft.com/office/drawing/2014/main" id="{1DCC75E0-2F36-450D-BE87-8D5D136EAFCE}"/>
              </a:ext>
            </a:extLst>
          </p:cNvPr>
          <p:cNvSpPr>
            <a:spLocks noGrp="1"/>
          </p:cNvSpPr>
          <p:nvPr>
            <p:ph idx="1"/>
          </p:nvPr>
        </p:nvSpPr>
        <p:spPr>
          <a:xfrm>
            <a:off x="628650" y="1825625"/>
            <a:ext cx="7886700" cy="4667248"/>
          </a:xfrm>
        </p:spPr>
        <p:txBody>
          <a:bodyPr>
            <a:normAutofit fontScale="92500" lnSpcReduction="20000"/>
          </a:bodyPr>
          <a:lstStyle/>
          <a:p>
            <a:r>
              <a:rPr lang="en-US" dirty="0"/>
              <a:t>Genesis 15:1 – 5 </a:t>
            </a:r>
          </a:p>
          <a:p>
            <a:pPr lvl="1"/>
            <a:r>
              <a:rPr lang="en-US" dirty="0"/>
              <a:t>Abram tells God that he goes childless</a:t>
            </a:r>
          </a:p>
          <a:p>
            <a:pPr lvl="1"/>
            <a:r>
              <a:rPr lang="en-US" dirty="0"/>
              <a:t>God tells Abram that he will have a child who will be his heir</a:t>
            </a:r>
          </a:p>
          <a:p>
            <a:pPr lvl="1"/>
            <a:r>
              <a:rPr lang="en-US" dirty="0"/>
              <a:t>God also tells Abram that his descendants will be like the stars</a:t>
            </a:r>
          </a:p>
          <a:p>
            <a:pPr lvl="1"/>
            <a:r>
              <a:rPr lang="en-US" dirty="0"/>
              <a:t>Abram believes God and it is accounted to him as righteousness</a:t>
            </a:r>
          </a:p>
          <a:p>
            <a:endParaRPr lang="en-US" dirty="0"/>
          </a:p>
          <a:p>
            <a:r>
              <a:rPr lang="en-US" dirty="0"/>
              <a:t>Genesis 15:7 – 8 </a:t>
            </a:r>
          </a:p>
          <a:p>
            <a:pPr lvl="1"/>
            <a:r>
              <a:rPr lang="en-US" dirty="0"/>
              <a:t>God tells Abram that He will give Abram the land</a:t>
            </a:r>
          </a:p>
          <a:p>
            <a:pPr lvl="1"/>
            <a:r>
              <a:rPr lang="en-US" dirty="0"/>
              <a:t>Abram asks God how he will know that he will inherit the land</a:t>
            </a:r>
          </a:p>
          <a:p>
            <a:endParaRPr lang="en-US" dirty="0"/>
          </a:p>
          <a:p>
            <a:r>
              <a:rPr lang="en-US" dirty="0"/>
              <a:t>Genesis 15:9 – 21 </a:t>
            </a:r>
          </a:p>
          <a:p>
            <a:pPr lvl="1"/>
            <a:r>
              <a:rPr lang="en-US" dirty="0"/>
              <a:t>Abram falls into deep sleep and horror and great darkness falls on him</a:t>
            </a:r>
          </a:p>
          <a:p>
            <a:pPr lvl="1"/>
            <a:r>
              <a:rPr lang="en-US" dirty="0"/>
              <a:t>God then tells Abram that his descendants will be strangers in a land that is not theirs, and they will serve the masters of the land and they will be afflicted for 400 years</a:t>
            </a:r>
          </a:p>
          <a:p>
            <a:pPr lvl="1"/>
            <a:r>
              <a:rPr lang="en-US" dirty="0"/>
              <a:t>God will judge that nation and Abram’s descendants will come out with great possessions</a:t>
            </a:r>
          </a:p>
          <a:p>
            <a:pPr lvl="1"/>
            <a:r>
              <a:rPr lang="en-US" dirty="0"/>
              <a:t>This is a reference to bondage in Egypt and the deliverance</a:t>
            </a:r>
          </a:p>
        </p:txBody>
      </p:sp>
    </p:spTree>
    <p:extLst>
      <p:ext uri="{BB962C8B-B14F-4D97-AF65-F5344CB8AC3E}">
        <p14:creationId xmlns:p14="http://schemas.microsoft.com/office/powerpoint/2010/main" val="25059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DF8F-ECC2-4F5E-ADAE-E0A5634F54D7}"/>
              </a:ext>
            </a:extLst>
          </p:cNvPr>
          <p:cNvSpPr>
            <a:spLocks noGrp="1"/>
          </p:cNvSpPr>
          <p:nvPr>
            <p:ph type="title"/>
          </p:nvPr>
        </p:nvSpPr>
        <p:spPr/>
        <p:txBody>
          <a:bodyPr/>
          <a:lstStyle/>
          <a:p>
            <a:r>
              <a:rPr lang="en-US" dirty="0"/>
              <a:t>Review</a:t>
            </a:r>
          </a:p>
        </p:txBody>
      </p:sp>
      <p:pic>
        <p:nvPicPr>
          <p:cNvPr id="5" name="Picture 4">
            <a:extLst>
              <a:ext uri="{FF2B5EF4-FFF2-40B4-BE49-F238E27FC236}">
                <a16:creationId xmlns:a16="http://schemas.microsoft.com/office/drawing/2014/main" id="{1B1FD97B-1248-4245-87D0-4AAE03490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30" y="1690734"/>
            <a:ext cx="2917371" cy="4630747"/>
          </a:xfrm>
          <a:prstGeom prst="rect">
            <a:avLst/>
          </a:prstGeom>
        </p:spPr>
      </p:pic>
      <p:pic>
        <p:nvPicPr>
          <p:cNvPr id="27" name="Picture 26">
            <a:extLst>
              <a:ext uri="{FF2B5EF4-FFF2-40B4-BE49-F238E27FC236}">
                <a16:creationId xmlns:a16="http://schemas.microsoft.com/office/drawing/2014/main" id="{5061BB05-B953-4A34-8905-7F0EFFEAC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532" y="1690734"/>
            <a:ext cx="2916936" cy="4685841"/>
          </a:xfrm>
          <a:prstGeom prst="rect">
            <a:avLst/>
          </a:prstGeom>
        </p:spPr>
      </p:pic>
      <p:pic>
        <p:nvPicPr>
          <p:cNvPr id="33" name="Picture 32">
            <a:extLst>
              <a:ext uri="{FF2B5EF4-FFF2-40B4-BE49-F238E27FC236}">
                <a16:creationId xmlns:a16="http://schemas.microsoft.com/office/drawing/2014/main" id="{9196A6DC-1C30-4564-80B4-F77EC954E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1690734"/>
            <a:ext cx="2917371" cy="4675275"/>
          </a:xfrm>
          <a:prstGeom prst="rect">
            <a:avLst/>
          </a:prstGeom>
        </p:spPr>
      </p:pic>
      <p:sp>
        <p:nvSpPr>
          <p:cNvPr id="34" name="TextBox 33">
            <a:extLst>
              <a:ext uri="{FF2B5EF4-FFF2-40B4-BE49-F238E27FC236}">
                <a16:creationId xmlns:a16="http://schemas.microsoft.com/office/drawing/2014/main" id="{45C0497F-DC45-49D5-A07B-4A7EB1ACB3D2}"/>
              </a:ext>
            </a:extLst>
          </p:cNvPr>
          <p:cNvSpPr txBox="1"/>
          <p:nvPr/>
        </p:nvSpPr>
        <p:spPr>
          <a:xfrm>
            <a:off x="130630" y="6328229"/>
            <a:ext cx="8490856" cy="369332"/>
          </a:xfrm>
          <a:prstGeom prst="rect">
            <a:avLst/>
          </a:prstGeom>
          <a:noFill/>
        </p:spPr>
        <p:txBody>
          <a:bodyPr wrap="square" rtlCol="0">
            <a:spAutoFit/>
          </a:bodyPr>
          <a:lstStyle/>
          <a:p>
            <a:r>
              <a:rPr lang="en-US" dirty="0">
                <a:solidFill>
                  <a:schemeClr val="bg1"/>
                </a:solidFill>
              </a:rPr>
              <a:t>Others of possible interest: Science, </a:t>
            </a:r>
            <a:r>
              <a:rPr lang="en-US" dirty="0" err="1">
                <a:solidFill>
                  <a:schemeClr val="bg1"/>
                </a:solidFill>
              </a:rPr>
              <a:t>Apemen</a:t>
            </a:r>
            <a:r>
              <a:rPr lang="en-US" dirty="0">
                <a:solidFill>
                  <a:schemeClr val="bg1"/>
                </a:solidFill>
              </a:rPr>
              <a:t>, Darwin, Dinosaurs, Astronomy, and more</a:t>
            </a:r>
          </a:p>
        </p:txBody>
      </p:sp>
    </p:spTree>
    <p:extLst>
      <p:ext uri="{BB962C8B-B14F-4D97-AF65-F5344CB8AC3E}">
        <p14:creationId xmlns:p14="http://schemas.microsoft.com/office/powerpoint/2010/main" val="650792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97BE-85D5-4A71-AEB6-C43BFA79FF6D}"/>
              </a:ext>
            </a:extLst>
          </p:cNvPr>
          <p:cNvSpPr>
            <a:spLocks noGrp="1"/>
          </p:cNvSpPr>
          <p:nvPr>
            <p:ph type="title"/>
          </p:nvPr>
        </p:nvSpPr>
        <p:spPr/>
        <p:txBody>
          <a:bodyPr>
            <a:noAutofit/>
          </a:bodyPr>
          <a:lstStyle/>
          <a:p>
            <a:r>
              <a:rPr lang="en-US" sz="2000" dirty="0"/>
              <a:t>What does God promise Abram in Genesis 15? Describe what will happen to Abram’s descendants before they inherit the land God gave to Abram. Why is it going to take this long before Abram’s descendants inherit the land?</a:t>
            </a:r>
            <a:endParaRPr lang="en-US" sz="1400" dirty="0"/>
          </a:p>
        </p:txBody>
      </p:sp>
      <p:sp>
        <p:nvSpPr>
          <p:cNvPr id="3" name="Content Placeholder 2">
            <a:extLst>
              <a:ext uri="{FF2B5EF4-FFF2-40B4-BE49-F238E27FC236}">
                <a16:creationId xmlns:a16="http://schemas.microsoft.com/office/drawing/2014/main" id="{1DCC75E0-2F36-450D-BE87-8D5D136EAFCE}"/>
              </a:ext>
            </a:extLst>
          </p:cNvPr>
          <p:cNvSpPr>
            <a:spLocks noGrp="1"/>
          </p:cNvSpPr>
          <p:nvPr>
            <p:ph idx="1"/>
          </p:nvPr>
        </p:nvSpPr>
        <p:spPr>
          <a:xfrm>
            <a:off x="628650" y="1825625"/>
            <a:ext cx="7886700" cy="4667248"/>
          </a:xfrm>
        </p:spPr>
        <p:txBody>
          <a:bodyPr>
            <a:normAutofit/>
          </a:bodyPr>
          <a:lstStyle/>
          <a:p>
            <a:r>
              <a:rPr lang="en-US" dirty="0"/>
              <a:t>Genesis 15:16</a:t>
            </a:r>
          </a:p>
          <a:p>
            <a:pPr lvl="1"/>
            <a:r>
              <a:rPr lang="en-US" dirty="0"/>
              <a:t>The iniquity of the Amorites was not yet complete</a:t>
            </a:r>
          </a:p>
          <a:p>
            <a:pPr lvl="1"/>
            <a:r>
              <a:rPr lang="en-US" dirty="0"/>
              <a:t>God wouldn’t destroy them until that time</a:t>
            </a:r>
          </a:p>
        </p:txBody>
      </p:sp>
    </p:spTree>
    <p:extLst>
      <p:ext uri="{BB962C8B-B14F-4D97-AF65-F5344CB8AC3E}">
        <p14:creationId xmlns:p14="http://schemas.microsoft.com/office/powerpoint/2010/main" val="4181917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97BE-85D5-4A71-AEB6-C43BFA79FF6D}"/>
              </a:ext>
            </a:extLst>
          </p:cNvPr>
          <p:cNvSpPr>
            <a:spLocks noGrp="1"/>
          </p:cNvSpPr>
          <p:nvPr>
            <p:ph type="title"/>
          </p:nvPr>
        </p:nvSpPr>
        <p:spPr/>
        <p:txBody>
          <a:bodyPr>
            <a:noAutofit/>
          </a:bodyPr>
          <a:lstStyle/>
          <a:p>
            <a:r>
              <a:rPr lang="en-US" dirty="0"/>
              <a:t>Describe what Sarai and Abram’s lack of faith cause them to do in Genesis 16? How did this turn out? What was the result?</a:t>
            </a:r>
            <a:endParaRPr lang="en-US" sz="2400" dirty="0"/>
          </a:p>
        </p:txBody>
      </p:sp>
      <p:sp>
        <p:nvSpPr>
          <p:cNvPr id="3" name="Content Placeholder 2">
            <a:extLst>
              <a:ext uri="{FF2B5EF4-FFF2-40B4-BE49-F238E27FC236}">
                <a16:creationId xmlns:a16="http://schemas.microsoft.com/office/drawing/2014/main" id="{1DCC75E0-2F36-450D-BE87-8D5D136EAFCE}"/>
              </a:ext>
            </a:extLst>
          </p:cNvPr>
          <p:cNvSpPr>
            <a:spLocks noGrp="1"/>
          </p:cNvSpPr>
          <p:nvPr>
            <p:ph idx="1"/>
          </p:nvPr>
        </p:nvSpPr>
        <p:spPr>
          <a:xfrm>
            <a:off x="628650" y="1825625"/>
            <a:ext cx="7886700" cy="4667248"/>
          </a:xfrm>
        </p:spPr>
        <p:txBody>
          <a:bodyPr>
            <a:normAutofit fontScale="92500" lnSpcReduction="20000"/>
          </a:bodyPr>
          <a:lstStyle/>
          <a:p>
            <a:r>
              <a:rPr lang="en-US" dirty="0"/>
              <a:t>After dwelling in Canaan for 10 years, Sarai was still without a child (Gen 16:3)</a:t>
            </a:r>
          </a:p>
          <a:p>
            <a:r>
              <a:rPr lang="en-US" dirty="0"/>
              <a:t>Sarai gives Abram her Egyptian maid, Hagar to be his wife (Gen 16:2 – 3)</a:t>
            </a:r>
          </a:p>
          <a:p>
            <a:r>
              <a:rPr lang="en-US" dirty="0"/>
              <a:t>Hagar conceives (Gen 16:4)</a:t>
            </a:r>
          </a:p>
          <a:p>
            <a:endParaRPr lang="en-US" dirty="0"/>
          </a:p>
          <a:p>
            <a:r>
              <a:rPr lang="en-US" dirty="0"/>
              <a:t>After Hagar conceives, Sarai becomes despised in Hagar’s eyes (Gen 16:4)</a:t>
            </a:r>
          </a:p>
          <a:p>
            <a:r>
              <a:rPr lang="en-US" dirty="0"/>
              <a:t>Sarai tells Abram “My wrong be upon you!” and Abram tells Sarai to do what she wants with Hagar (Gen 16:6)</a:t>
            </a:r>
          </a:p>
          <a:p>
            <a:r>
              <a:rPr lang="en-US" dirty="0"/>
              <a:t>Sarai deals harshly with Hagar, and Hagar flees (Gen 16:6)</a:t>
            </a:r>
          </a:p>
          <a:p>
            <a:endParaRPr lang="en-US" dirty="0"/>
          </a:p>
          <a:p>
            <a:r>
              <a:rPr lang="en-US" dirty="0"/>
              <a:t>The Angel of the LORD tells Hagar to return, and that her son’s descendants would be multiplied exceedingly (Gen 16:7 – 12)</a:t>
            </a:r>
          </a:p>
          <a:p>
            <a:r>
              <a:rPr lang="en-US" dirty="0"/>
              <a:t>The Angel of the LORD also tells Hagar that her son, Ishmael, would be a wild man and that his hand would be against every man, and every man’s hand against his (Gen 16:7 – 12)</a:t>
            </a:r>
          </a:p>
          <a:p>
            <a:r>
              <a:rPr lang="en-US" dirty="0"/>
              <a:t>Abraham was 86 when Ishmael was born (Gen 16:16)</a:t>
            </a:r>
          </a:p>
        </p:txBody>
      </p:sp>
    </p:spTree>
    <p:extLst>
      <p:ext uri="{BB962C8B-B14F-4D97-AF65-F5344CB8AC3E}">
        <p14:creationId xmlns:p14="http://schemas.microsoft.com/office/powerpoint/2010/main" val="147303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97BE-85D5-4A71-AEB6-C43BFA79FF6D}"/>
              </a:ext>
            </a:extLst>
          </p:cNvPr>
          <p:cNvSpPr>
            <a:spLocks noGrp="1"/>
          </p:cNvSpPr>
          <p:nvPr>
            <p:ph type="title"/>
          </p:nvPr>
        </p:nvSpPr>
        <p:spPr/>
        <p:txBody>
          <a:bodyPr>
            <a:noAutofit/>
          </a:bodyPr>
          <a:lstStyle/>
          <a:p>
            <a:r>
              <a:rPr lang="en-US" sz="2400" dirty="0"/>
              <a:t>Describe the covenant God makes with Abram in Genesis 17. What does God require of Abram? What else is established with this covenant? What is changed with this covenant?</a:t>
            </a:r>
            <a:endParaRPr lang="en-US" sz="1600" dirty="0"/>
          </a:p>
        </p:txBody>
      </p:sp>
      <p:sp>
        <p:nvSpPr>
          <p:cNvPr id="3" name="Content Placeholder 2">
            <a:extLst>
              <a:ext uri="{FF2B5EF4-FFF2-40B4-BE49-F238E27FC236}">
                <a16:creationId xmlns:a16="http://schemas.microsoft.com/office/drawing/2014/main" id="{1DCC75E0-2F36-450D-BE87-8D5D136EAFCE}"/>
              </a:ext>
            </a:extLst>
          </p:cNvPr>
          <p:cNvSpPr>
            <a:spLocks noGrp="1"/>
          </p:cNvSpPr>
          <p:nvPr>
            <p:ph idx="1"/>
          </p:nvPr>
        </p:nvSpPr>
        <p:spPr>
          <a:xfrm>
            <a:off x="628650" y="1825625"/>
            <a:ext cx="7886700" cy="4667248"/>
          </a:xfrm>
        </p:spPr>
        <p:txBody>
          <a:bodyPr>
            <a:normAutofit/>
          </a:bodyPr>
          <a:lstStyle/>
          <a:p>
            <a:r>
              <a:rPr lang="en-US" dirty="0"/>
              <a:t>Abram was 99 years old when the LORD appeared to him (Gen 17:1) </a:t>
            </a:r>
          </a:p>
          <a:p>
            <a:r>
              <a:rPr lang="en-US" dirty="0"/>
              <a:t>Reiteration of the people and land promise from Gen 12:1-3</a:t>
            </a:r>
          </a:p>
          <a:p>
            <a:endParaRPr lang="en-US" dirty="0"/>
          </a:p>
          <a:p>
            <a:r>
              <a:rPr lang="en-US" dirty="0"/>
              <a:t>Abram was required to walk before God and be blameless (Gen 17:1)</a:t>
            </a:r>
          </a:p>
          <a:p>
            <a:r>
              <a:rPr lang="en-US" dirty="0"/>
              <a:t>God would make nations and kings from Abraham (Gen 17:7)</a:t>
            </a:r>
          </a:p>
          <a:p>
            <a:r>
              <a:rPr lang="en-US" dirty="0"/>
              <a:t>God would establish his covenant with Abraham to be God to Abraham and to his descendants (Gen 17:7)</a:t>
            </a:r>
          </a:p>
          <a:p>
            <a:pPr lvl="1"/>
            <a:r>
              <a:rPr lang="en-US" dirty="0"/>
              <a:t>Beginning of Israelites being God’s special people</a:t>
            </a:r>
          </a:p>
          <a:p>
            <a:pPr lvl="1"/>
            <a:r>
              <a:rPr lang="en-US" dirty="0"/>
              <a:t>All the world would be blessed through Abraham from Gen 12:3 </a:t>
            </a:r>
            <a:r>
              <a:rPr lang="en-US" dirty="0">
                <a:sym typeface="Wingdings" panose="05000000000000000000" pitchFamily="2" charset="2"/>
              </a:rPr>
              <a:t> this is fulfilled in Jesus and then all those serving Jesus are God’s people</a:t>
            </a:r>
          </a:p>
          <a:p>
            <a:r>
              <a:rPr lang="en-US" dirty="0">
                <a:sym typeface="Wingdings" panose="05000000000000000000" pitchFamily="2" charset="2"/>
              </a:rPr>
              <a:t>God would give Abraham and his descendants the land that he was in, all the land of Canaan (Gen 17:8)</a:t>
            </a:r>
            <a:endParaRPr lang="en-US" dirty="0"/>
          </a:p>
          <a:p>
            <a:endParaRPr lang="en-US" dirty="0"/>
          </a:p>
        </p:txBody>
      </p:sp>
    </p:spTree>
    <p:extLst>
      <p:ext uri="{BB962C8B-B14F-4D97-AF65-F5344CB8AC3E}">
        <p14:creationId xmlns:p14="http://schemas.microsoft.com/office/powerpoint/2010/main" val="84678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97BE-85D5-4A71-AEB6-C43BFA79FF6D}"/>
              </a:ext>
            </a:extLst>
          </p:cNvPr>
          <p:cNvSpPr>
            <a:spLocks noGrp="1"/>
          </p:cNvSpPr>
          <p:nvPr>
            <p:ph type="title"/>
          </p:nvPr>
        </p:nvSpPr>
        <p:spPr/>
        <p:txBody>
          <a:bodyPr>
            <a:noAutofit/>
          </a:bodyPr>
          <a:lstStyle/>
          <a:p>
            <a:r>
              <a:rPr lang="en-US" sz="2400" dirty="0"/>
              <a:t>Describe the covenant God makes with Abram in Genesis 17. What does God require of Abram? What else is established with this covenant? What is changed with this covenant?</a:t>
            </a:r>
            <a:endParaRPr lang="en-US" sz="1600" dirty="0"/>
          </a:p>
        </p:txBody>
      </p:sp>
      <p:sp>
        <p:nvSpPr>
          <p:cNvPr id="3" name="Content Placeholder 2">
            <a:extLst>
              <a:ext uri="{FF2B5EF4-FFF2-40B4-BE49-F238E27FC236}">
                <a16:creationId xmlns:a16="http://schemas.microsoft.com/office/drawing/2014/main" id="{1DCC75E0-2F36-450D-BE87-8D5D136EAFCE}"/>
              </a:ext>
            </a:extLst>
          </p:cNvPr>
          <p:cNvSpPr>
            <a:spLocks noGrp="1"/>
          </p:cNvSpPr>
          <p:nvPr>
            <p:ph idx="1"/>
          </p:nvPr>
        </p:nvSpPr>
        <p:spPr>
          <a:xfrm>
            <a:off x="628650" y="1825625"/>
            <a:ext cx="7886700" cy="4667248"/>
          </a:xfrm>
        </p:spPr>
        <p:txBody>
          <a:bodyPr>
            <a:normAutofit/>
          </a:bodyPr>
          <a:lstStyle/>
          <a:p>
            <a:r>
              <a:rPr lang="en-US" dirty="0"/>
              <a:t>As part of this covenant, Abram’s name was changed to Abraham (Gen 17:5)</a:t>
            </a:r>
          </a:p>
          <a:p>
            <a:pPr lvl="1"/>
            <a:r>
              <a:rPr lang="en-US" dirty="0"/>
              <a:t>Abram </a:t>
            </a:r>
            <a:r>
              <a:rPr lang="en-US" dirty="0">
                <a:sym typeface="Wingdings" panose="05000000000000000000" pitchFamily="2" charset="2"/>
              </a:rPr>
              <a:t> Exalted Father</a:t>
            </a:r>
          </a:p>
          <a:p>
            <a:pPr lvl="1"/>
            <a:r>
              <a:rPr lang="en-US" dirty="0">
                <a:sym typeface="Wingdings" panose="05000000000000000000" pitchFamily="2" charset="2"/>
              </a:rPr>
              <a:t>Abraham  Father of a Multitude</a:t>
            </a:r>
          </a:p>
          <a:p>
            <a:r>
              <a:rPr lang="en-US" dirty="0">
                <a:sym typeface="Wingdings" panose="05000000000000000000" pitchFamily="2" charset="2"/>
              </a:rPr>
              <a:t>Sarai’s name was changed to Sarah (Gen 17:15)</a:t>
            </a:r>
          </a:p>
          <a:p>
            <a:pPr lvl="1"/>
            <a:r>
              <a:rPr lang="en-US" dirty="0">
                <a:sym typeface="Wingdings" panose="05000000000000000000" pitchFamily="2" charset="2"/>
              </a:rPr>
              <a:t>Sarah  Princess</a:t>
            </a:r>
          </a:p>
          <a:p>
            <a:endParaRPr lang="en-US" dirty="0">
              <a:sym typeface="Wingdings" panose="05000000000000000000" pitchFamily="2" charset="2"/>
            </a:endParaRPr>
          </a:p>
          <a:p>
            <a:r>
              <a:rPr lang="en-US" dirty="0">
                <a:sym typeface="Wingdings" panose="05000000000000000000" pitchFamily="2" charset="2"/>
              </a:rPr>
              <a:t>Circumcision is established as a sign of the covenant (Gen 17:10 – 14)</a:t>
            </a:r>
          </a:p>
          <a:p>
            <a:pPr lvl="1"/>
            <a:r>
              <a:rPr lang="en-US" dirty="0"/>
              <a:t>He who is 8 days old shall be circumcised</a:t>
            </a:r>
          </a:p>
          <a:p>
            <a:pPr lvl="1"/>
            <a:r>
              <a:rPr lang="en-US" dirty="0"/>
              <a:t>He who is born into your house and bought with money</a:t>
            </a:r>
          </a:p>
          <a:p>
            <a:pPr lvl="1"/>
            <a:r>
              <a:rPr lang="en-US" dirty="0"/>
              <a:t>He who is not circumcised shall be cut off from his people</a:t>
            </a:r>
          </a:p>
          <a:p>
            <a:pPr lvl="1"/>
            <a:endParaRPr lang="en-US" dirty="0"/>
          </a:p>
          <a:p>
            <a:endParaRPr lang="en-US" dirty="0"/>
          </a:p>
        </p:txBody>
      </p:sp>
    </p:spTree>
    <p:extLst>
      <p:ext uri="{BB962C8B-B14F-4D97-AF65-F5344CB8AC3E}">
        <p14:creationId xmlns:p14="http://schemas.microsoft.com/office/powerpoint/2010/main" val="2762902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97BE-85D5-4A71-AEB6-C43BFA79FF6D}"/>
              </a:ext>
            </a:extLst>
          </p:cNvPr>
          <p:cNvSpPr>
            <a:spLocks noGrp="1"/>
          </p:cNvSpPr>
          <p:nvPr>
            <p:ph type="title"/>
          </p:nvPr>
        </p:nvSpPr>
        <p:spPr/>
        <p:txBody>
          <a:bodyPr>
            <a:noAutofit/>
          </a:bodyPr>
          <a:lstStyle/>
          <a:p>
            <a:r>
              <a:rPr lang="en-US" sz="2400" dirty="0"/>
              <a:t>God establishes circumcision with Abraham well before the </a:t>
            </a:r>
            <a:r>
              <a:rPr lang="en-US" sz="2400" dirty="0" err="1"/>
              <a:t>Mosaical</a:t>
            </a:r>
            <a:r>
              <a:rPr lang="en-US" sz="2400" dirty="0"/>
              <a:t> Law. Does this mean that God’s people (Christians) should be circumcised? Why or why not?</a:t>
            </a:r>
            <a:endParaRPr lang="en-US" sz="1100" dirty="0"/>
          </a:p>
        </p:txBody>
      </p:sp>
      <p:sp>
        <p:nvSpPr>
          <p:cNvPr id="3" name="Content Placeholder 2">
            <a:extLst>
              <a:ext uri="{FF2B5EF4-FFF2-40B4-BE49-F238E27FC236}">
                <a16:creationId xmlns:a16="http://schemas.microsoft.com/office/drawing/2014/main" id="{1DCC75E0-2F36-450D-BE87-8D5D136EAFCE}"/>
              </a:ext>
            </a:extLst>
          </p:cNvPr>
          <p:cNvSpPr>
            <a:spLocks noGrp="1"/>
          </p:cNvSpPr>
          <p:nvPr>
            <p:ph idx="1"/>
          </p:nvPr>
        </p:nvSpPr>
        <p:spPr>
          <a:xfrm>
            <a:off x="628650" y="1825625"/>
            <a:ext cx="7886700" cy="4667248"/>
          </a:xfrm>
        </p:spPr>
        <p:txBody>
          <a:bodyPr>
            <a:normAutofit/>
          </a:bodyPr>
          <a:lstStyle/>
          <a:p>
            <a:r>
              <a:rPr lang="en-US" dirty="0"/>
              <a:t>We know circumcision is not part Christ’s law</a:t>
            </a:r>
          </a:p>
          <a:p>
            <a:pPr lvl="1"/>
            <a:r>
              <a:rPr lang="en-US" dirty="0"/>
              <a:t>Gal 5:2-3 </a:t>
            </a:r>
            <a:r>
              <a:rPr lang="en-US" dirty="0">
                <a:sym typeface="Wingdings" panose="05000000000000000000" pitchFamily="2" charset="2"/>
              </a:rPr>
              <a:t> “if you become circumcised, Christ will profit you nothing.”</a:t>
            </a:r>
          </a:p>
          <a:p>
            <a:pPr lvl="1"/>
            <a:r>
              <a:rPr lang="en-US" dirty="0">
                <a:sym typeface="Wingdings" panose="05000000000000000000" pitchFamily="2" charset="2"/>
              </a:rPr>
              <a:t>Gal 5:6  in Christ Jesus neither circumcision nor uncircumcision avails anything</a:t>
            </a:r>
          </a:p>
          <a:p>
            <a:r>
              <a:rPr lang="en-US" dirty="0">
                <a:sym typeface="Wingdings" panose="05000000000000000000" pitchFamily="2" charset="2"/>
              </a:rPr>
              <a:t>Circumcision was given to Abraham and his descendants as a sign of the land and nation covenant</a:t>
            </a:r>
          </a:p>
          <a:p>
            <a:r>
              <a:rPr lang="en-US" dirty="0" err="1">
                <a:sym typeface="Wingdings" panose="05000000000000000000" pitchFamily="2" charset="2"/>
              </a:rPr>
              <a:t>Mosaical</a:t>
            </a:r>
            <a:r>
              <a:rPr lang="en-US" dirty="0">
                <a:sym typeface="Wingdings" panose="05000000000000000000" pitchFamily="2" charset="2"/>
              </a:rPr>
              <a:t> law was given to Abraham’s descendants (God’s special people that the land and nation promises applied to)</a:t>
            </a:r>
          </a:p>
          <a:p>
            <a:r>
              <a:rPr lang="en-US" dirty="0">
                <a:sym typeface="Wingdings" panose="05000000000000000000" pitchFamily="2" charset="2"/>
              </a:rPr>
              <a:t>Today God’s people are Christians </a:t>
            </a:r>
          </a:p>
          <a:p>
            <a:r>
              <a:rPr lang="en-US" dirty="0">
                <a:sym typeface="Wingdings" panose="05000000000000000000" pitchFamily="2" charset="2"/>
              </a:rPr>
              <a:t>We are blessed through the promise given to Abraham that all nations would be blessed through Abraham (promise fulfilled through Jesus), but we are not under the land and nation covenant</a:t>
            </a:r>
            <a:endParaRPr lang="en-US" dirty="0"/>
          </a:p>
        </p:txBody>
      </p:sp>
    </p:spTree>
    <p:extLst>
      <p:ext uri="{BB962C8B-B14F-4D97-AF65-F5344CB8AC3E}">
        <p14:creationId xmlns:p14="http://schemas.microsoft.com/office/powerpoint/2010/main" val="300934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97BE-85D5-4A71-AEB6-C43BFA79FF6D}"/>
              </a:ext>
            </a:extLst>
          </p:cNvPr>
          <p:cNvSpPr>
            <a:spLocks noGrp="1"/>
          </p:cNvSpPr>
          <p:nvPr>
            <p:ph type="title"/>
          </p:nvPr>
        </p:nvSpPr>
        <p:spPr/>
        <p:txBody>
          <a:bodyPr>
            <a:noAutofit/>
          </a:bodyPr>
          <a:lstStyle/>
          <a:p>
            <a:r>
              <a:rPr lang="en-US" sz="2400" dirty="0"/>
              <a:t>What is Abraham’s immediate response to the promise God makes in the covenant? What does God say He will do with Ishmael? After his initial response, what does Abraham do?</a:t>
            </a:r>
            <a:endParaRPr lang="en-US" sz="900" dirty="0"/>
          </a:p>
        </p:txBody>
      </p:sp>
      <p:sp>
        <p:nvSpPr>
          <p:cNvPr id="3" name="Content Placeholder 2">
            <a:extLst>
              <a:ext uri="{FF2B5EF4-FFF2-40B4-BE49-F238E27FC236}">
                <a16:creationId xmlns:a16="http://schemas.microsoft.com/office/drawing/2014/main" id="{1DCC75E0-2F36-450D-BE87-8D5D136EAFCE}"/>
              </a:ext>
            </a:extLst>
          </p:cNvPr>
          <p:cNvSpPr>
            <a:spLocks noGrp="1"/>
          </p:cNvSpPr>
          <p:nvPr>
            <p:ph idx="1"/>
          </p:nvPr>
        </p:nvSpPr>
        <p:spPr>
          <a:xfrm>
            <a:off x="628650" y="1825625"/>
            <a:ext cx="7886700" cy="4667248"/>
          </a:xfrm>
        </p:spPr>
        <p:txBody>
          <a:bodyPr>
            <a:normAutofit fontScale="92500" lnSpcReduction="10000"/>
          </a:bodyPr>
          <a:lstStyle/>
          <a:p>
            <a:r>
              <a:rPr lang="en-US" dirty="0"/>
              <a:t>Abraham fell on his face and laughed, and said in his heart “Shall a child be born to a man 100 years old? And shall Sarah, who is 90 years old, bear a child?” </a:t>
            </a:r>
          </a:p>
          <a:p>
            <a:pPr lvl="1"/>
            <a:r>
              <a:rPr lang="en-US" dirty="0"/>
              <a:t>Gen 17:17</a:t>
            </a:r>
          </a:p>
          <a:p>
            <a:r>
              <a:rPr lang="en-US" dirty="0"/>
              <a:t>Abraham asks God that Ishmael might live before God</a:t>
            </a:r>
          </a:p>
          <a:p>
            <a:pPr lvl="1"/>
            <a:r>
              <a:rPr lang="en-US" dirty="0"/>
              <a:t>Gen 17:18</a:t>
            </a:r>
          </a:p>
          <a:p>
            <a:endParaRPr lang="en-US" dirty="0"/>
          </a:p>
          <a:p>
            <a:r>
              <a:rPr lang="en-US" dirty="0"/>
              <a:t>God responds that Sarah shall bear a son for Abraham, and his name shall be Isaac. God said He would establish the covenant with Isaac</a:t>
            </a:r>
          </a:p>
          <a:p>
            <a:pPr lvl="1"/>
            <a:r>
              <a:rPr lang="en-US" dirty="0"/>
              <a:t>Gen 17:19</a:t>
            </a:r>
          </a:p>
          <a:p>
            <a:r>
              <a:rPr lang="en-US" dirty="0"/>
              <a:t>God says that Ishmael would bear 12 princes and God would make Ishmael a great nation </a:t>
            </a:r>
          </a:p>
          <a:p>
            <a:pPr lvl="1"/>
            <a:r>
              <a:rPr lang="en-US" dirty="0"/>
              <a:t>Gen 17:20</a:t>
            </a:r>
          </a:p>
          <a:p>
            <a:endParaRPr lang="en-US" dirty="0"/>
          </a:p>
          <a:p>
            <a:r>
              <a:rPr lang="en-US" dirty="0"/>
              <a:t>Abraham takes Ishmael and all males in Abraham’s house and circumcises them. Abraham was 99 and Ishmael was 13 (Gen 17:23 – 27)</a:t>
            </a:r>
          </a:p>
        </p:txBody>
      </p:sp>
    </p:spTree>
    <p:extLst>
      <p:ext uri="{BB962C8B-B14F-4D97-AF65-F5344CB8AC3E}">
        <p14:creationId xmlns:p14="http://schemas.microsoft.com/office/powerpoint/2010/main" val="119335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99456BA0-63A7-4485-B76A-D440C3BE7C4B}"/>
              </a:ext>
            </a:extLst>
          </p:cNvPr>
          <p:cNvCxnSpPr/>
          <p:nvPr/>
        </p:nvCxnSpPr>
        <p:spPr>
          <a:xfrm flipV="1">
            <a:off x="7997378" y="3171381"/>
            <a:ext cx="0" cy="2743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78107F-AEF7-4045-AF64-8669E5DE53CA}"/>
              </a:ext>
            </a:extLst>
          </p:cNvPr>
          <p:cNvCxnSpPr/>
          <p:nvPr/>
        </p:nvCxnSpPr>
        <p:spPr>
          <a:xfrm flipV="1">
            <a:off x="7808687" y="3171381"/>
            <a:ext cx="0" cy="18288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A6ADF8F-ECC2-4F5E-ADAE-E0A5634F54D7}"/>
              </a:ext>
            </a:extLst>
          </p:cNvPr>
          <p:cNvSpPr>
            <a:spLocks noGrp="1"/>
          </p:cNvSpPr>
          <p:nvPr>
            <p:ph type="title"/>
          </p:nvPr>
        </p:nvSpPr>
        <p:spPr/>
        <p:txBody>
          <a:bodyPr/>
          <a:lstStyle/>
          <a:p>
            <a:r>
              <a:rPr lang="en-US" dirty="0"/>
              <a:t>Review</a:t>
            </a:r>
          </a:p>
        </p:txBody>
      </p:sp>
      <p:graphicFrame>
        <p:nvGraphicFramePr>
          <p:cNvPr id="4" name="Table 3">
            <a:extLst>
              <a:ext uri="{FF2B5EF4-FFF2-40B4-BE49-F238E27FC236}">
                <a16:creationId xmlns:a16="http://schemas.microsoft.com/office/drawing/2014/main" id="{75A847EF-97BF-4A77-89E3-DAB5F7A72451}"/>
              </a:ext>
            </a:extLst>
          </p:cNvPr>
          <p:cNvGraphicFramePr>
            <a:graphicFrameLocks noGrp="1"/>
          </p:cNvGraphicFramePr>
          <p:nvPr>
            <p:extLst>
              <p:ext uri="{D42A27DB-BD31-4B8C-83A1-F6EECF244321}">
                <p14:modId xmlns:p14="http://schemas.microsoft.com/office/powerpoint/2010/main" val="2260234124"/>
              </p:ext>
            </p:extLst>
          </p:nvPr>
        </p:nvGraphicFramePr>
        <p:xfrm>
          <a:off x="275771" y="2693130"/>
          <a:ext cx="8606976" cy="370840"/>
        </p:xfrm>
        <a:graphic>
          <a:graphicData uri="http://schemas.openxmlformats.org/drawingml/2006/table">
            <a:tbl>
              <a:tblPr firstRow="1" bandRow="1">
                <a:tableStyleId>{5C22544A-7EE6-4342-B048-85BDC9FD1C3A}</a:tableStyleId>
              </a:tblPr>
              <a:tblGrid>
                <a:gridCol w="358624">
                  <a:extLst>
                    <a:ext uri="{9D8B030D-6E8A-4147-A177-3AD203B41FA5}">
                      <a16:colId xmlns:a16="http://schemas.microsoft.com/office/drawing/2014/main" val="2217641724"/>
                    </a:ext>
                  </a:extLst>
                </a:gridCol>
                <a:gridCol w="358624">
                  <a:extLst>
                    <a:ext uri="{9D8B030D-6E8A-4147-A177-3AD203B41FA5}">
                      <a16:colId xmlns:a16="http://schemas.microsoft.com/office/drawing/2014/main" val="985225724"/>
                    </a:ext>
                  </a:extLst>
                </a:gridCol>
                <a:gridCol w="358624">
                  <a:extLst>
                    <a:ext uri="{9D8B030D-6E8A-4147-A177-3AD203B41FA5}">
                      <a16:colId xmlns:a16="http://schemas.microsoft.com/office/drawing/2014/main" val="2502183855"/>
                    </a:ext>
                  </a:extLst>
                </a:gridCol>
                <a:gridCol w="358624">
                  <a:extLst>
                    <a:ext uri="{9D8B030D-6E8A-4147-A177-3AD203B41FA5}">
                      <a16:colId xmlns:a16="http://schemas.microsoft.com/office/drawing/2014/main" val="2949658064"/>
                    </a:ext>
                  </a:extLst>
                </a:gridCol>
                <a:gridCol w="358624">
                  <a:extLst>
                    <a:ext uri="{9D8B030D-6E8A-4147-A177-3AD203B41FA5}">
                      <a16:colId xmlns:a16="http://schemas.microsoft.com/office/drawing/2014/main" val="133351053"/>
                    </a:ext>
                  </a:extLst>
                </a:gridCol>
                <a:gridCol w="358624">
                  <a:extLst>
                    <a:ext uri="{9D8B030D-6E8A-4147-A177-3AD203B41FA5}">
                      <a16:colId xmlns:a16="http://schemas.microsoft.com/office/drawing/2014/main" val="3024077859"/>
                    </a:ext>
                  </a:extLst>
                </a:gridCol>
                <a:gridCol w="358624">
                  <a:extLst>
                    <a:ext uri="{9D8B030D-6E8A-4147-A177-3AD203B41FA5}">
                      <a16:colId xmlns:a16="http://schemas.microsoft.com/office/drawing/2014/main" val="55603008"/>
                    </a:ext>
                  </a:extLst>
                </a:gridCol>
                <a:gridCol w="358624">
                  <a:extLst>
                    <a:ext uri="{9D8B030D-6E8A-4147-A177-3AD203B41FA5}">
                      <a16:colId xmlns:a16="http://schemas.microsoft.com/office/drawing/2014/main" val="65602803"/>
                    </a:ext>
                  </a:extLst>
                </a:gridCol>
                <a:gridCol w="358624">
                  <a:extLst>
                    <a:ext uri="{9D8B030D-6E8A-4147-A177-3AD203B41FA5}">
                      <a16:colId xmlns:a16="http://schemas.microsoft.com/office/drawing/2014/main" val="1598710635"/>
                    </a:ext>
                  </a:extLst>
                </a:gridCol>
                <a:gridCol w="358624">
                  <a:extLst>
                    <a:ext uri="{9D8B030D-6E8A-4147-A177-3AD203B41FA5}">
                      <a16:colId xmlns:a16="http://schemas.microsoft.com/office/drawing/2014/main" val="69312946"/>
                    </a:ext>
                  </a:extLst>
                </a:gridCol>
                <a:gridCol w="358624">
                  <a:extLst>
                    <a:ext uri="{9D8B030D-6E8A-4147-A177-3AD203B41FA5}">
                      <a16:colId xmlns:a16="http://schemas.microsoft.com/office/drawing/2014/main" val="3504784052"/>
                    </a:ext>
                  </a:extLst>
                </a:gridCol>
                <a:gridCol w="358624">
                  <a:extLst>
                    <a:ext uri="{9D8B030D-6E8A-4147-A177-3AD203B41FA5}">
                      <a16:colId xmlns:a16="http://schemas.microsoft.com/office/drawing/2014/main" val="3811624967"/>
                    </a:ext>
                  </a:extLst>
                </a:gridCol>
                <a:gridCol w="358624">
                  <a:extLst>
                    <a:ext uri="{9D8B030D-6E8A-4147-A177-3AD203B41FA5}">
                      <a16:colId xmlns:a16="http://schemas.microsoft.com/office/drawing/2014/main" val="397095441"/>
                    </a:ext>
                  </a:extLst>
                </a:gridCol>
                <a:gridCol w="358624">
                  <a:extLst>
                    <a:ext uri="{9D8B030D-6E8A-4147-A177-3AD203B41FA5}">
                      <a16:colId xmlns:a16="http://schemas.microsoft.com/office/drawing/2014/main" val="67642801"/>
                    </a:ext>
                  </a:extLst>
                </a:gridCol>
                <a:gridCol w="358624">
                  <a:extLst>
                    <a:ext uri="{9D8B030D-6E8A-4147-A177-3AD203B41FA5}">
                      <a16:colId xmlns:a16="http://schemas.microsoft.com/office/drawing/2014/main" val="2647607002"/>
                    </a:ext>
                  </a:extLst>
                </a:gridCol>
                <a:gridCol w="358624">
                  <a:extLst>
                    <a:ext uri="{9D8B030D-6E8A-4147-A177-3AD203B41FA5}">
                      <a16:colId xmlns:a16="http://schemas.microsoft.com/office/drawing/2014/main" val="3080977713"/>
                    </a:ext>
                  </a:extLst>
                </a:gridCol>
                <a:gridCol w="358624">
                  <a:extLst>
                    <a:ext uri="{9D8B030D-6E8A-4147-A177-3AD203B41FA5}">
                      <a16:colId xmlns:a16="http://schemas.microsoft.com/office/drawing/2014/main" val="1989090805"/>
                    </a:ext>
                  </a:extLst>
                </a:gridCol>
                <a:gridCol w="358624">
                  <a:extLst>
                    <a:ext uri="{9D8B030D-6E8A-4147-A177-3AD203B41FA5}">
                      <a16:colId xmlns:a16="http://schemas.microsoft.com/office/drawing/2014/main" val="1137619760"/>
                    </a:ext>
                  </a:extLst>
                </a:gridCol>
                <a:gridCol w="358624">
                  <a:extLst>
                    <a:ext uri="{9D8B030D-6E8A-4147-A177-3AD203B41FA5}">
                      <a16:colId xmlns:a16="http://schemas.microsoft.com/office/drawing/2014/main" val="2336826451"/>
                    </a:ext>
                  </a:extLst>
                </a:gridCol>
                <a:gridCol w="358624">
                  <a:extLst>
                    <a:ext uri="{9D8B030D-6E8A-4147-A177-3AD203B41FA5}">
                      <a16:colId xmlns:a16="http://schemas.microsoft.com/office/drawing/2014/main" val="1155385173"/>
                    </a:ext>
                  </a:extLst>
                </a:gridCol>
                <a:gridCol w="358624">
                  <a:extLst>
                    <a:ext uri="{9D8B030D-6E8A-4147-A177-3AD203B41FA5}">
                      <a16:colId xmlns:a16="http://schemas.microsoft.com/office/drawing/2014/main" val="3997418126"/>
                    </a:ext>
                  </a:extLst>
                </a:gridCol>
                <a:gridCol w="358624">
                  <a:extLst>
                    <a:ext uri="{9D8B030D-6E8A-4147-A177-3AD203B41FA5}">
                      <a16:colId xmlns:a16="http://schemas.microsoft.com/office/drawing/2014/main" val="881017018"/>
                    </a:ext>
                  </a:extLst>
                </a:gridCol>
                <a:gridCol w="358624">
                  <a:extLst>
                    <a:ext uri="{9D8B030D-6E8A-4147-A177-3AD203B41FA5}">
                      <a16:colId xmlns:a16="http://schemas.microsoft.com/office/drawing/2014/main" val="1205114044"/>
                    </a:ext>
                  </a:extLst>
                </a:gridCol>
                <a:gridCol w="358624">
                  <a:extLst>
                    <a:ext uri="{9D8B030D-6E8A-4147-A177-3AD203B41FA5}">
                      <a16:colId xmlns:a16="http://schemas.microsoft.com/office/drawing/2014/main" val="573242334"/>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665805135"/>
                  </a:ext>
                </a:extLst>
              </a:tr>
            </a:tbl>
          </a:graphicData>
        </a:graphic>
      </p:graphicFrame>
      <p:cxnSp>
        <p:nvCxnSpPr>
          <p:cNvPr id="7" name="Straight Arrow Connector 6">
            <a:extLst>
              <a:ext uri="{FF2B5EF4-FFF2-40B4-BE49-F238E27FC236}">
                <a16:creationId xmlns:a16="http://schemas.microsoft.com/office/drawing/2014/main" id="{384FF807-152A-4B35-B7FD-05F8EC79BFCC}"/>
              </a:ext>
            </a:extLst>
          </p:cNvPr>
          <p:cNvCxnSpPr/>
          <p:nvPr/>
        </p:nvCxnSpPr>
        <p:spPr>
          <a:xfrm flipV="1">
            <a:off x="6197605" y="3171381"/>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0DE2CE5-15F7-43FB-81E4-42D7263A880F}"/>
              </a:ext>
            </a:extLst>
          </p:cNvPr>
          <p:cNvSpPr txBox="1"/>
          <p:nvPr/>
        </p:nvSpPr>
        <p:spPr>
          <a:xfrm>
            <a:off x="5588005" y="3873217"/>
            <a:ext cx="1219200" cy="1077218"/>
          </a:xfrm>
          <a:prstGeom prst="rect">
            <a:avLst/>
          </a:prstGeom>
          <a:noFill/>
          <a:ln>
            <a:noFill/>
          </a:ln>
        </p:spPr>
        <p:txBody>
          <a:bodyPr wrap="square" rtlCol="0">
            <a:spAutoFit/>
          </a:bodyPr>
          <a:lstStyle/>
          <a:p>
            <a:pPr algn="ctr"/>
            <a:r>
              <a:rPr lang="en-US" sz="3200" dirty="0">
                <a:solidFill>
                  <a:schemeClr val="accent4"/>
                </a:solidFill>
              </a:rPr>
              <a:t>Flood</a:t>
            </a:r>
          </a:p>
          <a:p>
            <a:pPr algn="ctr"/>
            <a:r>
              <a:rPr lang="en-US" sz="3200" dirty="0">
                <a:solidFill>
                  <a:schemeClr val="accent4"/>
                </a:solidFill>
              </a:rPr>
              <a:t>1650</a:t>
            </a:r>
          </a:p>
        </p:txBody>
      </p:sp>
      <p:sp>
        <p:nvSpPr>
          <p:cNvPr id="9" name="TextBox 8">
            <a:extLst>
              <a:ext uri="{FF2B5EF4-FFF2-40B4-BE49-F238E27FC236}">
                <a16:creationId xmlns:a16="http://schemas.microsoft.com/office/drawing/2014/main" id="{D9EF4EAE-2214-4C90-AA5F-C50D988B2F60}"/>
              </a:ext>
            </a:extLst>
          </p:cNvPr>
          <p:cNvSpPr txBox="1"/>
          <p:nvPr/>
        </p:nvSpPr>
        <p:spPr>
          <a:xfrm>
            <a:off x="1886851" y="1680398"/>
            <a:ext cx="2714173" cy="523220"/>
          </a:xfrm>
          <a:prstGeom prst="rect">
            <a:avLst/>
          </a:prstGeom>
          <a:noFill/>
        </p:spPr>
        <p:txBody>
          <a:bodyPr wrap="square" rtlCol="0">
            <a:spAutoFit/>
          </a:bodyPr>
          <a:lstStyle/>
          <a:p>
            <a:pPr algn="ctr"/>
            <a:r>
              <a:rPr lang="en-US" sz="2800" dirty="0">
                <a:solidFill>
                  <a:schemeClr val="bg1"/>
                </a:solidFill>
              </a:rPr>
              <a:t>Before the Flood</a:t>
            </a:r>
          </a:p>
        </p:txBody>
      </p:sp>
      <p:sp>
        <p:nvSpPr>
          <p:cNvPr id="10" name="TextBox 9">
            <a:extLst>
              <a:ext uri="{FF2B5EF4-FFF2-40B4-BE49-F238E27FC236}">
                <a16:creationId xmlns:a16="http://schemas.microsoft.com/office/drawing/2014/main" id="{53DA35BE-1F4A-4095-BB34-00256433ECBE}"/>
              </a:ext>
            </a:extLst>
          </p:cNvPr>
          <p:cNvSpPr txBox="1"/>
          <p:nvPr/>
        </p:nvSpPr>
        <p:spPr>
          <a:xfrm>
            <a:off x="5529949" y="1666794"/>
            <a:ext cx="1145261" cy="369332"/>
          </a:xfrm>
          <a:prstGeom prst="rect">
            <a:avLst/>
          </a:prstGeom>
          <a:noFill/>
        </p:spPr>
        <p:txBody>
          <a:bodyPr wrap="square" rtlCol="0">
            <a:spAutoFit/>
          </a:bodyPr>
          <a:lstStyle/>
          <a:p>
            <a:pPr algn="ctr"/>
            <a:r>
              <a:rPr lang="en-US" dirty="0">
                <a:solidFill>
                  <a:schemeClr val="bg1"/>
                </a:solidFill>
              </a:rPr>
              <a:t>Flood</a:t>
            </a:r>
          </a:p>
        </p:txBody>
      </p:sp>
      <p:sp>
        <p:nvSpPr>
          <p:cNvPr id="12" name="TextBox 11">
            <a:extLst>
              <a:ext uri="{FF2B5EF4-FFF2-40B4-BE49-F238E27FC236}">
                <a16:creationId xmlns:a16="http://schemas.microsoft.com/office/drawing/2014/main" id="{236AE89B-C1EE-42C1-9C4F-C1832FBEB4A7}"/>
              </a:ext>
            </a:extLst>
          </p:cNvPr>
          <p:cNvSpPr txBox="1"/>
          <p:nvPr/>
        </p:nvSpPr>
        <p:spPr>
          <a:xfrm>
            <a:off x="7294354" y="5009897"/>
            <a:ext cx="1056815" cy="830997"/>
          </a:xfrm>
          <a:prstGeom prst="rect">
            <a:avLst/>
          </a:prstGeom>
          <a:solidFill>
            <a:schemeClr val="tx1"/>
          </a:solidFill>
          <a:ln>
            <a:noFill/>
          </a:ln>
        </p:spPr>
        <p:txBody>
          <a:bodyPr wrap="square" rtlCol="0">
            <a:spAutoFit/>
          </a:bodyPr>
          <a:lstStyle/>
          <a:p>
            <a:pPr algn="ctr"/>
            <a:r>
              <a:rPr lang="en-US" sz="1600" dirty="0">
                <a:solidFill>
                  <a:srgbClr val="FFFF00"/>
                </a:solidFill>
              </a:rPr>
              <a:t>Isaac’s Birth</a:t>
            </a:r>
          </a:p>
          <a:p>
            <a:pPr algn="ctr"/>
            <a:r>
              <a:rPr lang="en-US" sz="1600" dirty="0">
                <a:solidFill>
                  <a:srgbClr val="FFFF00"/>
                </a:solidFill>
              </a:rPr>
              <a:t>2108</a:t>
            </a:r>
          </a:p>
        </p:txBody>
      </p:sp>
      <p:sp>
        <p:nvSpPr>
          <p:cNvPr id="13" name="TextBox 12">
            <a:extLst>
              <a:ext uri="{FF2B5EF4-FFF2-40B4-BE49-F238E27FC236}">
                <a16:creationId xmlns:a16="http://schemas.microsoft.com/office/drawing/2014/main" id="{BB1B555A-E330-40CF-A441-55AEB560893D}"/>
              </a:ext>
            </a:extLst>
          </p:cNvPr>
          <p:cNvSpPr txBox="1"/>
          <p:nvPr/>
        </p:nvSpPr>
        <p:spPr>
          <a:xfrm>
            <a:off x="7480314" y="5881373"/>
            <a:ext cx="1056815" cy="830997"/>
          </a:xfrm>
          <a:prstGeom prst="rect">
            <a:avLst/>
          </a:prstGeom>
          <a:noFill/>
          <a:ln>
            <a:noFill/>
          </a:ln>
        </p:spPr>
        <p:txBody>
          <a:bodyPr wrap="square" rtlCol="0">
            <a:spAutoFit/>
          </a:bodyPr>
          <a:lstStyle/>
          <a:p>
            <a:pPr algn="ctr"/>
            <a:r>
              <a:rPr lang="en-US" sz="1600" dirty="0">
                <a:solidFill>
                  <a:srgbClr val="FF0000"/>
                </a:solidFill>
              </a:rPr>
              <a:t>Jacob’s Birth</a:t>
            </a:r>
          </a:p>
          <a:p>
            <a:pPr algn="ctr"/>
            <a:r>
              <a:rPr lang="en-US" sz="1600" dirty="0">
                <a:solidFill>
                  <a:srgbClr val="FF0000"/>
                </a:solidFill>
              </a:rPr>
              <a:t>2168</a:t>
            </a:r>
          </a:p>
        </p:txBody>
      </p:sp>
      <p:sp>
        <p:nvSpPr>
          <p:cNvPr id="15" name="TextBox 14">
            <a:extLst>
              <a:ext uri="{FF2B5EF4-FFF2-40B4-BE49-F238E27FC236}">
                <a16:creationId xmlns:a16="http://schemas.microsoft.com/office/drawing/2014/main" id="{687A8A27-8162-4383-A7AB-F86807BB14B1}"/>
              </a:ext>
            </a:extLst>
          </p:cNvPr>
          <p:cNvSpPr txBox="1"/>
          <p:nvPr/>
        </p:nvSpPr>
        <p:spPr>
          <a:xfrm>
            <a:off x="8209647" y="5039678"/>
            <a:ext cx="1056815" cy="830997"/>
          </a:xfrm>
          <a:prstGeom prst="rect">
            <a:avLst/>
          </a:prstGeom>
          <a:noFill/>
          <a:ln>
            <a:noFill/>
          </a:ln>
        </p:spPr>
        <p:txBody>
          <a:bodyPr wrap="square" rtlCol="0">
            <a:spAutoFit/>
          </a:bodyPr>
          <a:lstStyle/>
          <a:p>
            <a:pPr algn="ctr"/>
            <a:r>
              <a:rPr lang="en-US" sz="1600" dirty="0">
                <a:solidFill>
                  <a:schemeClr val="accent6">
                    <a:lumMod val="75000"/>
                  </a:schemeClr>
                </a:solidFill>
              </a:rPr>
              <a:t>Joseph’s Death</a:t>
            </a:r>
          </a:p>
          <a:p>
            <a:pPr algn="ctr"/>
            <a:r>
              <a:rPr lang="en-US" sz="1600" dirty="0">
                <a:solidFill>
                  <a:schemeClr val="accent6">
                    <a:lumMod val="75000"/>
                  </a:schemeClr>
                </a:solidFill>
              </a:rPr>
              <a:t>~2369</a:t>
            </a:r>
          </a:p>
        </p:txBody>
      </p:sp>
      <p:cxnSp>
        <p:nvCxnSpPr>
          <p:cNvPr id="16" name="Straight Arrow Connector 15">
            <a:extLst>
              <a:ext uri="{FF2B5EF4-FFF2-40B4-BE49-F238E27FC236}">
                <a16:creationId xmlns:a16="http://schemas.microsoft.com/office/drawing/2014/main" id="{3581B9CB-493D-45F8-950F-615842C649E5}"/>
              </a:ext>
            </a:extLst>
          </p:cNvPr>
          <p:cNvCxnSpPr/>
          <p:nvPr/>
        </p:nvCxnSpPr>
        <p:spPr>
          <a:xfrm flipV="1">
            <a:off x="7467605" y="3171381"/>
            <a:ext cx="0" cy="72571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39EF32B-705A-4D21-99EE-DC9D958A2EE0}"/>
              </a:ext>
            </a:extLst>
          </p:cNvPr>
          <p:cNvCxnSpPr/>
          <p:nvPr/>
        </p:nvCxnSpPr>
        <p:spPr>
          <a:xfrm flipV="1">
            <a:off x="8345716" y="3171381"/>
            <a:ext cx="0" cy="72571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DB0F98-76F4-4843-A0B6-08169BE7006E}"/>
              </a:ext>
            </a:extLst>
          </p:cNvPr>
          <p:cNvCxnSpPr/>
          <p:nvPr/>
        </p:nvCxnSpPr>
        <p:spPr>
          <a:xfrm flipV="1">
            <a:off x="8723093" y="3171381"/>
            <a:ext cx="0" cy="182880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F5E8425-7E58-4CA3-B706-534A3BBD637D}"/>
              </a:ext>
            </a:extLst>
          </p:cNvPr>
          <p:cNvSpPr txBox="1"/>
          <p:nvPr/>
        </p:nvSpPr>
        <p:spPr>
          <a:xfrm>
            <a:off x="7834091" y="3972894"/>
            <a:ext cx="1056815" cy="830997"/>
          </a:xfrm>
          <a:prstGeom prst="rect">
            <a:avLst/>
          </a:prstGeom>
          <a:solidFill>
            <a:schemeClr val="tx1"/>
          </a:solidFill>
          <a:ln>
            <a:noFill/>
          </a:ln>
        </p:spPr>
        <p:txBody>
          <a:bodyPr wrap="square" rtlCol="0">
            <a:spAutoFit/>
          </a:bodyPr>
          <a:lstStyle/>
          <a:p>
            <a:pPr algn="ctr"/>
            <a:r>
              <a:rPr lang="en-US" sz="1600" dirty="0">
                <a:solidFill>
                  <a:srgbClr val="00B0F0"/>
                </a:solidFill>
              </a:rPr>
              <a:t>Joseph’s Birth</a:t>
            </a:r>
          </a:p>
          <a:p>
            <a:pPr algn="ctr"/>
            <a:r>
              <a:rPr lang="en-US" sz="1600" dirty="0">
                <a:solidFill>
                  <a:srgbClr val="00B0F0"/>
                </a:solidFill>
              </a:rPr>
              <a:t>~2259</a:t>
            </a:r>
          </a:p>
        </p:txBody>
      </p:sp>
      <p:sp>
        <p:nvSpPr>
          <p:cNvPr id="11" name="TextBox 10">
            <a:extLst>
              <a:ext uri="{FF2B5EF4-FFF2-40B4-BE49-F238E27FC236}">
                <a16:creationId xmlns:a16="http://schemas.microsoft.com/office/drawing/2014/main" id="{74DD6ADC-AAEC-435E-AA30-838683A98870}"/>
              </a:ext>
            </a:extLst>
          </p:cNvPr>
          <p:cNvSpPr txBox="1"/>
          <p:nvPr/>
        </p:nvSpPr>
        <p:spPr>
          <a:xfrm>
            <a:off x="6939197" y="3972894"/>
            <a:ext cx="1056816" cy="861774"/>
          </a:xfrm>
          <a:prstGeom prst="rect">
            <a:avLst/>
          </a:prstGeom>
          <a:solidFill>
            <a:schemeClr val="tx1"/>
          </a:solidFill>
          <a:ln>
            <a:noFill/>
          </a:ln>
        </p:spPr>
        <p:txBody>
          <a:bodyPr wrap="square" rtlCol="0">
            <a:spAutoFit/>
          </a:bodyPr>
          <a:lstStyle/>
          <a:p>
            <a:pPr algn="ctr"/>
            <a:r>
              <a:rPr lang="en-US" sz="1600" dirty="0">
                <a:solidFill>
                  <a:schemeClr val="bg1"/>
                </a:solidFill>
              </a:rPr>
              <a:t>Abraham’s Birth</a:t>
            </a:r>
          </a:p>
          <a:p>
            <a:pPr algn="ctr"/>
            <a:r>
              <a:rPr lang="en-US" sz="1600" dirty="0">
                <a:solidFill>
                  <a:schemeClr val="bg1"/>
                </a:solidFill>
              </a:rPr>
              <a:t>2008</a:t>
            </a:r>
          </a:p>
        </p:txBody>
      </p:sp>
      <p:cxnSp>
        <p:nvCxnSpPr>
          <p:cNvPr id="21" name="Straight Arrow Connector 20">
            <a:extLst>
              <a:ext uri="{FF2B5EF4-FFF2-40B4-BE49-F238E27FC236}">
                <a16:creationId xmlns:a16="http://schemas.microsoft.com/office/drawing/2014/main" id="{B854923B-5652-4A50-A1FE-1925FD44DEB1}"/>
              </a:ext>
            </a:extLst>
          </p:cNvPr>
          <p:cNvCxnSpPr/>
          <p:nvPr/>
        </p:nvCxnSpPr>
        <p:spPr>
          <a:xfrm flipV="1">
            <a:off x="283036" y="3164127"/>
            <a:ext cx="0" cy="7257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CB25B48-1296-4C12-B1A2-902177BF2A68}"/>
              </a:ext>
            </a:extLst>
          </p:cNvPr>
          <p:cNvSpPr txBox="1"/>
          <p:nvPr/>
        </p:nvSpPr>
        <p:spPr>
          <a:xfrm>
            <a:off x="79832" y="3865963"/>
            <a:ext cx="1596545" cy="1077218"/>
          </a:xfrm>
          <a:prstGeom prst="rect">
            <a:avLst/>
          </a:prstGeom>
          <a:noFill/>
          <a:ln>
            <a:noFill/>
          </a:ln>
        </p:spPr>
        <p:txBody>
          <a:bodyPr wrap="square" rtlCol="0">
            <a:spAutoFit/>
          </a:bodyPr>
          <a:lstStyle/>
          <a:p>
            <a:pPr algn="ctr"/>
            <a:r>
              <a:rPr lang="en-US" sz="3200" dirty="0">
                <a:solidFill>
                  <a:schemeClr val="accent4"/>
                </a:solidFill>
              </a:rPr>
              <a:t>Creation</a:t>
            </a:r>
          </a:p>
          <a:p>
            <a:pPr algn="ctr"/>
            <a:r>
              <a:rPr lang="en-US" sz="3200" dirty="0">
                <a:solidFill>
                  <a:schemeClr val="accent4"/>
                </a:solidFill>
              </a:rPr>
              <a:t>0</a:t>
            </a:r>
          </a:p>
        </p:txBody>
      </p:sp>
      <p:sp>
        <p:nvSpPr>
          <p:cNvPr id="23" name="Rectangle 22">
            <a:extLst>
              <a:ext uri="{FF2B5EF4-FFF2-40B4-BE49-F238E27FC236}">
                <a16:creationId xmlns:a16="http://schemas.microsoft.com/office/drawing/2014/main" id="{700A1102-8690-4F6F-ABCE-72D1AEAAFC3A}"/>
              </a:ext>
            </a:extLst>
          </p:cNvPr>
          <p:cNvSpPr/>
          <p:nvPr/>
        </p:nvSpPr>
        <p:spPr>
          <a:xfrm>
            <a:off x="246741" y="2678616"/>
            <a:ext cx="8650511" cy="3950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Genesis</a:t>
            </a:r>
            <a:endParaRPr lang="en-US" dirty="0">
              <a:solidFill>
                <a:schemeClr val="tx1"/>
              </a:solidFill>
            </a:endParaRPr>
          </a:p>
        </p:txBody>
      </p:sp>
      <p:sp>
        <p:nvSpPr>
          <p:cNvPr id="24" name="Left Brace 23">
            <a:extLst>
              <a:ext uri="{FF2B5EF4-FFF2-40B4-BE49-F238E27FC236}">
                <a16:creationId xmlns:a16="http://schemas.microsoft.com/office/drawing/2014/main" id="{9F68BF88-E3D7-4F4F-AE5C-01F085F104A6}"/>
              </a:ext>
            </a:extLst>
          </p:cNvPr>
          <p:cNvSpPr/>
          <p:nvPr/>
        </p:nvSpPr>
        <p:spPr>
          <a:xfrm rot="5400000">
            <a:off x="3139600" y="-479143"/>
            <a:ext cx="194174" cy="5921838"/>
          </a:xfrm>
          <a:prstGeom prst="leftBrace">
            <a:avLst>
              <a:gd name="adj1" fmla="val 63441"/>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5" name="Left Brace 24">
            <a:extLst>
              <a:ext uri="{FF2B5EF4-FFF2-40B4-BE49-F238E27FC236}">
                <a16:creationId xmlns:a16="http://schemas.microsoft.com/office/drawing/2014/main" id="{089159C7-B2B2-4D69-820B-81230A4FD182}"/>
              </a:ext>
            </a:extLst>
          </p:cNvPr>
          <p:cNvSpPr/>
          <p:nvPr/>
        </p:nvSpPr>
        <p:spPr>
          <a:xfrm rot="5400000">
            <a:off x="6758428" y="1847812"/>
            <a:ext cx="194173" cy="1249599"/>
          </a:xfrm>
          <a:prstGeom prst="leftBrace">
            <a:avLst>
              <a:gd name="adj1" fmla="val 63441"/>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6" name="Left Brace 25">
            <a:extLst>
              <a:ext uri="{FF2B5EF4-FFF2-40B4-BE49-F238E27FC236}">
                <a16:creationId xmlns:a16="http://schemas.microsoft.com/office/drawing/2014/main" id="{4057F1A7-5F2A-4585-A7B5-636B9A0C5B74}"/>
              </a:ext>
            </a:extLst>
          </p:cNvPr>
          <p:cNvSpPr/>
          <p:nvPr/>
        </p:nvSpPr>
        <p:spPr>
          <a:xfrm rot="5400000">
            <a:off x="8042944" y="1840558"/>
            <a:ext cx="194173" cy="1249599"/>
          </a:xfrm>
          <a:prstGeom prst="leftBrace">
            <a:avLst>
              <a:gd name="adj1" fmla="val 63441"/>
              <a:gd name="adj2"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28" name="Straight Arrow Connector 27">
            <a:extLst>
              <a:ext uri="{FF2B5EF4-FFF2-40B4-BE49-F238E27FC236}">
                <a16:creationId xmlns:a16="http://schemas.microsoft.com/office/drawing/2014/main" id="{102DF604-C081-4E44-8711-D670A8BA42A4}"/>
              </a:ext>
            </a:extLst>
          </p:cNvPr>
          <p:cNvCxnSpPr>
            <a:cxnSpLocks/>
          </p:cNvCxnSpPr>
          <p:nvPr/>
        </p:nvCxnSpPr>
        <p:spPr>
          <a:xfrm>
            <a:off x="6218692" y="2050640"/>
            <a:ext cx="0" cy="348563"/>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40476E1-6C99-4F39-8799-3374D5A9EA5E}"/>
              </a:ext>
            </a:extLst>
          </p:cNvPr>
          <p:cNvSpPr txBox="1"/>
          <p:nvPr/>
        </p:nvSpPr>
        <p:spPr>
          <a:xfrm>
            <a:off x="7567399" y="1666794"/>
            <a:ext cx="1145261" cy="369332"/>
          </a:xfrm>
          <a:prstGeom prst="rect">
            <a:avLst/>
          </a:prstGeom>
          <a:noFill/>
        </p:spPr>
        <p:txBody>
          <a:bodyPr wrap="square" rtlCol="0">
            <a:spAutoFit/>
          </a:bodyPr>
          <a:lstStyle/>
          <a:p>
            <a:pPr algn="ctr"/>
            <a:r>
              <a:rPr lang="en-US" dirty="0">
                <a:solidFill>
                  <a:schemeClr val="bg1"/>
                </a:solidFill>
              </a:rPr>
              <a:t>Patriarchs</a:t>
            </a:r>
          </a:p>
        </p:txBody>
      </p:sp>
      <p:sp>
        <p:nvSpPr>
          <p:cNvPr id="31" name="TextBox 30">
            <a:extLst>
              <a:ext uri="{FF2B5EF4-FFF2-40B4-BE49-F238E27FC236}">
                <a16:creationId xmlns:a16="http://schemas.microsoft.com/office/drawing/2014/main" id="{75A8F183-527D-445A-BD16-EBCDF024C2FA}"/>
              </a:ext>
            </a:extLst>
          </p:cNvPr>
          <p:cNvSpPr txBox="1"/>
          <p:nvPr/>
        </p:nvSpPr>
        <p:spPr>
          <a:xfrm>
            <a:off x="6413509" y="1666794"/>
            <a:ext cx="1145261" cy="369332"/>
          </a:xfrm>
          <a:prstGeom prst="rect">
            <a:avLst/>
          </a:prstGeom>
          <a:noFill/>
        </p:spPr>
        <p:txBody>
          <a:bodyPr wrap="square" rtlCol="0">
            <a:spAutoFit/>
          </a:bodyPr>
          <a:lstStyle/>
          <a:p>
            <a:pPr algn="ctr"/>
            <a:r>
              <a:rPr lang="en-US" dirty="0">
                <a:solidFill>
                  <a:schemeClr val="bg1"/>
                </a:solidFill>
              </a:rPr>
              <a:t>Scattering</a:t>
            </a:r>
          </a:p>
        </p:txBody>
      </p:sp>
      <p:sp>
        <p:nvSpPr>
          <p:cNvPr id="32" name="Star: 5 Points 31">
            <a:extLst>
              <a:ext uri="{FF2B5EF4-FFF2-40B4-BE49-F238E27FC236}">
                <a16:creationId xmlns:a16="http://schemas.microsoft.com/office/drawing/2014/main" id="{E945B064-F286-434E-B449-C7C48A20F43B}"/>
              </a:ext>
            </a:extLst>
          </p:cNvPr>
          <p:cNvSpPr/>
          <p:nvPr/>
        </p:nvSpPr>
        <p:spPr>
          <a:xfrm>
            <a:off x="7480314" y="2737363"/>
            <a:ext cx="319314" cy="268505"/>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8055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DF8F-ECC2-4F5E-ADAE-E0A5634F54D7}"/>
              </a:ext>
            </a:extLst>
          </p:cNvPr>
          <p:cNvSpPr>
            <a:spLocks noGrp="1"/>
          </p:cNvSpPr>
          <p:nvPr>
            <p:ph type="title"/>
          </p:nvPr>
        </p:nvSpPr>
        <p:spPr>
          <a:xfrm>
            <a:off x="628650" y="365127"/>
            <a:ext cx="7886700" cy="1076144"/>
          </a:xfrm>
        </p:spPr>
        <p:txBody>
          <a:bodyPr/>
          <a:lstStyle/>
          <a:p>
            <a:r>
              <a:rPr lang="en-US" dirty="0"/>
              <a:t>Review</a:t>
            </a:r>
          </a:p>
        </p:txBody>
      </p:sp>
      <p:graphicFrame>
        <p:nvGraphicFramePr>
          <p:cNvPr id="4" name="Table 3">
            <a:extLst>
              <a:ext uri="{FF2B5EF4-FFF2-40B4-BE49-F238E27FC236}">
                <a16:creationId xmlns:a16="http://schemas.microsoft.com/office/drawing/2014/main" id="{B4084559-FFCA-42F3-B3DC-88BD2453BD80}"/>
              </a:ext>
            </a:extLst>
          </p:cNvPr>
          <p:cNvGraphicFramePr>
            <a:graphicFrameLocks noGrp="1"/>
          </p:cNvGraphicFramePr>
          <p:nvPr>
            <p:extLst>
              <p:ext uri="{D42A27DB-BD31-4B8C-83A1-F6EECF244321}">
                <p14:modId xmlns:p14="http://schemas.microsoft.com/office/powerpoint/2010/main" val="1096230973"/>
              </p:ext>
            </p:extLst>
          </p:nvPr>
        </p:nvGraphicFramePr>
        <p:xfrm>
          <a:off x="371062" y="1284604"/>
          <a:ext cx="8441630" cy="2727960"/>
        </p:xfrm>
        <a:graphic>
          <a:graphicData uri="http://schemas.openxmlformats.org/drawingml/2006/table">
            <a:tbl>
              <a:tblPr firstRow="1" bandRow="1">
                <a:tableStyleId>{073A0DAA-6AF3-43AB-8588-CEC1D06C72B9}</a:tableStyleId>
              </a:tblPr>
              <a:tblGrid>
                <a:gridCol w="1688326">
                  <a:extLst>
                    <a:ext uri="{9D8B030D-6E8A-4147-A177-3AD203B41FA5}">
                      <a16:colId xmlns:a16="http://schemas.microsoft.com/office/drawing/2014/main" val="2900431138"/>
                    </a:ext>
                  </a:extLst>
                </a:gridCol>
                <a:gridCol w="1688326">
                  <a:extLst>
                    <a:ext uri="{9D8B030D-6E8A-4147-A177-3AD203B41FA5}">
                      <a16:colId xmlns:a16="http://schemas.microsoft.com/office/drawing/2014/main" val="3205083030"/>
                    </a:ext>
                  </a:extLst>
                </a:gridCol>
                <a:gridCol w="1688326">
                  <a:extLst>
                    <a:ext uri="{9D8B030D-6E8A-4147-A177-3AD203B41FA5}">
                      <a16:colId xmlns:a16="http://schemas.microsoft.com/office/drawing/2014/main" val="2808301283"/>
                    </a:ext>
                  </a:extLst>
                </a:gridCol>
                <a:gridCol w="1688326">
                  <a:extLst>
                    <a:ext uri="{9D8B030D-6E8A-4147-A177-3AD203B41FA5}">
                      <a16:colId xmlns:a16="http://schemas.microsoft.com/office/drawing/2014/main" val="2974020826"/>
                    </a:ext>
                  </a:extLst>
                </a:gridCol>
                <a:gridCol w="1688326">
                  <a:extLst>
                    <a:ext uri="{9D8B030D-6E8A-4147-A177-3AD203B41FA5}">
                      <a16:colId xmlns:a16="http://schemas.microsoft.com/office/drawing/2014/main" val="2734019988"/>
                    </a:ext>
                  </a:extLst>
                </a:gridCol>
              </a:tblGrid>
              <a:tr h="370840">
                <a:tc gridSpan="5">
                  <a:txBody>
                    <a:bodyPr/>
                    <a:lstStyle/>
                    <a:p>
                      <a:pPr algn="ctr"/>
                      <a:r>
                        <a:rPr lang="en-US" sz="2800" dirty="0"/>
                        <a:t>Before the Flood – Genesis chapters: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59944714"/>
                  </a:ext>
                </a:extLst>
              </a:tr>
              <a:tr h="370840">
                <a:tc>
                  <a:txBody>
                    <a:bodyPr/>
                    <a:lstStyle/>
                    <a:p>
                      <a:pPr algn="ctr"/>
                      <a:r>
                        <a:rPr lang="en-US" sz="2800" dirty="0"/>
                        <a:t>1</a:t>
                      </a:r>
                      <a:endParaRPr lang="en-US" sz="2800" b="1" dirty="0"/>
                    </a:p>
                  </a:txBody>
                  <a:tcPr/>
                </a:tc>
                <a:tc>
                  <a:txBody>
                    <a:bodyPr/>
                    <a:lstStyle/>
                    <a:p>
                      <a:pPr algn="ctr"/>
                      <a:r>
                        <a:rPr lang="en-US" sz="2800" dirty="0"/>
                        <a:t>2</a:t>
                      </a:r>
                      <a:endParaRPr lang="en-US" sz="2800" b="1" dirty="0"/>
                    </a:p>
                  </a:txBody>
                  <a:tcPr/>
                </a:tc>
                <a:tc>
                  <a:txBody>
                    <a:bodyPr/>
                    <a:lstStyle/>
                    <a:p>
                      <a:pPr algn="ctr"/>
                      <a:r>
                        <a:rPr lang="en-US" sz="2800" dirty="0"/>
                        <a:t>3</a:t>
                      </a:r>
                      <a:endParaRPr lang="en-US" sz="2800" b="1" dirty="0"/>
                    </a:p>
                  </a:txBody>
                  <a:tcPr/>
                </a:tc>
                <a:tc>
                  <a:txBody>
                    <a:bodyPr/>
                    <a:lstStyle/>
                    <a:p>
                      <a:pPr algn="ctr"/>
                      <a:r>
                        <a:rPr lang="en-US" sz="2800" dirty="0"/>
                        <a:t>4</a:t>
                      </a:r>
                      <a:endParaRPr lang="en-US" sz="2800" b="1" dirty="0"/>
                    </a:p>
                  </a:txBody>
                  <a:tcPr/>
                </a:tc>
                <a:tc>
                  <a:txBody>
                    <a:bodyPr/>
                    <a:lstStyle/>
                    <a:p>
                      <a:pPr algn="ctr"/>
                      <a:r>
                        <a:rPr lang="en-US" sz="2800" dirty="0"/>
                        <a:t>5</a:t>
                      </a:r>
                      <a:endParaRPr lang="en-US" sz="2800" b="1" dirty="0"/>
                    </a:p>
                  </a:txBody>
                  <a:tcPr/>
                </a:tc>
                <a:extLst>
                  <a:ext uri="{0D108BD9-81ED-4DB2-BD59-A6C34878D82A}">
                    <a16:rowId xmlns:a16="http://schemas.microsoft.com/office/drawing/2014/main" val="1692115773"/>
                  </a:ext>
                </a:extLst>
              </a:tr>
              <a:tr h="370840">
                <a:tc>
                  <a:txBody>
                    <a:bodyPr/>
                    <a:lstStyle/>
                    <a:p>
                      <a:r>
                        <a:rPr lang="en-US" sz="1600" b="1" dirty="0"/>
                        <a:t>Creation</a:t>
                      </a:r>
                    </a:p>
                  </a:txBody>
                  <a:tcPr/>
                </a:tc>
                <a:tc>
                  <a:txBody>
                    <a:bodyPr/>
                    <a:lstStyle/>
                    <a:p>
                      <a:r>
                        <a:rPr lang="en-US" sz="1600" b="1" dirty="0"/>
                        <a:t>Sabbath </a:t>
                      </a:r>
                    </a:p>
                    <a:p>
                      <a:endParaRPr lang="en-US" sz="800" b="1" dirty="0"/>
                    </a:p>
                    <a:p>
                      <a:r>
                        <a:rPr lang="en-US" sz="1600" b="1" dirty="0"/>
                        <a:t>Garden of Eden</a:t>
                      </a:r>
                    </a:p>
                    <a:p>
                      <a:endParaRPr lang="en-US" sz="800" b="1" dirty="0"/>
                    </a:p>
                    <a:p>
                      <a:r>
                        <a:rPr lang="en-US" sz="1600" b="1" dirty="0"/>
                        <a:t>Creation of Eve</a:t>
                      </a:r>
                    </a:p>
                  </a:txBody>
                  <a:tcPr/>
                </a:tc>
                <a:tc>
                  <a:txBody>
                    <a:bodyPr/>
                    <a:lstStyle/>
                    <a:p>
                      <a:r>
                        <a:rPr lang="en-US" sz="1400" b="1" dirty="0"/>
                        <a:t>Temptation and fall of man</a:t>
                      </a:r>
                    </a:p>
                    <a:p>
                      <a:endParaRPr lang="en-US" sz="700" b="1" dirty="0"/>
                    </a:p>
                    <a:p>
                      <a:r>
                        <a:rPr lang="en-US" sz="1400" b="1" dirty="0"/>
                        <a:t>Curses (serpent, woman, ground)</a:t>
                      </a:r>
                    </a:p>
                    <a:p>
                      <a:endParaRPr lang="en-US" sz="1400" b="1" dirty="0"/>
                    </a:p>
                    <a:p>
                      <a:r>
                        <a:rPr lang="en-US" sz="1400" b="1" dirty="0"/>
                        <a:t>First mention of Savior</a:t>
                      </a:r>
                    </a:p>
                  </a:txBody>
                  <a:tcPr/>
                </a:tc>
                <a:tc>
                  <a:txBody>
                    <a:bodyPr/>
                    <a:lstStyle/>
                    <a:p>
                      <a:r>
                        <a:rPr lang="en-US" sz="1600" b="1" dirty="0"/>
                        <a:t>Cain murders Abel</a:t>
                      </a:r>
                    </a:p>
                    <a:p>
                      <a:endParaRPr lang="en-US" sz="800" b="1" dirty="0"/>
                    </a:p>
                    <a:p>
                      <a:r>
                        <a:rPr lang="en-US" sz="1600" b="1" dirty="0"/>
                        <a:t>Family of Cain</a:t>
                      </a:r>
                    </a:p>
                  </a:txBody>
                  <a:tcPr/>
                </a:tc>
                <a:tc>
                  <a:txBody>
                    <a:bodyPr/>
                    <a:lstStyle/>
                    <a:p>
                      <a:r>
                        <a:rPr lang="en-US" sz="1600" b="1" dirty="0"/>
                        <a:t>Genealogy from Adam to Noah</a:t>
                      </a:r>
                    </a:p>
                  </a:txBody>
                  <a:tcPr/>
                </a:tc>
                <a:extLst>
                  <a:ext uri="{0D108BD9-81ED-4DB2-BD59-A6C34878D82A}">
                    <a16:rowId xmlns:a16="http://schemas.microsoft.com/office/drawing/2014/main" val="1878894557"/>
                  </a:ext>
                </a:extLst>
              </a:tr>
            </a:tbl>
          </a:graphicData>
        </a:graphic>
      </p:graphicFrame>
      <p:graphicFrame>
        <p:nvGraphicFramePr>
          <p:cNvPr id="11" name="Table 10">
            <a:extLst>
              <a:ext uri="{FF2B5EF4-FFF2-40B4-BE49-F238E27FC236}">
                <a16:creationId xmlns:a16="http://schemas.microsoft.com/office/drawing/2014/main" id="{A6EFCB25-2689-4307-ADCA-F0AB1ABCE1B8}"/>
              </a:ext>
            </a:extLst>
          </p:cNvPr>
          <p:cNvGraphicFramePr>
            <a:graphicFrameLocks noGrp="1"/>
          </p:cNvGraphicFramePr>
          <p:nvPr>
            <p:extLst>
              <p:ext uri="{D42A27DB-BD31-4B8C-83A1-F6EECF244321}">
                <p14:modId xmlns:p14="http://schemas.microsoft.com/office/powerpoint/2010/main" val="2901456781"/>
              </p:ext>
            </p:extLst>
          </p:nvPr>
        </p:nvGraphicFramePr>
        <p:xfrm>
          <a:off x="371062" y="4214820"/>
          <a:ext cx="8441630" cy="2560320"/>
        </p:xfrm>
        <a:graphic>
          <a:graphicData uri="http://schemas.openxmlformats.org/drawingml/2006/table">
            <a:tbl>
              <a:tblPr firstRow="1" bandRow="1">
                <a:tableStyleId>{073A0DAA-6AF3-43AB-8588-CEC1D06C72B9}</a:tableStyleId>
              </a:tblPr>
              <a:tblGrid>
                <a:gridCol w="1688326">
                  <a:extLst>
                    <a:ext uri="{9D8B030D-6E8A-4147-A177-3AD203B41FA5}">
                      <a16:colId xmlns:a16="http://schemas.microsoft.com/office/drawing/2014/main" val="2900431138"/>
                    </a:ext>
                  </a:extLst>
                </a:gridCol>
                <a:gridCol w="1688326">
                  <a:extLst>
                    <a:ext uri="{9D8B030D-6E8A-4147-A177-3AD203B41FA5}">
                      <a16:colId xmlns:a16="http://schemas.microsoft.com/office/drawing/2014/main" val="3205083030"/>
                    </a:ext>
                  </a:extLst>
                </a:gridCol>
                <a:gridCol w="1688326">
                  <a:extLst>
                    <a:ext uri="{9D8B030D-6E8A-4147-A177-3AD203B41FA5}">
                      <a16:colId xmlns:a16="http://schemas.microsoft.com/office/drawing/2014/main" val="2808301283"/>
                    </a:ext>
                  </a:extLst>
                </a:gridCol>
                <a:gridCol w="1688326">
                  <a:extLst>
                    <a:ext uri="{9D8B030D-6E8A-4147-A177-3AD203B41FA5}">
                      <a16:colId xmlns:a16="http://schemas.microsoft.com/office/drawing/2014/main" val="2974020826"/>
                    </a:ext>
                  </a:extLst>
                </a:gridCol>
                <a:gridCol w="1688326">
                  <a:extLst>
                    <a:ext uri="{9D8B030D-6E8A-4147-A177-3AD203B41FA5}">
                      <a16:colId xmlns:a16="http://schemas.microsoft.com/office/drawing/2014/main" val="2734019988"/>
                    </a:ext>
                  </a:extLst>
                </a:gridCol>
              </a:tblGrid>
              <a:tr h="370840">
                <a:tc gridSpan="5">
                  <a:txBody>
                    <a:bodyPr/>
                    <a:lstStyle/>
                    <a:p>
                      <a:pPr algn="ctr"/>
                      <a:r>
                        <a:rPr lang="en-US" sz="2800" dirty="0"/>
                        <a:t>The Flood – Genesis chapters: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59944714"/>
                  </a:ext>
                </a:extLst>
              </a:tr>
              <a:tr h="370840">
                <a:tc>
                  <a:txBody>
                    <a:bodyPr/>
                    <a:lstStyle/>
                    <a:p>
                      <a:pPr algn="ctr"/>
                      <a:r>
                        <a:rPr lang="en-US" sz="2800" b="1" dirty="0"/>
                        <a:t>6</a:t>
                      </a:r>
                    </a:p>
                  </a:txBody>
                  <a:tcPr/>
                </a:tc>
                <a:tc>
                  <a:txBody>
                    <a:bodyPr/>
                    <a:lstStyle/>
                    <a:p>
                      <a:pPr algn="ctr"/>
                      <a:r>
                        <a:rPr lang="en-US" sz="2800" dirty="0"/>
                        <a:t>7</a:t>
                      </a:r>
                      <a:endParaRPr lang="en-US" sz="2800" b="1" dirty="0"/>
                    </a:p>
                  </a:txBody>
                  <a:tcPr/>
                </a:tc>
                <a:tc>
                  <a:txBody>
                    <a:bodyPr/>
                    <a:lstStyle/>
                    <a:p>
                      <a:pPr algn="ctr"/>
                      <a:r>
                        <a:rPr lang="en-US" sz="2800" dirty="0"/>
                        <a:t>8</a:t>
                      </a:r>
                      <a:endParaRPr lang="en-US" sz="2800" b="1" dirty="0"/>
                    </a:p>
                  </a:txBody>
                  <a:tcPr/>
                </a:tc>
                <a:tc>
                  <a:txBody>
                    <a:bodyPr/>
                    <a:lstStyle/>
                    <a:p>
                      <a:pPr algn="ctr"/>
                      <a:r>
                        <a:rPr lang="en-US" sz="2800" dirty="0"/>
                        <a:t>9</a:t>
                      </a:r>
                      <a:endParaRPr lang="en-US" sz="2800" b="1" dirty="0"/>
                    </a:p>
                  </a:txBody>
                  <a:tcPr/>
                </a:tc>
                <a:tc>
                  <a:txBody>
                    <a:bodyPr/>
                    <a:lstStyle/>
                    <a:p>
                      <a:pPr algn="ctr"/>
                      <a:r>
                        <a:rPr lang="en-US" sz="2800" dirty="0"/>
                        <a:t>10</a:t>
                      </a:r>
                      <a:endParaRPr lang="en-US" sz="2800" b="1" dirty="0"/>
                    </a:p>
                  </a:txBody>
                  <a:tcPr/>
                </a:tc>
                <a:extLst>
                  <a:ext uri="{0D108BD9-81ED-4DB2-BD59-A6C34878D82A}">
                    <a16:rowId xmlns:a16="http://schemas.microsoft.com/office/drawing/2014/main" val="1692115773"/>
                  </a:ext>
                </a:extLst>
              </a:tr>
              <a:tr h="370840">
                <a:tc>
                  <a:txBody>
                    <a:bodyPr/>
                    <a:lstStyle/>
                    <a:p>
                      <a:r>
                        <a:rPr lang="en-US" sz="1600" b="1" dirty="0"/>
                        <a:t>Wickedness of man</a:t>
                      </a:r>
                    </a:p>
                    <a:p>
                      <a:endParaRPr lang="en-US" sz="1600" b="1" dirty="0"/>
                    </a:p>
                    <a:p>
                      <a:r>
                        <a:rPr lang="en-US" sz="1600" b="1" dirty="0"/>
                        <a:t>Instructions for the ark</a:t>
                      </a:r>
                    </a:p>
                  </a:txBody>
                  <a:tcPr/>
                </a:tc>
                <a:tc>
                  <a:txBody>
                    <a:bodyPr/>
                    <a:lstStyle/>
                    <a:p>
                      <a:r>
                        <a:rPr lang="en-US" sz="1600" b="1" dirty="0"/>
                        <a:t>Entering the ark</a:t>
                      </a:r>
                    </a:p>
                    <a:p>
                      <a:endParaRPr lang="en-US" sz="1600" b="1" dirty="0"/>
                    </a:p>
                    <a:p>
                      <a:r>
                        <a:rPr lang="en-US" sz="1600" b="1" dirty="0"/>
                        <a:t>Flood waters on the earth</a:t>
                      </a:r>
                    </a:p>
                  </a:txBody>
                  <a:tcPr/>
                </a:tc>
                <a:tc>
                  <a:txBody>
                    <a:bodyPr/>
                    <a:lstStyle/>
                    <a:p>
                      <a:r>
                        <a:rPr lang="en-US" sz="1600" b="1" dirty="0"/>
                        <a:t>Waters receding</a:t>
                      </a:r>
                    </a:p>
                    <a:p>
                      <a:endParaRPr lang="en-US" sz="1600" b="1" dirty="0"/>
                    </a:p>
                    <a:p>
                      <a:r>
                        <a:rPr lang="en-US" sz="1600" b="1" dirty="0"/>
                        <a:t>Leaving the ark</a:t>
                      </a:r>
                    </a:p>
                  </a:txBody>
                  <a:tcPr/>
                </a:tc>
                <a:tc>
                  <a:txBody>
                    <a:bodyPr/>
                    <a:lstStyle/>
                    <a:p>
                      <a:r>
                        <a:rPr lang="en-US" sz="1400" b="1" dirty="0"/>
                        <a:t>Fear on animals; meat for food</a:t>
                      </a:r>
                    </a:p>
                    <a:p>
                      <a:endParaRPr lang="en-US" sz="800" b="1" dirty="0"/>
                    </a:p>
                    <a:p>
                      <a:r>
                        <a:rPr lang="en-US" sz="1400" b="1" dirty="0"/>
                        <a:t>Capital punishment</a:t>
                      </a:r>
                    </a:p>
                    <a:p>
                      <a:endParaRPr lang="en-US" sz="800" b="1" dirty="0"/>
                    </a:p>
                    <a:p>
                      <a:r>
                        <a:rPr lang="en-US" sz="1400" b="1" dirty="0"/>
                        <a:t>Rainbow covenant</a:t>
                      </a:r>
                    </a:p>
                    <a:p>
                      <a:endParaRPr lang="en-US" sz="800" b="1" dirty="0"/>
                    </a:p>
                    <a:p>
                      <a:r>
                        <a:rPr lang="en-US" sz="1400" b="1" dirty="0"/>
                        <a:t>Noah’s drunkenness</a:t>
                      </a:r>
                    </a:p>
                  </a:txBody>
                  <a:tcPr/>
                </a:tc>
                <a:tc>
                  <a:txBody>
                    <a:bodyPr/>
                    <a:lstStyle/>
                    <a:p>
                      <a:r>
                        <a:rPr lang="en-US" sz="1600" b="1" dirty="0"/>
                        <a:t>Genealogy of Noah</a:t>
                      </a:r>
                    </a:p>
                  </a:txBody>
                  <a:tcPr/>
                </a:tc>
                <a:extLst>
                  <a:ext uri="{0D108BD9-81ED-4DB2-BD59-A6C34878D82A}">
                    <a16:rowId xmlns:a16="http://schemas.microsoft.com/office/drawing/2014/main" val="1878894557"/>
                  </a:ext>
                </a:extLst>
              </a:tr>
            </a:tbl>
          </a:graphicData>
        </a:graphic>
      </p:graphicFrame>
    </p:spTree>
    <p:extLst>
      <p:ext uri="{BB962C8B-B14F-4D97-AF65-F5344CB8AC3E}">
        <p14:creationId xmlns:p14="http://schemas.microsoft.com/office/powerpoint/2010/main" val="15573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DF8F-ECC2-4F5E-ADAE-E0A5634F54D7}"/>
              </a:ext>
            </a:extLst>
          </p:cNvPr>
          <p:cNvSpPr>
            <a:spLocks noGrp="1"/>
          </p:cNvSpPr>
          <p:nvPr>
            <p:ph type="title"/>
          </p:nvPr>
        </p:nvSpPr>
        <p:spPr>
          <a:xfrm>
            <a:off x="628650" y="365127"/>
            <a:ext cx="7886700" cy="1076144"/>
          </a:xfrm>
        </p:spPr>
        <p:txBody>
          <a:bodyPr/>
          <a:lstStyle/>
          <a:p>
            <a:r>
              <a:rPr lang="en-US" dirty="0"/>
              <a:t>Review</a:t>
            </a:r>
          </a:p>
        </p:txBody>
      </p:sp>
      <p:graphicFrame>
        <p:nvGraphicFramePr>
          <p:cNvPr id="4" name="Table 3">
            <a:extLst>
              <a:ext uri="{FF2B5EF4-FFF2-40B4-BE49-F238E27FC236}">
                <a16:creationId xmlns:a16="http://schemas.microsoft.com/office/drawing/2014/main" id="{B4084559-FFCA-42F3-B3DC-88BD2453BD80}"/>
              </a:ext>
            </a:extLst>
          </p:cNvPr>
          <p:cNvGraphicFramePr>
            <a:graphicFrameLocks noGrp="1"/>
          </p:cNvGraphicFramePr>
          <p:nvPr>
            <p:extLst>
              <p:ext uri="{D42A27DB-BD31-4B8C-83A1-F6EECF244321}">
                <p14:modId xmlns:p14="http://schemas.microsoft.com/office/powerpoint/2010/main" val="4105084382"/>
              </p:ext>
            </p:extLst>
          </p:nvPr>
        </p:nvGraphicFramePr>
        <p:xfrm>
          <a:off x="371062" y="1284604"/>
          <a:ext cx="8441630" cy="1859280"/>
        </p:xfrm>
        <a:graphic>
          <a:graphicData uri="http://schemas.openxmlformats.org/drawingml/2006/table">
            <a:tbl>
              <a:tblPr firstRow="1" bandRow="1">
                <a:tableStyleId>{073A0DAA-6AF3-43AB-8588-CEC1D06C72B9}</a:tableStyleId>
              </a:tblPr>
              <a:tblGrid>
                <a:gridCol w="8441630">
                  <a:extLst>
                    <a:ext uri="{9D8B030D-6E8A-4147-A177-3AD203B41FA5}">
                      <a16:colId xmlns:a16="http://schemas.microsoft.com/office/drawing/2014/main" val="2900431138"/>
                    </a:ext>
                  </a:extLst>
                </a:gridCol>
              </a:tblGrid>
              <a:tr h="370840">
                <a:tc>
                  <a:txBody>
                    <a:bodyPr/>
                    <a:lstStyle/>
                    <a:p>
                      <a:pPr algn="ctr"/>
                      <a:r>
                        <a:rPr lang="en-US" sz="2800" dirty="0"/>
                        <a:t>Scattering of the People – Genesis chapter:</a:t>
                      </a:r>
                    </a:p>
                  </a:txBody>
                  <a:tcPr/>
                </a:tc>
                <a:extLst>
                  <a:ext uri="{0D108BD9-81ED-4DB2-BD59-A6C34878D82A}">
                    <a16:rowId xmlns:a16="http://schemas.microsoft.com/office/drawing/2014/main" val="3259944714"/>
                  </a:ext>
                </a:extLst>
              </a:tr>
              <a:tr h="370840">
                <a:tc>
                  <a:txBody>
                    <a:bodyPr/>
                    <a:lstStyle/>
                    <a:p>
                      <a:pPr algn="ctr"/>
                      <a:r>
                        <a:rPr lang="en-US" sz="2800" dirty="0"/>
                        <a:t>11</a:t>
                      </a:r>
                      <a:endParaRPr lang="en-US" sz="2800" b="1" dirty="0"/>
                    </a:p>
                  </a:txBody>
                  <a:tcPr/>
                </a:tc>
                <a:extLst>
                  <a:ext uri="{0D108BD9-81ED-4DB2-BD59-A6C34878D82A}">
                    <a16:rowId xmlns:a16="http://schemas.microsoft.com/office/drawing/2014/main" val="1692115773"/>
                  </a:ext>
                </a:extLst>
              </a:tr>
              <a:tr h="370840">
                <a:tc>
                  <a:txBody>
                    <a:bodyPr/>
                    <a:lstStyle/>
                    <a:p>
                      <a:r>
                        <a:rPr lang="en-US" sz="1600" b="1" dirty="0"/>
                        <a:t>Tower of Babel</a:t>
                      </a:r>
                    </a:p>
                    <a:p>
                      <a:endParaRPr lang="en-US" sz="1600" b="1" dirty="0"/>
                    </a:p>
                    <a:p>
                      <a:r>
                        <a:rPr lang="en-US" sz="1600" b="1" dirty="0"/>
                        <a:t>Shem’s Descendants to Abram</a:t>
                      </a:r>
                    </a:p>
                  </a:txBody>
                  <a:tcPr/>
                </a:tc>
                <a:extLst>
                  <a:ext uri="{0D108BD9-81ED-4DB2-BD59-A6C34878D82A}">
                    <a16:rowId xmlns:a16="http://schemas.microsoft.com/office/drawing/2014/main" val="1878894557"/>
                  </a:ext>
                </a:extLst>
              </a:tr>
            </a:tbl>
          </a:graphicData>
        </a:graphic>
      </p:graphicFrame>
      <p:graphicFrame>
        <p:nvGraphicFramePr>
          <p:cNvPr id="11" name="Table 10">
            <a:extLst>
              <a:ext uri="{FF2B5EF4-FFF2-40B4-BE49-F238E27FC236}">
                <a16:creationId xmlns:a16="http://schemas.microsoft.com/office/drawing/2014/main" id="{A6EFCB25-2689-4307-ADCA-F0AB1ABCE1B8}"/>
              </a:ext>
            </a:extLst>
          </p:cNvPr>
          <p:cNvGraphicFramePr>
            <a:graphicFrameLocks noGrp="1"/>
          </p:cNvGraphicFramePr>
          <p:nvPr>
            <p:extLst>
              <p:ext uri="{D42A27DB-BD31-4B8C-83A1-F6EECF244321}">
                <p14:modId xmlns:p14="http://schemas.microsoft.com/office/powerpoint/2010/main" val="610317055"/>
              </p:ext>
            </p:extLst>
          </p:nvPr>
        </p:nvGraphicFramePr>
        <p:xfrm>
          <a:off x="371062" y="3576189"/>
          <a:ext cx="8441630" cy="2834640"/>
        </p:xfrm>
        <a:graphic>
          <a:graphicData uri="http://schemas.openxmlformats.org/drawingml/2006/table">
            <a:tbl>
              <a:tblPr firstRow="1" bandRow="1">
                <a:tableStyleId>{073A0DAA-6AF3-43AB-8588-CEC1D06C72B9}</a:tableStyleId>
              </a:tblPr>
              <a:tblGrid>
                <a:gridCol w="1688326">
                  <a:extLst>
                    <a:ext uri="{9D8B030D-6E8A-4147-A177-3AD203B41FA5}">
                      <a16:colId xmlns:a16="http://schemas.microsoft.com/office/drawing/2014/main" val="2900431138"/>
                    </a:ext>
                  </a:extLst>
                </a:gridCol>
                <a:gridCol w="6753304">
                  <a:extLst>
                    <a:ext uri="{9D8B030D-6E8A-4147-A177-3AD203B41FA5}">
                      <a16:colId xmlns:a16="http://schemas.microsoft.com/office/drawing/2014/main" val="3205083030"/>
                    </a:ext>
                  </a:extLst>
                </a:gridCol>
              </a:tblGrid>
              <a:tr h="370840">
                <a:tc gridSpan="2">
                  <a:txBody>
                    <a:bodyPr/>
                    <a:lstStyle/>
                    <a:p>
                      <a:pPr algn="ctr"/>
                      <a:r>
                        <a:rPr lang="en-US" sz="2800" dirty="0"/>
                        <a:t>Patriarchs – Genesis chapters:</a:t>
                      </a:r>
                    </a:p>
                  </a:txBody>
                  <a:tcPr/>
                </a:tc>
                <a:tc hMerge="1">
                  <a:txBody>
                    <a:bodyPr/>
                    <a:lstStyle/>
                    <a:p>
                      <a:endParaRPr lang="en-US" dirty="0"/>
                    </a:p>
                  </a:txBody>
                  <a:tcPr/>
                </a:tc>
                <a:extLst>
                  <a:ext uri="{0D108BD9-81ED-4DB2-BD59-A6C34878D82A}">
                    <a16:rowId xmlns:a16="http://schemas.microsoft.com/office/drawing/2014/main" val="3259944714"/>
                  </a:ext>
                </a:extLst>
              </a:tr>
              <a:tr h="370840">
                <a:tc>
                  <a:txBody>
                    <a:bodyPr/>
                    <a:lstStyle/>
                    <a:p>
                      <a:pPr algn="ctr"/>
                      <a:r>
                        <a:rPr lang="en-US" sz="2800" b="1" dirty="0"/>
                        <a:t>12</a:t>
                      </a:r>
                    </a:p>
                  </a:txBody>
                  <a:tcPr/>
                </a:tc>
                <a:tc>
                  <a:txBody>
                    <a:bodyPr/>
                    <a:lstStyle/>
                    <a:p>
                      <a:pPr algn="ctr"/>
                      <a:r>
                        <a:rPr lang="en-US" sz="2800" b="1" dirty="0"/>
                        <a:t>13 </a:t>
                      </a:r>
                      <a:r>
                        <a:rPr lang="en-US" sz="2800" b="1" dirty="0">
                          <a:sym typeface="Wingdings" panose="05000000000000000000" pitchFamily="2" charset="2"/>
                        </a:rPr>
                        <a:t> 50</a:t>
                      </a:r>
                      <a:endParaRPr lang="en-US" sz="2800" b="1" dirty="0"/>
                    </a:p>
                  </a:txBody>
                  <a:tcPr/>
                </a:tc>
                <a:extLst>
                  <a:ext uri="{0D108BD9-81ED-4DB2-BD59-A6C34878D82A}">
                    <a16:rowId xmlns:a16="http://schemas.microsoft.com/office/drawing/2014/main" val="1692115773"/>
                  </a:ext>
                </a:extLst>
              </a:tr>
              <a:tr h="370840">
                <a:tc>
                  <a:txBody>
                    <a:bodyPr/>
                    <a:lstStyle/>
                    <a:p>
                      <a:r>
                        <a:rPr lang="en-US" sz="1600" b="1" dirty="0"/>
                        <a:t>Promises to Abram</a:t>
                      </a:r>
                    </a:p>
                    <a:p>
                      <a:endParaRPr lang="en-US" sz="1600" b="1" dirty="0"/>
                    </a:p>
                    <a:p>
                      <a:r>
                        <a:rPr lang="en-US" sz="1600" b="1" dirty="0"/>
                        <a:t>Abram’s departure</a:t>
                      </a:r>
                    </a:p>
                    <a:p>
                      <a:endParaRPr lang="en-US" sz="1600" b="1" dirty="0"/>
                    </a:p>
                    <a:p>
                      <a:r>
                        <a:rPr lang="en-US" sz="1600" b="1" dirty="0"/>
                        <a:t>Aram in Egypt</a:t>
                      </a:r>
                    </a:p>
                  </a:txBody>
                  <a:tcPr/>
                </a:tc>
                <a:tc>
                  <a:txBody>
                    <a:bodyPr/>
                    <a:lstStyle/>
                    <a:p>
                      <a:pPr algn="ctr"/>
                      <a:r>
                        <a:rPr lang="en-US" sz="1600" b="1" dirty="0"/>
                        <a:t>Rest of the Patriarchs</a:t>
                      </a:r>
                    </a:p>
                    <a:p>
                      <a:pPr algn="ctr"/>
                      <a:r>
                        <a:rPr lang="en-US" sz="1600" b="1" dirty="0"/>
                        <a:t>Later in study of Genesis</a:t>
                      </a:r>
                    </a:p>
                  </a:txBody>
                  <a:tcPr anchor="ctr"/>
                </a:tc>
                <a:extLst>
                  <a:ext uri="{0D108BD9-81ED-4DB2-BD59-A6C34878D82A}">
                    <a16:rowId xmlns:a16="http://schemas.microsoft.com/office/drawing/2014/main" val="1878894557"/>
                  </a:ext>
                </a:extLst>
              </a:tr>
            </a:tbl>
          </a:graphicData>
        </a:graphic>
      </p:graphicFrame>
    </p:spTree>
    <p:extLst>
      <p:ext uri="{BB962C8B-B14F-4D97-AF65-F5344CB8AC3E}">
        <p14:creationId xmlns:p14="http://schemas.microsoft.com/office/powerpoint/2010/main" val="355391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DF8F-ECC2-4F5E-ADAE-E0A5634F54D7}"/>
              </a:ext>
            </a:extLst>
          </p:cNvPr>
          <p:cNvSpPr>
            <a:spLocks noGrp="1"/>
          </p:cNvSpPr>
          <p:nvPr>
            <p:ph type="title"/>
          </p:nvPr>
        </p:nvSpPr>
        <p:spPr/>
        <p:txBody>
          <a:bodyPr/>
          <a:lstStyle/>
          <a:p>
            <a:r>
              <a:rPr lang="en-US" dirty="0"/>
              <a:t>Review</a:t>
            </a:r>
          </a:p>
        </p:txBody>
      </p:sp>
      <p:pic>
        <p:nvPicPr>
          <p:cNvPr id="3" name="Picture 2">
            <a:extLst>
              <a:ext uri="{FF2B5EF4-FFF2-40B4-BE49-F238E27FC236}">
                <a16:creationId xmlns:a16="http://schemas.microsoft.com/office/drawing/2014/main" id="{371C1B24-6EFB-4C88-B967-CFBFC9526819}"/>
              </a:ext>
            </a:extLst>
          </p:cNvPr>
          <p:cNvPicPr>
            <a:picLocks noChangeAspect="1"/>
          </p:cNvPicPr>
          <p:nvPr/>
        </p:nvPicPr>
        <p:blipFill>
          <a:blip r:embed="rId2"/>
          <a:stretch>
            <a:fillRect/>
          </a:stretch>
        </p:blipFill>
        <p:spPr>
          <a:xfrm>
            <a:off x="2490787" y="174171"/>
            <a:ext cx="5558335" cy="6575879"/>
          </a:xfrm>
          <a:prstGeom prst="rect">
            <a:avLst/>
          </a:prstGeom>
        </p:spPr>
      </p:pic>
    </p:spTree>
    <p:extLst>
      <p:ext uri="{BB962C8B-B14F-4D97-AF65-F5344CB8AC3E}">
        <p14:creationId xmlns:p14="http://schemas.microsoft.com/office/powerpoint/2010/main" val="350088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DF8F-ECC2-4F5E-ADAE-E0A5634F54D7}"/>
              </a:ext>
            </a:extLst>
          </p:cNvPr>
          <p:cNvSpPr>
            <a:spLocks noGrp="1"/>
          </p:cNvSpPr>
          <p:nvPr>
            <p:ph type="title"/>
          </p:nvPr>
        </p:nvSpPr>
        <p:spPr>
          <a:xfrm>
            <a:off x="628650" y="365127"/>
            <a:ext cx="7886700" cy="1076144"/>
          </a:xfrm>
        </p:spPr>
        <p:txBody>
          <a:bodyPr/>
          <a:lstStyle/>
          <a:p>
            <a:r>
              <a:rPr lang="en-US" dirty="0"/>
              <a:t>Preview</a:t>
            </a:r>
          </a:p>
        </p:txBody>
      </p:sp>
      <p:graphicFrame>
        <p:nvGraphicFramePr>
          <p:cNvPr id="5" name="Table 4">
            <a:extLst>
              <a:ext uri="{FF2B5EF4-FFF2-40B4-BE49-F238E27FC236}">
                <a16:creationId xmlns:a16="http://schemas.microsoft.com/office/drawing/2014/main" id="{D4CE9A78-B97F-4220-A81E-EA1A89620A47}"/>
              </a:ext>
            </a:extLst>
          </p:cNvPr>
          <p:cNvGraphicFramePr>
            <a:graphicFrameLocks noGrp="1"/>
          </p:cNvGraphicFramePr>
          <p:nvPr>
            <p:extLst>
              <p:ext uri="{D42A27DB-BD31-4B8C-83A1-F6EECF244321}">
                <p14:modId xmlns:p14="http://schemas.microsoft.com/office/powerpoint/2010/main" val="253273494"/>
              </p:ext>
            </p:extLst>
          </p:nvPr>
        </p:nvGraphicFramePr>
        <p:xfrm>
          <a:off x="371062" y="2257058"/>
          <a:ext cx="8441630" cy="2834640"/>
        </p:xfrm>
        <a:graphic>
          <a:graphicData uri="http://schemas.openxmlformats.org/drawingml/2006/table">
            <a:tbl>
              <a:tblPr firstRow="1" bandRow="1">
                <a:tableStyleId>{073A0DAA-6AF3-43AB-8588-CEC1D06C72B9}</a:tableStyleId>
              </a:tblPr>
              <a:tblGrid>
                <a:gridCol w="1688326">
                  <a:extLst>
                    <a:ext uri="{9D8B030D-6E8A-4147-A177-3AD203B41FA5}">
                      <a16:colId xmlns:a16="http://schemas.microsoft.com/office/drawing/2014/main" val="2900431138"/>
                    </a:ext>
                  </a:extLst>
                </a:gridCol>
                <a:gridCol w="1688326">
                  <a:extLst>
                    <a:ext uri="{9D8B030D-6E8A-4147-A177-3AD203B41FA5}">
                      <a16:colId xmlns:a16="http://schemas.microsoft.com/office/drawing/2014/main" val="3205083030"/>
                    </a:ext>
                  </a:extLst>
                </a:gridCol>
                <a:gridCol w="1688326">
                  <a:extLst>
                    <a:ext uri="{9D8B030D-6E8A-4147-A177-3AD203B41FA5}">
                      <a16:colId xmlns:a16="http://schemas.microsoft.com/office/drawing/2014/main" val="2808301283"/>
                    </a:ext>
                  </a:extLst>
                </a:gridCol>
                <a:gridCol w="1688326">
                  <a:extLst>
                    <a:ext uri="{9D8B030D-6E8A-4147-A177-3AD203B41FA5}">
                      <a16:colId xmlns:a16="http://schemas.microsoft.com/office/drawing/2014/main" val="2974020826"/>
                    </a:ext>
                  </a:extLst>
                </a:gridCol>
                <a:gridCol w="1688326">
                  <a:extLst>
                    <a:ext uri="{9D8B030D-6E8A-4147-A177-3AD203B41FA5}">
                      <a16:colId xmlns:a16="http://schemas.microsoft.com/office/drawing/2014/main" val="2734019988"/>
                    </a:ext>
                  </a:extLst>
                </a:gridCol>
              </a:tblGrid>
              <a:tr h="370840">
                <a:tc gridSpan="5">
                  <a:txBody>
                    <a:bodyPr/>
                    <a:lstStyle/>
                    <a:p>
                      <a:pPr algn="ctr"/>
                      <a:r>
                        <a:rPr lang="en-US" sz="2800" dirty="0"/>
                        <a:t>Patriarchs – Genesis chapters 13 – 50:</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59944714"/>
                  </a:ext>
                </a:extLst>
              </a:tr>
              <a:tr h="370840">
                <a:tc>
                  <a:txBody>
                    <a:bodyPr/>
                    <a:lstStyle/>
                    <a:p>
                      <a:pPr algn="ctr"/>
                      <a:r>
                        <a:rPr lang="en-US" sz="2800" dirty="0"/>
                        <a:t>13</a:t>
                      </a:r>
                      <a:endParaRPr lang="en-US" sz="2800" b="1" dirty="0"/>
                    </a:p>
                  </a:txBody>
                  <a:tcPr/>
                </a:tc>
                <a:tc>
                  <a:txBody>
                    <a:bodyPr/>
                    <a:lstStyle/>
                    <a:p>
                      <a:pPr algn="ctr"/>
                      <a:r>
                        <a:rPr lang="en-US" sz="2800" dirty="0"/>
                        <a:t>14</a:t>
                      </a:r>
                      <a:endParaRPr lang="en-US" sz="2800" b="1" dirty="0"/>
                    </a:p>
                  </a:txBody>
                  <a:tcPr/>
                </a:tc>
                <a:tc>
                  <a:txBody>
                    <a:bodyPr/>
                    <a:lstStyle/>
                    <a:p>
                      <a:pPr algn="ctr"/>
                      <a:r>
                        <a:rPr lang="en-US" sz="2800" dirty="0"/>
                        <a:t>15</a:t>
                      </a:r>
                      <a:endParaRPr lang="en-US" sz="2800" b="1" dirty="0"/>
                    </a:p>
                  </a:txBody>
                  <a:tcPr/>
                </a:tc>
                <a:tc>
                  <a:txBody>
                    <a:bodyPr/>
                    <a:lstStyle/>
                    <a:p>
                      <a:pPr algn="ctr"/>
                      <a:r>
                        <a:rPr lang="en-US" sz="2800" dirty="0"/>
                        <a:t>16</a:t>
                      </a:r>
                      <a:endParaRPr lang="en-US" sz="2800" b="1" dirty="0"/>
                    </a:p>
                  </a:txBody>
                  <a:tcPr/>
                </a:tc>
                <a:tc>
                  <a:txBody>
                    <a:bodyPr/>
                    <a:lstStyle/>
                    <a:p>
                      <a:pPr algn="ctr"/>
                      <a:r>
                        <a:rPr lang="en-US" sz="2800" dirty="0"/>
                        <a:t>17</a:t>
                      </a:r>
                      <a:endParaRPr lang="en-US" sz="2800" b="1" dirty="0"/>
                    </a:p>
                  </a:txBody>
                  <a:tcPr/>
                </a:tc>
                <a:extLst>
                  <a:ext uri="{0D108BD9-81ED-4DB2-BD59-A6C34878D82A}">
                    <a16:rowId xmlns:a16="http://schemas.microsoft.com/office/drawing/2014/main" val="1692115773"/>
                  </a:ext>
                </a:extLst>
              </a:tr>
              <a:tr h="370840">
                <a:tc>
                  <a:txBody>
                    <a:bodyPr/>
                    <a:lstStyle/>
                    <a:p>
                      <a:r>
                        <a:rPr lang="en-US" sz="1600" b="1" dirty="0"/>
                        <a:t>Abram travels back to Canaan</a:t>
                      </a:r>
                    </a:p>
                    <a:p>
                      <a:endParaRPr lang="en-US" sz="1600" b="1" dirty="0"/>
                    </a:p>
                    <a:p>
                      <a:r>
                        <a:rPr lang="en-US" sz="1600" b="1" dirty="0"/>
                        <a:t>Abram and Lot split up</a:t>
                      </a:r>
                    </a:p>
                  </a:txBody>
                  <a:tcPr/>
                </a:tc>
                <a:tc>
                  <a:txBody>
                    <a:bodyPr/>
                    <a:lstStyle/>
                    <a:p>
                      <a:r>
                        <a:rPr lang="en-US" sz="1600" b="1" dirty="0"/>
                        <a:t>Lot gets captured</a:t>
                      </a:r>
                    </a:p>
                    <a:p>
                      <a:endParaRPr lang="en-US" sz="1600" b="1" dirty="0"/>
                    </a:p>
                    <a:p>
                      <a:r>
                        <a:rPr lang="en-US" sz="1600" b="1" dirty="0"/>
                        <a:t>Abraham rescues Lot</a:t>
                      </a:r>
                    </a:p>
                    <a:p>
                      <a:endParaRPr lang="en-US" sz="1600" b="1" dirty="0"/>
                    </a:p>
                    <a:p>
                      <a:r>
                        <a:rPr lang="en-US" sz="1600" b="1" dirty="0"/>
                        <a:t>Abraham meets </a:t>
                      </a:r>
                      <a:r>
                        <a:rPr lang="en-US" sz="1600" b="1" dirty="0" err="1"/>
                        <a:t>Melchizzedek</a:t>
                      </a:r>
                      <a:endParaRPr lang="en-US" sz="1600" b="1" dirty="0"/>
                    </a:p>
                  </a:txBody>
                  <a:tcPr/>
                </a:tc>
                <a:tc>
                  <a:txBody>
                    <a:bodyPr/>
                    <a:lstStyle/>
                    <a:p>
                      <a:r>
                        <a:rPr lang="en-US" sz="1600" b="1" dirty="0"/>
                        <a:t>God reiterates land and nation promises to Abraham</a:t>
                      </a:r>
                    </a:p>
                  </a:txBody>
                  <a:tcPr/>
                </a:tc>
                <a:tc>
                  <a:txBody>
                    <a:bodyPr/>
                    <a:lstStyle/>
                    <a:p>
                      <a:r>
                        <a:rPr lang="en-US" sz="1600" b="1" dirty="0"/>
                        <a:t>Hagar given to Abraham</a:t>
                      </a:r>
                    </a:p>
                    <a:p>
                      <a:endParaRPr lang="en-US" sz="1600" b="1" dirty="0"/>
                    </a:p>
                    <a:p>
                      <a:r>
                        <a:rPr lang="en-US" sz="1600" b="1" dirty="0"/>
                        <a:t>Hagar flees and returns; Ishmael born</a:t>
                      </a:r>
                    </a:p>
                  </a:txBody>
                  <a:tcPr/>
                </a:tc>
                <a:tc>
                  <a:txBody>
                    <a:bodyPr/>
                    <a:lstStyle/>
                    <a:p>
                      <a:r>
                        <a:rPr lang="en-US" sz="1600" b="1" dirty="0"/>
                        <a:t>God establishes land and nation covenant with Abraham</a:t>
                      </a:r>
                    </a:p>
                    <a:p>
                      <a:endParaRPr lang="en-US" sz="1600" b="1" dirty="0"/>
                    </a:p>
                    <a:p>
                      <a:r>
                        <a:rPr lang="en-US" sz="1600" b="1" dirty="0"/>
                        <a:t>Circumcision</a:t>
                      </a:r>
                    </a:p>
                  </a:txBody>
                  <a:tcPr/>
                </a:tc>
                <a:extLst>
                  <a:ext uri="{0D108BD9-81ED-4DB2-BD59-A6C34878D82A}">
                    <a16:rowId xmlns:a16="http://schemas.microsoft.com/office/drawing/2014/main" val="1878894557"/>
                  </a:ext>
                </a:extLst>
              </a:tr>
            </a:tbl>
          </a:graphicData>
        </a:graphic>
      </p:graphicFrame>
    </p:spTree>
    <p:extLst>
      <p:ext uri="{BB962C8B-B14F-4D97-AF65-F5344CB8AC3E}">
        <p14:creationId xmlns:p14="http://schemas.microsoft.com/office/powerpoint/2010/main" val="229593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sz="2800" dirty="0"/>
              <a:t>At the end of Genesis 12, Abram is commanded to leave Egypt. Where does he go? Describe how do Abram and Lot come to live in different places.</a:t>
            </a:r>
            <a:endParaRPr lang="en-US" sz="2400" dirty="0"/>
          </a:p>
        </p:txBody>
      </p:sp>
      <p:sp>
        <p:nvSpPr>
          <p:cNvPr id="3" name="Content Placeholder 2">
            <a:extLst>
              <a:ext uri="{FF2B5EF4-FFF2-40B4-BE49-F238E27FC236}">
                <a16:creationId xmlns:a16="http://schemas.microsoft.com/office/drawing/2014/main" id="{0A833966-397B-4F19-8D6F-44B96DD4396A}"/>
              </a:ext>
            </a:extLst>
          </p:cNvPr>
          <p:cNvSpPr>
            <a:spLocks noGrp="1"/>
          </p:cNvSpPr>
          <p:nvPr>
            <p:ph idx="1"/>
          </p:nvPr>
        </p:nvSpPr>
        <p:spPr/>
        <p:txBody>
          <a:bodyPr>
            <a:normAutofit/>
          </a:bodyPr>
          <a:lstStyle/>
          <a:p>
            <a:pPr lvl="1"/>
            <a:r>
              <a:rPr lang="en-US" dirty="0"/>
              <a:t>Genesis 13:1 </a:t>
            </a:r>
            <a:r>
              <a:rPr lang="en-US" dirty="0">
                <a:sym typeface="Wingdings" panose="05000000000000000000" pitchFamily="2" charset="2"/>
              </a:rPr>
              <a:t> Abram, Sarai, and Lot go back to the South (Negev)</a:t>
            </a:r>
          </a:p>
          <a:p>
            <a:pPr lvl="1"/>
            <a:r>
              <a:rPr lang="en-US" dirty="0">
                <a:sym typeface="Wingdings" panose="05000000000000000000" pitchFamily="2" charset="2"/>
              </a:rPr>
              <a:t>Genesis 13:3  From there, traveled back to where his tent had been between Bethel and Ai (where he made an altar to God)</a:t>
            </a:r>
          </a:p>
          <a:p>
            <a:pPr lvl="1"/>
            <a:endParaRPr lang="en-US" dirty="0">
              <a:sym typeface="Wingdings" panose="05000000000000000000" pitchFamily="2" charset="2"/>
            </a:endParaRPr>
          </a:p>
          <a:p>
            <a:pPr lvl="1"/>
            <a:r>
              <a:rPr lang="en-US" dirty="0">
                <a:sym typeface="Wingdings" panose="05000000000000000000" pitchFamily="2" charset="2"/>
              </a:rPr>
              <a:t>Abram was very rich in livestock and Lot had flocks and herds (Gen 13:2, 5)</a:t>
            </a:r>
          </a:p>
          <a:p>
            <a:pPr lvl="1"/>
            <a:r>
              <a:rPr lang="en-US" dirty="0">
                <a:sym typeface="Wingdings" panose="05000000000000000000" pitchFamily="2" charset="2"/>
              </a:rPr>
              <a:t>The land couldn’t support both of them (Gen 13:6)</a:t>
            </a:r>
          </a:p>
          <a:p>
            <a:pPr lvl="1"/>
            <a:r>
              <a:rPr lang="en-US" dirty="0">
                <a:sym typeface="Wingdings" panose="05000000000000000000" pitchFamily="2" charset="2"/>
              </a:rPr>
              <a:t>There was strife between Abram’s and Lot’s herdsmen (Gen 13:7)</a:t>
            </a:r>
          </a:p>
          <a:p>
            <a:pPr lvl="1"/>
            <a:r>
              <a:rPr lang="en-US" dirty="0">
                <a:sym typeface="Wingdings" panose="05000000000000000000" pitchFamily="2" charset="2"/>
              </a:rPr>
              <a:t>Abram doesn’t want strife with Lot and asks Lot to choose which land Lot wants (Gen 13:8-9)</a:t>
            </a:r>
          </a:p>
          <a:p>
            <a:pPr lvl="1"/>
            <a:r>
              <a:rPr lang="en-US" dirty="0">
                <a:sym typeface="Wingdings" panose="05000000000000000000" pitchFamily="2" charset="2"/>
              </a:rPr>
              <a:t>Lot choose the plain of Jordan (east) and pitched his tent as far as Sodom (the men of Sodom were exceedingly wicked) (Gen 13:10-14)</a:t>
            </a:r>
          </a:p>
          <a:p>
            <a:pPr lvl="1"/>
            <a:r>
              <a:rPr lang="en-US" dirty="0">
                <a:sym typeface="Wingdings" panose="05000000000000000000" pitchFamily="2" charset="2"/>
              </a:rPr>
              <a:t>After Lot departs, the LORD tells Abram that his descendants will be given all the land that he can see, north, east, south, west, and they will be as the dust of the earth (part of original promise in Gen 12) (Gen 13:14-16)</a:t>
            </a:r>
            <a:endParaRPr lang="en-US" dirty="0"/>
          </a:p>
        </p:txBody>
      </p:sp>
    </p:spTree>
    <p:extLst>
      <p:ext uri="{BB962C8B-B14F-4D97-AF65-F5344CB8AC3E}">
        <p14:creationId xmlns:p14="http://schemas.microsoft.com/office/powerpoint/2010/main" val="167296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B41A-3B52-443F-9FD7-D31FA65EA772}"/>
              </a:ext>
            </a:extLst>
          </p:cNvPr>
          <p:cNvSpPr>
            <a:spLocks noGrp="1"/>
          </p:cNvSpPr>
          <p:nvPr>
            <p:ph type="title"/>
          </p:nvPr>
        </p:nvSpPr>
        <p:spPr/>
        <p:txBody>
          <a:bodyPr>
            <a:noAutofit/>
          </a:bodyPr>
          <a:lstStyle/>
          <a:p>
            <a:r>
              <a:rPr lang="en-US" sz="2800" dirty="0"/>
              <a:t>At the end of Genesis 12, Abram is commanded to leave Egypt. Where does he go? Describe how do Abram and Lot come to live in different places.</a:t>
            </a:r>
            <a:endParaRPr lang="en-US" sz="2400" dirty="0"/>
          </a:p>
        </p:txBody>
      </p:sp>
      <p:pic>
        <p:nvPicPr>
          <p:cNvPr id="6" name="Picture 5">
            <a:extLst>
              <a:ext uri="{FF2B5EF4-FFF2-40B4-BE49-F238E27FC236}">
                <a16:creationId xmlns:a16="http://schemas.microsoft.com/office/drawing/2014/main" id="{FEB2E203-A8C0-4EC1-A887-FF1167313D1E}"/>
              </a:ext>
            </a:extLst>
          </p:cNvPr>
          <p:cNvPicPr>
            <a:picLocks noChangeAspect="1"/>
          </p:cNvPicPr>
          <p:nvPr/>
        </p:nvPicPr>
        <p:blipFill>
          <a:blip r:embed="rId3"/>
          <a:stretch>
            <a:fillRect/>
          </a:stretch>
        </p:blipFill>
        <p:spPr>
          <a:xfrm>
            <a:off x="877664" y="1715861"/>
            <a:ext cx="7388672" cy="4894606"/>
          </a:xfrm>
          <a:prstGeom prst="rect">
            <a:avLst/>
          </a:prstGeom>
        </p:spPr>
      </p:pic>
      <p:cxnSp>
        <p:nvCxnSpPr>
          <p:cNvPr id="8" name="Straight Arrow Connector 7">
            <a:extLst>
              <a:ext uri="{FF2B5EF4-FFF2-40B4-BE49-F238E27FC236}">
                <a16:creationId xmlns:a16="http://schemas.microsoft.com/office/drawing/2014/main" id="{4E265D4A-06FD-4E6B-8AC6-120AF8CA9A8B}"/>
              </a:ext>
            </a:extLst>
          </p:cNvPr>
          <p:cNvCxnSpPr/>
          <p:nvPr/>
        </p:nvCxnSpPr>
        <p:spPr>
          <a:xfrm flipH="1" flipV="1">
            <a:off x="3236686" y="3091543"/>
            <a:ext cx="1727200" cy="1524000"/>
          </a:xfrm>
          <a:prstGeom prst="straightConnector1">
            <a:avLst/>
          </a:prstGeom>
          <a:ln w="6350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EAA5742-4DBA-44BB-83F0-4840A686C25B}"/>
              </a:ext>
            </a:extLst>
          </p:cNvPr>
          <p:cNvCxnSpPr/>
          <p:nvPr/>
        </p:nvCxnSpPr>
        <p:spPr>
          <a:xfrm flipH="1">
            <a:off x="2685143" y="3091543"/>
            <a:ext cx="551543" cy="1016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5064A5D-D195-4A33-B089-057CCA7985D5}"/>
              </a:ext>
            </a:extLst>
          </p:cNvPr>
          <p:cNvCxnSpPr>
            <a:cxnSpLocks/>
          </p:cNvCxnSpPr>
          <p:nvPr/>
        </p:nvCxnSpPr>
        <p:spPr>
          <a:xfrm flipH="1">
            <a:off x="2583543" y="4107543"/>
            <a:ext cx="101600" cy="26125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6246B1F-8490-4395-8E46-C75BBCC937EB}"/>
              </a:ext>
            </a:extLst>
          </p:cNvPr>
          <p:cNvCxnSpPr/>
          <p:nvPr/>
        </p:nvCxnSpPr>
        <p:spPr>
          <a:xfrm flipH="1">
            <a:off x="1959429" y="4368800"/>
            <a:ext cx="624114" cy="1016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77AA22A-C9F2-4565-9332-5E9DD7068A7E}"/>
              </a:ext>
            </a:extLst>
          </p:cNvPr>
          <p:cNvCxnSpPr/>
          <p:nvPr/>
        </p:nvCxnSpPr>
        <p:spPr>
          <a:xfrm flipH="1">
            <a:off x="1981203" y="4477658"/>
            <a:ext cx="624114" cy="101600"/>
          </a:xfrm>
          <a:prstGeom prst="straightConnector1">
            <a:avLst/>
          </a:prstGeom>
          <a:ln w="635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DE97075-29D0-480E-806B-1F3FA129A7FA}"/>
              </a:ext>
            </a:extLst>
          </p:cNvPr>
          <p:cNvCxnSpPr>
            <a:cxnSpLocks/>
          </p:cNvCxnSpPr>
          <p:nvPr/>
        </p:nvCxnSpPr>
        <p:spPr>
          <a:xfrm flipH="1">
            <a:off x="2663373" y="4172859"/>
            <a:ext cx="101600" cy="261257"/>
          </a:xfrm>
          <a:prstGeom prst="straightConnector1">
            <a:avLst/>
          </a:prstGeom>
          <a:ln w="635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189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24741</TotalTime>
  <Words>2514</Words>
  <Application>Microsoft Office PowerPoint</Application>
  <PresentationFormat>On-screen Show (4:3)</PresentationFormat>
  <Paragraphs>280</Paragraphs>
  <Slides>25</Slides>
  <Notes>6</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Elephant</vt:lpstr>
      <vt:lpstr>Wingdings</vt:lpstr>
      <vt:lpstr>Office Theme</vt:lpstr>
      <vt:lpstr>Lesson 5 Abram to Abraham Genesis 13 – 17 </vt:lpstr>
      <vt:lpstr>Review</vt:lpstr>
      <vt:lpstr>Review</vt:lpstr>
      <vt:lpstr>Review</vt:lpstr>
      <vt:lpstr>Review</vt:lpstr>
      <vt:lpstr>Review</vt:lpstr>
      <vt:lpstr>Preview</vt:lpstr>
      <vt:lpstr>At the end of Genesis 12, Abram is commanded to leave Egypt. Where does he go? Describe how do Abram and Lot come to live in different places.</vt:lpstr>
      <vt:lpstr>At the end of Genesis 12, Abram is commanded to leave Egypt. Where does he go? Describe how do Abram and Lot come to live in different places.</vt:lpstr>
      <vt:lpstr>At the end of Genesis 12, Abram is commanded to leave Egypt. Where does he go? Describe how do Abram and Lot come to live in different places.</vt:lpstr>
      <vt:lpstr>What is the significance of Genesis 13:14 – 17?</vt:lpstr>
      <vt:lpstr>Describe the events of Genesis 14:1 – 17.</vt:lpstr>
      <vt:lpstr>Describe the events of Genesis 14:1 – 17.</vt:lpstr>
      <vt:lpstr>Describe the events of Genesis 14:1 – 17.</vt:lpstr>
      <vt:lpstr>Describe Abraham’s interaction with Melchizzedek. Where else do we read of Melchizzedek? Who is likened to Melchizzedek and how is Melchizzedek’s interaction with Abram used to clarify Jesus’ priesthood to the Levitical priesthood?</vt:lpstr>
      <vt:lpstr>Describe Abraham’s interaction with Melchizzedek. Where else do we read of Melchizzedek? Who is likened to Melchizzedek and how is Melchizzedek’s interaction with Abram used to clarify Jesus’ priesthood to the Levitical priesthood?</vt:lpstr>
      <vt:lpstr>Describe Abraham’s interaction with Melchizzedek. Where else do we read of Melchizzedek? Who is likened to Melchizzedek and how is Melchizzedek’s interaction with Abram used to clarify Jesus’ priesthood to the Levitical priesthood?</vt:lpstr>
      <vt:lpstr>What did the king of Sodom tell Abram when Abram returned from defeating Chedorlaomer? What was Abram’s response?</vt:lpstr>
      <vt:lpstr>What does God promise Abram in Genesis 15? Describe what will happen to Abram’s descendants before they inherit the land God gave to Abram. Why is it going to take this long before Abram’s descendants inherit the land?</vt:lpstr>
      <vt:lpstr>What does God promise Abram in Genesis 15? Describe what will happen to Abram’s descendants before they inherit the land God gave to Abram. Why is it going to take this long before Abram’s descendants inherit the land?</vt:lpstr>
      <vt:lpstr>Describe what Sarai and Abram’s lack of faith cause them to do in Genesis 16? How did this turn out? What was the result?</vt:lpstr>
      <vt:lpstr>Describe the covenant God makes with Abram in Genesis 17. What does God require of Abram? What else is established with this covenant? What is changed with this covenant?</vt:lpstr>
      <vt:lpstr>Describe the covenant God makes with Abram in Genesis 17. What does God require of Abram? What else is established with this covenant? What is changed with this covenant?</vt:lpstr>
      <vt:lpstr>God establishes circumcision with Abraham well before the Mosaical Law. Does this mean that God’s people (Christians) should be circumcised? Why or why not?</vt:lpstr>
      <vt:lpstr>What is Abraham’s immediate response to the promise God makes in the covenant? What does God say He will do with Ishmael? After his initial response, what does Abraham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dc:title>
  <dc:creator>Shawn Willis</dc:creator>
  <cp:lastModifiedBy>Shawn Willis</cp:lastModifiedBy>
  <cp:revision>228</cp:revision>
  <dcterms:created xsi:type="dcterms:W3CDTF">2019-06-01T18:43:42Z</dcterms:created>
  <dcterms:modified xsi:type="dcterms:W3CDTF">2019-08-04T04:48:22Z</dcterms:modified>
</cp:coreProperties>
</file>