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9" r:id="rId2"/>
    <p:sldId id="287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9144000" cy="6858000" type="screen4x3"/>
  <p:notesSz cx="68580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6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3/10/2019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3/10/2019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1115"/>
            <a:ext cx="9145184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sz="1800"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9144000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>
              <a:lnSpc>
                <a:spcPct val="90000"/>
              </a:lnSpc>
            </a:pPr>
            <a:endParaRPr sz="240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2"/>
            <a:ext cx="7315200" cy="2147926"/>
          </a:xfrm>
        </p:spPr>
        <p:txBody>
          <a:bodyPr anchor="ctr">
            <a:normAutofit/>
          </a:bodyPr>
          <a:lstStyle>
            <a:lvl1pPr algn="ctr">
              <a:defRPr sz="3301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40200"/>
            <a:ext cx="7315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1">
                <a:solidFill>
                  <a:schemeClr val="tx1"/>
                </a:solidFill>
              </a:defRPr>
            </a:lvl1pPr>
            <a:lvl2pPr marL="45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482600"/>
            <a:ext cx="2971800" cy="1422400"/>
          </a:xfrm>
        </p:spPr>
        <p:txBody>
          <a:bodyPr anchor="b" anchorCtr="0">
            <a:norm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5715000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sz="1800"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381000" y="482601"/>
            <a:ext cx="495300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26"/>
            </a:lvl1pPr>
            <a:lvl2pPr marL="457242" indent="0">
              <a:buNone/>
              <a:defRPr sz="2776"/>
            </a:lvl2pPr>
            <a:lvl3pPr marL="914484" indent="0">
              <a:buNone/>
              <a:defRPr sz="2401"/>
            </a:lvl3pPr>
            <a:lvl4pPr marL="1371726" indent="0">
              <a:buNone/>
              <a:defRPr sz="2026"/>
            </a:lvl4pPr>
            <a:lvl5pPr marL="1828967" indent="0">
              <a:buNone/>
              <a:defRPr sz="2026"/>
            </a:lvl5pPr>
            <a:lvl6pPr marL="2286210" indent="0">
              <a:buNone/>
              <a:defRPr sz="2026"/>
            </a:lvl6pPr>
            <a:lvl7pPr marL="2743451" indent="0">
              <a:buNone/>
              <a:defRPr sz="2026"/>
            </a:lvl7pPr>
            <a:lvl8pPr marL="3200693" indent="0">
              <a:buNone/>
              <a:defRPr sz="2026"/>
            </a:lvl8pPr>
            <a:lvl9pPr marL="3657935" indent="0">
              <a:buNone/>
              <a:defRPr sz="2026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2108200"/>
            <a:ext cx="2971800" cy="426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720">
              <a:defRPr baseline="0"/>
            </a:lvl6pPr>
            <a:lvl7pPr marL="2002720">
              <a:defRPr baseline="0"/>
            </a:lvl7pPr>
            <a:lvl8pPr marL="2002720">
              <a:defRPr baseline="0"/>
            </a:lvl8pPr>
            <a:lvl9pPr marL="200272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482600"/>
            <a:ext cx="1383347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82600"/>
            <a:ext cx="6781800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1115"/>
            <a:ext cx="9145184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1"/>
            <a:ext cx="7315200" cy="1992597"/>
          </a:xfrm>
        </p:spPr>
        <p:txBody>
          <a:bodyPr anchor="b" anchorCtr="0">
            <a:noAutofit/>
          </a:bodyPr>
          <a:lstStyle>
            <a:lvl1pPr algn="ctr">
              <a:defRPr sz="3301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632200"/>
            <a:ext cx="731520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1">
                <a:solidFill>
                  <a:schemeClr val="tx1"/>
                </a:solidFill>
              </a:defRPr>
            </a:lvl1pPr>
            <a:lvl2pPr marL="4572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2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67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1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51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693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35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03401"/>
            <a:ext cx="3733800" cy="4470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050"/>
            </a:lvl6pPr>
            <a:lvl7pPr marL="2002720">
              <a:defRPr sz="1050"/>
            </a:lvl7pPr>
            <a:lvl8pPr marL="2002720">
              <a:defRPr sz="1050"/>
            </a:lvl8pPr>
            <a:lvl9pPr marL="2002720"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03401"/>
            <a:ext cx="3733800" cy="4470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 marL="2002720">
              <a:defRPr sz="1050" baseline="0"/>
            </a:lvl6pPr>
            <a:lvl7pPr marL="2002720">
              <a:defRPr sz="1050" baseline="0"/>
            </a:lvl7pPr>
            <a:lvl8pPr marL="2002720">
              <a:defRPr sz="1050" baseline="0"/>
            </a:lvl8pPr>
            <a:lvl9pPr marL="2002720"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3/10/2019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03400"/>
            <a:ext cx="3733800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1" b="0">
                <a:solidFill>
                  <a:schemeClr val="tx1"/>
                </a:solidFill>
              </a:defRPr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17800"/>
            <a:ext cx="3733800" cy="355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 marL="2002720">
              <a:defRPr sz="1050"/>
            </a:lvl6pPr>
            <a:lvl7pPr marL="2002720">
              <a:defRPr sz="1050"/>
            </a:lvl7pPr>
            <a:lvl8pPr marL="2002720">
              <a:defRPr sz="1050"/>
            </a:lvl8pPr>
            <a:lvl9pPr marL="2002720"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803400"/>
            <a:ext cx="3733800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1" b="0">
                <a:solidFill>
                  <a:schemeClr val="tx1"/>
                </a:solidFill>
              </a:defRPr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717800"/>
            <a:ext cx="3733800" cy="355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 marL="2002720">
              <a:defRPr sz="1050"/>
            </a:lvl6pPr>
            <a:lvl7pPr marL="2002720">
              <a:defRPr sz="1050"/>
            </a:lvl7pPr>
            <a:lvl8pPr marL="2002720">
              <a:defRPr sz="1050" baseline="0"/>
            </a:lvl8pPr>
            <a:lvl9pPr marL="2002720"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3/10/2019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3/10/2019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482600"/>
            <a:ext cx="2971800" cy="1422400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5715000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482601"/>
            <a:ext cx="4953000" cy="5842001"/>
          </a:xfrm>
        </p:spPr>
        <p:txBody>
          <a:bodyPr>
            <a:normAutofit/>
          </a:bodyPr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2108200"/>
            <a:ext cx="2971800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1115"/>
            <a:ext cx="9145184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905000"/>
            <a:ext cx="3886200" cy="1727200"/>
          </a:xfrm>
        </p:spPr>
        <p:txBody>
          <a:bodyPr anchor="b" anchorCtr="0">
            <a:norm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457138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sz="1800"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381001" y="482601"/>
            <a:ext cx="3809386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26"/>
            </a:lvl1pPr>
            <a:lvl2pPr marL="457242" indent="0">
              <a:buNone/>
              <a:defRPr sz="2776"/>
            </a:lvl2pPr>
            <a:lvl3pPr marL="914484" indent="0">
              <a:buNone/>
              <a:defRPr sz="2401"/>
            </a:lvl3pPr>
            <a:lvl4pPr marL="1371726" indent="0">
              <a:buNone/>
              <a:defRPr sz="2026"/>
            </a:lvl4pPr>
            <a:lvl5pPr marL="1828967" indent="0">
              <a:buNone/>
              <a:defRPr sz="2026"/>
            </a:lvl5pPr>
            <a:lvl6pPr marL="2286210" indent="0">
              <a:buNone/>
              <a:defRPr sz="2026"/>
            </a:lvl6pPr>
            <a:lvl7pPr marL="2743451" indent="0">
              <a:buNone/>
              <a:defRPr sz="2026"/>
            </a:lvl7pPr>
            <a:lvl8pPr marL="3200693" indent="0">
              <a:buNone/>
              <a:defRPr sz="2026"/>
            </a:lvl8pPr>
            <a:lvl9pPr marL="3657935" indent="0">
              <a:buNone/>
              <a:defRPr sz="2026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3733800"/>
            <a:ext cx="3886200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03401"/>
            <a:ext cx="7772400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825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75400"/>
            <a:ext cx="106680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3/10/2019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3360" y="6375400"/>
            <a:ext cx="62484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84" rtl="0" eaLnBrk="1" latinLnBrk="0" hangingPunct="1">
        <a:lnSpc>
          <a:spcPct val="80000"/>
        </a:lnSpc>
        <a:spcBef>
          <a:spcPct val="0"/>
        </a:spcBef>
        <a:buNone/>
        <a:defRPr sz="2701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95" indent="-205795" algn="l" defTabSz="914484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411590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85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179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028974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769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564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359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2154" indent="-205795" algn="l" defTabSz="914484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6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7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1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5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VULNERABLE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812800"/>
          </a:xfrm>
        </p:spPr>
        <p:txBody>
          <a:bodyPr>
            <a:normAutofit/>
          </a:bodyPr>
          <a:lstStyle/>
          <a:p>
            <a:r>
              <a:rPr lang="en-US" sz="4400" dirty="0"/>
              <a:t>It’s called “The Passover”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Not the feast of “God is powerful” (Ex. 9:16; 11:9)</a:t>
            </a:r>
          </a:p>
          <a:p>
            <a:r>
              <a:rPr lang="en-US" sz="2800" dirty="0"/>
              <a:t>Not the feast of “Death to the enemy” (Ex. 12:12)</a:t>
            </a:r>
          </a:p>
          <a:p>
            <a:r>
              <a:rPr lang="en-US" sz="2800" dirty="0"/>
              <a:t>Not the feast of “God conquered their gods” (Ex. 12:12)</a:t>
            </a:r>
          </a:p>
          <a:p>
            <a:r>
              <a:rPr lang="en-US" sz="2800" dirty="0"/>
              <a:t>But Passover (Ex. 12:13,26-27)… It is an annual reminder that they survived.</a:t>
            </a:r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812800"/>
          </a:xfrm>
        </p:spPr>
        <p:txBody>
          <a:bodyPr>
            <a:normAutofit/>
          </a:bodyPr>
          <a:lstStyle/>
          <a:p>
            <a:r>
              <a:rPr lang="en-US" sz="3600" dirty="0"/>
              <a:t>THEY MUST HAVE FELT VULNERABLE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magicians had figured out who they faced (Ex. 8:18-19)</a:t>
            </a:r>
          </a:p>
          <a:p>
            <a:r>
              <a:rPr lang="en-US" sz="2800" dirty="0"/>
              <a:t>The servants had come to their senses (Ex. 9:30; 10:7)</a:t>
            </a:r>
          </a:p>
          <a:p>
            <a:r>
              <a:rPr lang="en-US" sz="2800" dirty="0"/>
              <a:t>The Egyptians greatly esteemed Moses (Ex. 11:3)</a:t>
            </a:r>
          </a:p>
          <a:p>
            <a:r>
              <a:rPr lang="en-US" sz="2800" dirty="0"/>
              <a:t>Then the warning comes that the all firstborn males will die (Ex. 11:4-8)</a:t>
            </a:r>
          </a:p>
        </p:txBody>
      </p:sp>
    </p:spTree>
    <p:extLst>
      <p:ext uri="{BB962C8B-B14F-4D97-AF65-F5344CB8AC3E}">
        <p14:creationId xmlns:p14="http://schemas.microsoft.com/office/powerpoint/2010/main" val="345330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812800"/>
          </a:xfrm>
        </p:spPr>
        <p:txBody>
          <a:bodyPr>
            <a:normAutofit/>
          </a:bodyPr>
          <a:lstStyle/>
          <a:p>
            <a:r>
              <a:rPr lang="en-US" sz="3600" dirty="0"/>
              <a:t>THEY MUST HAVE FELT VULNERABLE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Houses were not sufficient protection (Ex. 8:3-4; 10:6)</a:t>
            </a:r>
          </a:p>
          <a:p>
            <a:r>
              <a:rPr lang="en-US" sz="2800" dirty="0"/>
              <a:t>They weren’t facing a nuisance, but God and the destroyer (Ex. 11:4; 12:23)</a:t>
            </a:r>
          </a:p>
        </p:txBody>
      </p:sp>
    </p:spTree>
    <p:extLst>
      <p:ext uri="{BB962C8B-B14F-4D97-AF65-F5344CB8AC3E}">
        <p14:creationId xmlns:p14="http://schemas.microsoft.com/office/powerpoint/2010/main" val="172113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812800"/>
          </a:xfrm>
        </p:spPr>
        <p:txBody>
          <a:bodyPr>
            <a:normAutofit/>
          </a:bodyPr>
          <a:lstStyle/>
          <a:p>
            <a:r>
              <a:rPr lang="en-US" sz="3600" dirty="0"/>
              <a:t>WHAT WAS THAT NIGHT LIKE?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 twilight, the Israelites ate the Passover lamb and waited for midnight (Ex. 12:6; 11:4).</a:t>
            </a:r>
          </a:p>
          <a:p>
            <a:r>
              <a:rPr lang="en-US" sz="2800" dirty="0"/>
              <a:t>Did any of them sleep?  Would you?</a:t>
            </a:r>
          </a:p>
          <a:p>
            <a:r>
              <a:rPr lang="en-US" sz="2800" dirty="0"/>
              <a:t>Did the destroyer make any noise?</a:t>
            </a:r>
          </a:p>
          <a:p>
            <a:r>
              <a:rPr lang="en-US" sz="2800" dirty="0"/>
              <a:t>Did the dead cry out?</a:t>
            </a:r>
          </a:p>
          <a:p>
            <a:r>
              <a:rPr lang="en-US" sz="2800" dirty="0"/>
              <a:t>Something alerted the Egyptians of their dead before the morning came (Ex. 12:29-31)</a:t>
            </a:r>
          </a:p>
        </p:txBody>
      </p:sp>
    </p:spTree>
    <p:extLst>
      <p:ext uri="{BB962C8B-B14F-4D97-AF65-F5344CB8AC3E}">
        <p14:creationId xmlns:p14="http://schemas.microsoft.com/office/powerpoint/2010/main" val="18332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98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For that generation of Israelites, the Passover must have stirred profound memories.</a:t>
            </a:r>
          </a:p>
        </p:txBody>
      </p:sp>
    </p:spTree>
    <p:extLst>
      <p:ext uri="{BB962C8B-B14F-4D97-AF65-F5344CB8AC3E}">
        <p14:creationId xmlns:p14="http://schemas.microsoft.com/office/powerpoint/2010/main" val="416655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1193800"/>
          </a:xfrm>
        </p:spPr>
        <p:txBody>
          <a:bodyPr>
            <a:noAutofit/>
          </a:bodyPr>
          <a:lstStyle/>
          <a:p>
            <a:r>
              <a:rPr lang="en-US" sz="4800" dirty="0"/>
              <a:t>THE LORD’S SUPPER… </a:t>
            </a:r>
            <a:br>
              <a:rPr lang="en-US" sz="4800" dirty="0"/>
            </a:br>
            <a:r>
              <a:rPr lang="en-US" sz="4800" dirty="0"/>
              <a:t>OUR PASSOVER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Instituted during the Passover (Lk. 22:13-20)</a:t>
            </a:r>
          </a:p>
          <a:p>
            <a:r>
              <a:rPr lang="en-US" sz="2800" dirty="0"/>
              <a:t>Christ is our Passover (I Cor. 5:7)</a:t>
            </a:r>
          </a:p>
          <a:p>
            <a:r>
              <a:rPr lang="en-US" sz="2800" dirty="0"/>
              <a:t>His blood cleanses us from sin (I John 1:7) and redeems us (I Pet. 1:19)</a:t>
            </a:r>
          </a:p>
          <a:p>
            <a:r>
              <a:rPr lang="en-US" sz="2800" dirty="0"/>
              <a:t>His blood is sprinkled on us (I Pet. 1:2)</a:t>
            </a:r>
          </a:p>
          <a:p>
            <a:r>
              <a:rPr lang="en-US" sz="2800" dirty="0"/>
              <a:t>We partake of His body and blood (I Cor. 10:16)</a:t>
            </a:r>
          </a:p>
        </p:txBody>
      </p:sp>
    </p:spTree>
    <p:extLst>
      <p:ext uri="{BB962C8B-B14F-4D97-AF65-F5344CB8AC3E}">
        <p14:creationId xmlns:p14="http://schemas.microsoft.com/office/powerpoint/2010/main" val="415054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82600"/>
            <a:ext cx="7772400" cy="1193800"/>
          </a:xfrm>
        </p:spPr>
        <p:txBody>
          <a:bodyPr>
            <a:noAutofit/>
          </a:bodyPr>
          <a:lstStyle/>
          <a:p>
            <a:r>
              <a:rPr lang="en-US" sz="4800" dirty="0"/>
              <a:t>vulnerable without</a:t>
            </a:r>
            <a:br>
              <a:rPr lang="en-US" sz="4800" dirty="0"/>
            </a:br>
            <a:r>
              <a:rPr lang="en-US" sz="4800" dirty="0"/>
              <a:t>OUR PASSOVER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Judgment on all sinners, not just the firstborn males (Acts 17:31; Rom. 14:12)</a:t>
            </a:r>
          </a:p>
          <a:p>
            <a:r>
              <a:rPr lang="en-US" sz="2800" dirty="0"/>
              <a:t>No indication when the judgment will come (I </a:t>
            </a:r>
            <a:r>
              <a:rPr lang="en-US" sz="2800" dirty="0" err="1"/>
              <a:t>Thes</a:t>
            </a:r>
            <a:r>
              <a:rPr lang="en-US" sz="2800" dirty="0"/>
              <a:t>. 5:2)</a:t>
            </a:r>
          </a:p>
          <a:p>
            <a:r>
              <a:rPr lang="en-US" sz="2800" dirty="0"/>
              <a:t>There is no escape.</a:t>
            </a:r>
          </a:p>
          <a:p>
            <a:r>
              <a:rPr lang="en-US" sz="2800" dirty="0"/>
              <a:t>But with the blood of Jesus, we will be passed over (Rom. 8:1)</a:t>
            </a:r>
          </a:p>
        </p:txBody>
      </p:sp>
    </p:spTree>
    <p:extLst>
      <p:ext uri="{BB962C8B-B14F-4D97-AF65-F5344CB8AC3E}">
        <p14:creationId xmlns:p14="http://schemas.microsoft.com/office/powerpoint/2010/main" val="284311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482599"/>
            <a:ext cx="7772400" cy="1955801"/>
          </a:xfrm>
        </p:spPr>
        <p:txBody>
          <a:bodyPr>
            <a:noAutofit/>
          </a:bodyPr>
          <a:lstStyle/>
          <a:p>
            <a:pPr algn="ctr"/>
            <a:r>
              <a:rPr lang="en-US" sz="4800" cap="none" dirty="0"/>
              <a:t>“For Christ our Passover also has been sacrificed” </a:t>
            </a:r>
            <a:br>
              <a:rPr lang="en-US" sz="4800" cap="none" dirty="0"/>
            </a:br>
            <a:r>
              <a:rPr lang="en-US" sz="4800" cap="none" dirty="0"/>
              <a:t>I Corinthians 10:7b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0" y="3733799"/>
            <a:ext cx="7772400" cy="2540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With Christ’s blood, </a:t>
            </a:r>
          </a:p>
          <a:p>
            <a:pPr marL="0" indent="0" algn="ctr">
              <a:buNone/>
            </a:pPr>
            <a:r>
              <a:rPr lang="en-US" sz="3600" dirty="0"/>
              <a:t>we’re not vulnerable… </a:t>
            </a:r>
          </a:p>
          <a:p>
            <a:pPr marL="0" indent="0" algn="ctr">
              <a:buNone/>
            </a:pPr>
            <a:r>
              <a:rPr lang="en-US" sz="3600" dirty="0"/>
              <a:t>WE’RE PROTECTED!</a:t>
            </a:r>
          </a:p>
        </p:txBody>
      </p:sp>
    </p:spTree>
    <p:extLst>
      <p:ext uri="{BB962C8B-B14F-4D97-AF65-F5344CB8AC3E}">
        <p14:creationId xmlns:p14="http://schemas.microsoft.com/office/powerpoint/2010/main" val="406580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(widescreen)(2)</Template>
  <TotalTime>108</TotalTime>
  <Words>384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</vt:lpstr>
      <vt:lpstr>Red Radial 16x9</vt:lpstr>
      <vt:lpstr>VULNERABLE</vt:lpstr>
      <vt:lpstr>It’s called “The Passover”</vt:lpstr>
      <vt:lpstr>THEY MUST HAVE FELT VULNERABLE</vt:lpstr>
      <vt:lpstr>THEY MUST HAVE FELT VULNERABLE</vt:lpstr>
      <vt:lpstr>WHAT WAS THAT NIGHT LIKE?</vt:lpstr>
      <vt:lpstr>PowerPoint Presentation</vt:lpstr>
      <vt:lpstr>THE LORD’S SUPPER…  OUR PASSOVER</vt:lpstr>
      <vt:lpstr>vulnerable without OUR PASSOVER</vt:lpstr>
      <vt:lpstr>“For Christ our Passover also has been sacrificed”  I Corinthians 10:7b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VULNERABLE</dc:title>
  <dc:creator>Jared Hagan</dc:creator>
  <cp:lastModifiedBy>Jared Hagan</cp:lastModifiedBy>
  <cp:revision>5</cp:revision>
  <cp:lastPrinted>2019-03-10T09:08:43Z</cp:lastPrinted>
  <dcterms:created xsi:type="dcterms:W3CDTF">2019-03-10T07:22:33Z</dcterms:created>
  <dcterms:modified xsi:type="dcterms:W3CDTF">2019-03-10T09:10:36Z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