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2" r:id="rId4"/>
    <p:sldId id="263" r:id="rId5"/>
    <p:sldId id="264" r:id="rId6"/>
    <p:sldId id="265" r:id="rId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1506" y="114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B725B-653D-4166-A8E9-72A38A1847CF}" type="datetimeFigureOut">
              <a:rPr lang="en-US"/>
              <a:t>12/16/2018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61E8E-D392-497B-BB21-122DD7C27CF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0835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F64CD-0576-4A9A-BD06-7889D6E60BDC}" type="datetimeFigureOut">
              <a:rPr lang="en-US"/>
              <a:t>12/16/2018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5D449-B875-4B8D-8E66-224D27E54C9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49979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D9D9D9"/>
            </a:gs>
            <a:gs pos="100000">
              <a:schemeClr val="bg1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669" y="1828800"/>
            <a:ext cx="3073631" cy="3177380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9669" y="5181600"/>
            <a:ext cx="3073631" cy="685800"/>
          </a:xfrm>
        </p:spPr>
        <p:txBody>
          <a:bodyPr>
            <a:normAutofit/>
          </a:bodyPr>
          <a:lstStyle>
            <a:lvl1pPr marL="0" indent="0" algn="l">
              <a:buNone/>
              <a:defRPr sz="1500" cap="all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7" name="Picture 6" descr="EKG lin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91516" y="-1"/>
            <a:ext cx="5250103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12/16/2018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Rectangle"/>
          <p:cNvSpPr/>
          <p:nvPr/>
        </p:nvSpPr>
        <p:spPr>
          <a:xfrm>
            <a:off x="7486650" y="0"/>
            <a:ext cx="165735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800" y="457201"/>
            <a:ext cx="1543051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1"/>
            <a:ext cx="6800850" cy="5943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12/16/2018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12/16/2018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Rectangle"/>
          <p:cNvSpPr/>
          <p:nvPr/>
        </p:nvSpPr>
        <p:spPr>
          <a:xfrm>
            <a:off x="198834" y="228600"/>
            <a:ext cx="8743950" cy="6400800"/>
          </a:xfrm>
          <a:prstGeom prst="rect">
            <a:avLst/>
          </a:prstGeom>
          <a:noFill/>
          <a:ln w="15875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1828800"/>
            <a:ext cx="5829300" cy="317738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405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5181600"/>
            <a:ext cx="5829300" cy="685800"/>
          </a:xfrm>
        </p:spPr>
        <p:txBody>
          <a:bodyPr>
            <a:normAutofit/>
          </a:bodyPr>
          <a:lstStyle>
            <a:lvl1pPr marL="0" indent="0">
              <a:buNone/>
              <a:defRPr sz="1500" cap="all" baseline="0">
                <a:solidFill>
                  <a:schemeClr val="bg1"/>
                </a:solidFill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1825625"/>
            <a:ext cx="3600450" cy="45751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1825625"/>
            <a:ext cx="3600450" cy="45751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12/16/2018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1828799"/>
            <a:ext cx="3600450" cy="762000"/>
          </a:xfrm>
        </p:spPr>
        <p:txBody>
          <a:bodyPr anchor="ctr">
            <a:noAutofit/>
          </a:bodyPr>
          <a:lstStyle>
            <a:lvl1pPr marL="0" indent="0">
              <a:buNone/>
              <a:defRPr sz="1800" b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0100" y="2590800"/>
            <a:ext cx="3600450" cy="381003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43450" y="1828799"/>
            <a:ext cx="3600450" cy="762000"/>
          </a:xfrm>
        </p:spPr>
        <p:txBody>
          <a:bodyPr anchor="ctr">
            <a:noAutofit/>
          </a:bodyPr>
          <a:lstStyle>
            <a:lvl1pPr marL="0" indent="0">
              <a:buNone/>
              <a:defRPr sz="1800" b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43450" y="2590800"/>
            <a:ext cx="3600450" cy="381003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12/16/2018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12/16/2018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12/16/2018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descr="Rectangle"/>
          <p:cNvSpPr/>
          <p:nvPr/>
        </p:nvSpPr>
        <p:spPr>
          <a:xfrm>
            <a:off x="5256609" y="0"/>
            <a:ext cx="388501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9" name="Rectangle 8" descr="Rectangle"/>
          <p:cNvSpPr/>
          <p:nvPr/>
        </p:nvSpPr>
        <p:spPr>
          <a:xfrm>
            <a:off x="5441751" y="228600"/>
            <a:ext cx="3514725" cy="6400800"/>
          </a:xfrm>
          <a:prstGeom prst="rect">
            <a:avLst/>
          </a:prstGeom>
          <a:noFill/>
          <a:ln w="15875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4525" y="3200400"/>
            <a:ext cx="2949178" cy="1752600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4457700" cy="5943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24525" y="5029200"/>
            <a:ext cx="2949178" cy="137160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descr="Rectangle"/>
          <p:cNvSpPr/>
          <p:nvPr/>
        </p:nvSpPr>
        <p:spPr>
          <a:xfrm>
            <a:off x="5256609" y="0"/>
            <a:ext cx="388501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9" name="Rectangle 8" descr="Rectangle"/>
          <p:cNvSpPr/>
          <p:nvPr/>
        </p:nvSpPr>
        <p:spPr>
          <a:xfrm>
            <a:off x="5441751" y="228600"/>
            <a:ext cx="3514725" cy="6400800"/>
          </a:xfrm>
          <a:prstGeom prst="rect">
            <a:avLst/>
          </a:prstGeom>
          <a:noFill/>
          <a:ln w="15875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6430" y="3200400"/>
            <a:ext cx="2949178" cy="1752600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" y="1"/>
            <a:ext cx="5256608" cy="685799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18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26430" y="5029200"/>
            <a:ext cx="2949178" cy="1374648"/>
          </a:xfr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D9D9"/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d bar" descr="Red bar"/>
          <p:cNvSpPr/>
          <p:nvPr/>
        </p:nvSpPr>
        <p:spPr>
          <a:xfrm>
            <a:off x="1" y="1"/>
            <a:ext cx="9141618" cy="1524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0" y="99221"/>
            <a:ext cx="7543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1828800"/>
            <a:ext cx="6858000" cy="4572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0100" y="6481761"/>
            <a:ext cx="5886450" cy="239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00850" y="6465886"/>
            <a:ext cx="800100" cy="239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/>
                </a:solidFill>
              </a:defRPr>
            </a:lvl1pPr>
          </a:lstStyle>
          <a:p>
            <a:fld id="{37CC0096-1860-4642-9CD2-0079EA5E7CD1}" type="datetimeFigureOut">
              <a:rPr lang="en-US" smtClean="0"/>
              <a:pPr/>
              <a:t>12/16/2018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15250" y="6481761"/>
            <a:ext cx="628650" cy="239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135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42900" indent="-171450" algn="l" defTabSz="685800" rtl="0" eaLnBrk="1" latinLnBrk="0" hangingPunct="1">
        <a:lnSpc>
          <a:spcPct val="90000"/>
        </a:lnSpc>
        <a:spcBef>
          <a:spcPts val="450"/>
        </a:spcBef>
        <a:buSzPct val="100000"/>
        <a:buFont typeface="Arial" pitchFamily="34" charset="0"/>
        <a:buChar char="▪"/>
        <a:defRPr sz="16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14350" indent="-137160" algn="l" defTabSz="685800" rtl="0" eaLnBrk="1" latinLnBrk="0" hangingPunct="1">
        <a:lnSpc>
          <a:spcPct val="90000"/>
        </a:lnSpc>
        <a:spcBef>
          <a:spcPts val="450"/>
        </a:spcBef>
        <a:buSzPct val="100000"/>
        <a:buFont typeface="Arial" pitchFamily="34" charset="0"/>
        <a:buChar char="▪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651510" indent="-136922" algn="l" defTabSz="685800" rtl="0" eaLnBrk="1" latinLnBrk="0" hangingPunct="1">
        <a:lnSpc>
          <a:spcPct val="90000"/>
        </a:lnSpc>
        <a:spcBef>
          <a:spcPts val="450"/>
        </a:spcBef>
        <a:buSzPct val="100000"/>
        <a:buFont typeface="Arial" pitchFamily="34" charset="0"/>
        <a:buChar char="▪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788670" indent="-137160" algn="l" defTabSz="685800" rtl="0" eaLnBrk="1" latinLnBrk="0" hangingPunct="1">
        <a:lnSpc>
          <a:spcPct val="90000"/>
        </a:lnSpc>
        <a:spcBef>
          <a:spcPts val="450"/>
        </a:spcBef>
        <a:buSzPct val="100000"/>
        <a:buFont typeface="Arial" pitchFamily="34" charset="0"/>
        <a:buChar char="▪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925830" indent="-137160" algn="l" defTabSz="685800" rtl="0" eaLnBrk="1" latinLnBrk="0" hangingPunct="1">
        <a:lnSpc>
          <a:spcPct val="90000"/>
        </a:lnSpc>
        <a:spcBef>
          <a:spcPts val="300"/>
        </a:spcBef>
        <a:buSzPct val="100000"/>
        <a:buFont typeface="Arial" pitchFamily="34" charset="0"/>
        <a:buChar char="▪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062990" indent="-137160" algn="l" defTabSz="685800" rtl="0" eaLnBrk="1" latinLnBrk="0" hangingPunct="1">
        <a:lnSpc>
          <a:spcPct val="90000"/>
        </a:lnSpc>
        <a:spcBef>
          <a:spcPts val="300"/>
        </a:spcBef>
        <a:buSzPct val="100000"/>
        <a:buFont typeface="Arial" pitchFamily="34" charset="0"/>
        <a:buChar char="▪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200150" indent="-137160" algn="l" defTabSz="685800" rtl="0" eaLnBrk="1" latinLnBrk="0" hangingPunct="1">
        <a:lnSpc>
          <a:spcPct val="90000"/>
        </a:lnSpc>
        <a:spcBef>
          <a:spcPts val="300"/>
        </a:spcBef>
        <a:buSzPct val="100000"/>
        <a:buFont typeface="Arial" pitchFamily="34" charset="0"/>
        <a:buChar char="▪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337310" indent="-137160" algn="l" defTabSz="685800" rtl="0" eaLnBrk="1" latinLnBrk="0" hangingPunct="1">
        <a:lnSpc>
          <a:spcPct val="90000"/>
        </a:lnSpc>
        <a:spcBef>
          <a:spcPts val="300"/>
        </a:spcBef>
        <a:buSzPct val="100000"/>
        <a:buFont typeface="Arial" pitchFamily="34" charset="0"/>
        <a:buChar char="▪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600200"/>
            <a:ext cx="3505200" cy="3177380"/>
          </a:xfrm>
        </p:spPr>
        <p:txBody>
          <a:bodyPr>
            <a:normAutofit/>
          </a:bodyPr>
          <a:lstStyle/>
          <a:p>
            <a:r>
              <a:rPr lang="en-US" sz="4800" dirty="0"/>
              <a:t>HARDENED</a:t>
            </a:r>
            <a:br>
              <a:rPr lang="en-US" sz="4800" dirty="0"/>
            </a:br>
            <a:r>
              <a:rPr lang="en-US" sz="4800" dirty="0"/>
              <a:t>HEARTS</a:t>
            </a:r>
          </a:p>
        </p:txBody>
      </p:sp>
    </p:spTree>
    <p:extLst>
      <p:ext uri="{BB962C8B-B14F-4D97-AF65-F5344CB8AC3E}">
        <p14:creationId xmlns:p14="http://schemas.microsoft.com/office/powerpoint/2010/main" val="435141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HORRIBLE HARDENED HEARTS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572001"/>
          </a:xfrm>
        </p:spPr>
        <p:txBody>
          <a:bodyPr>
            <a:normAutofit/>
          </a:bodyPr>
          <a:lstStyle/>
          <a:p>
            <a:r>
              <a:rPr lang="en-US" sz="2800" dirty="0"/>
              <a:t>Grieve Jesus (Mk. 3:4-5)</a:t>
            </a:r>
          </a:p>
          <a:p>
            <a:r>
              <a:rPr lang="en-US" sz="2800" dirty="0"/>
              <a:t>Keep us from believing the obvious (John 12:37-40)</a:t>
            </a:r>
          </a:p>
          <a:p>
            <a:r>
              <a:rPr lang="en-US" sz="2800" dirty="0"/>
              <a:t>Keep us from changing to avoid God’s wrath (Rom. 2:5)</a:t>
            </a:r>
          </a:p>
          <a:p>
            <a:r>
              <a:rPr lang="en-US" sz="2800" dirty="0"/>
              <a:t>Reflects who we really are (Prov. 27:19; 23:7)</a:t>
            </a:r>
          </a:p>
          <a:p>
            <a:r>
              <a:rPr lang="en-US" sz="2800" dirty="0"/>
              <a:t>Hardened hearts can happen to </a:t>
            </a:r>
            <a:r>
              <a:rPr lang="en-US" sz="2800" i="1" dirty="0"/>
              <a:t>very</a:t>
            </a:r>
            <a:r>
              <a:rPr lang="en-US" sz="2800" dirty="0"/>
              <a:t> religious people (Mt. 15:8-9; Mk. 8:17)</a:t>
            </a:r>
          </a:p>
          <a:p>
            <a:r>
              <a:rPr lang="en-US" sz="2800" dirty="0"/>
              <a:t>Leads to ignorance and sinful passion (Rom. 1:21ff; Eph. 4:17-19)</a:t>
            </a:r>
          </a:p>
        </p:txBody>
      </p:sp>
    </p:spTree>
    <p:extLst>
      <p:ext uri="{BB962C8B-B14F-4D97-AF65-F5344CB8AC3E}">
        <p14:creationId xmlns:p14="http://schemas.microsoft.com/office/powerpoint/2010/main" val="1772969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IDENTIFYING HARDENED HEARTS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572001"/>
          </a:xfrm>
        </p:spPr>
        <p:txBody>
          <a:bodyPr>
            <a:normAutofit/>
          </a:bodyPr>
          <a:lstStyle/>
          <a:p>
            <a:r>
              <a:rPr lang="en-US" sz="2800" dirty="0"/>
              <a:t>What is coming from your heart? (Mt. 15:18-20)</a:t>
            </a:r>
          </a:p>
          <a:p>
            <a:r>
              <a:rPr lang="en-US" sz="2800" dirty="0"/>
              <a:t>What is not coming from your heart? (I John 3:17)</a:t>
            </a:r>
          </a:p>
          <a:p>
            <a:r>
              <a:rPr lang="en-US" sz="2800" dirty="0"/>
              <a:t>Do you love traditions more than God’s word? (Mt. 15:8-9)</a:t>
            </a:r>
          </a:p>
          <a:p>
            <a:r>
              <a:rPr lang="en-US" sz="2800" dirty="0"/>
              <a:t>Does God’s word justify or convict you?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24479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CAUSE OF HARDENED HEARTS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572001"/>
          </a:xfrm>
        </p:spPr>
        <p:txBody>
          <a:bodyPr>
            <a:normAutofit/>
          </a:bodyPr>
          <a:lstStyle/>
          <a:p>
            <a:r>
              <a:rPr lang="en-US" sz="2800" dirty="0"/>
              <a:t>The deceitfulness of sin (Heb. 3:13)</a:t>
            </a:r>
          </a:p>
        </p:txBody>
      </p:sp>
    </p:spTree>
    <p:extLst>
      <p:ext uri="{BB962C8B-B14F-4D97-AF65-F5344CB8AC3E}">
        <p14:creationId xmlns:p14="http://schemas.microsoft.com/office/powerpoint/2010/main" val="2006902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HARDENED:</a:t>
            </a:r>
            <a:br>
              <a:rPr lang="en-US" sz="4000" dirty="0"/>
            </a:br>
            <a:r>
              <a:rPr lang="en-US" sz="4000" dirty="0"/>
              <a:t>BY GOD OR BY 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572001"/>
          </a:xfrm>
        </p:spPr>
        <p:txBody>
          <a:bodyPr>
            <a:normAutofit/>
          </a:bodyPr>
          <a:lstStyle/>
          <a:p>
            <a:r>
              <a:rPr lang="en-US" sz="2800" dirty="0"/>
              <a:t>By God (Rom. 9:18; Ex. 4:21; Is. 44:18-20… Acts 7)</a:t>
            </a:r>
          </a:p>
          <a:p>
            <a:r>
              <a:rPr lang="en-US" sz="2800" dirty="0"/>
              <a:t>Our responsibility (Heb. 3:8,15; 4:7; Lk. 21:34; Jam. 4:8; Joel 2:13)</a:t>
            </a:r>
          </a:p>
          <a:p>
            <a:r>
              <a:rPr lang="en-US" sz="2800" dirty="0"/>
              <a:t>Our Responsibility towards one another (Heb. 3:12-13)</a:t>
            </a:r>
          </a:p>
        </p:txBody>
      </p:sp>
    </p:spTree>
    <p:extLst>
      <p:ext uri="{BB962C8B-B14F-4D97-AF65-F5344CB8AC3E}">
        <p14:creationId xmlns:p14="http://schemas.microsoft.com/office/powerpoint/2010/main" val="2148224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HARDENED HEARTS:</a:t>
            </a:r>
            <a:br>
              <a:rPr lang="en-US" sz="4000" dirty="0"/>
            </a:br>
            <a:r>
              <a:rPr lang="en-US" sz="4000" dirty="0"/>
              <a:t>Overcoming + Preventing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572001"/>
          </a:xfrm>
        </p:spPr>
        <p:txBody>
          <a:bodyPr>
            <a:normAutofit/>
          </a:bodyPr>
          <a:lstStyle/>
          <a:p>
            <a:r>
              <a:rPr lang="en-US" sz="2800" dirty="0"/>
              <a:t>Can be done (Jam. 4:8)</a:t>
            </a:r>
          </a:p>
          <a:p>
            <a:r>
              <a:rPr lang="en-US" sz="2800" dirty="0"/>
              <a:t>Focus on the heart (Joel 2:12-13)</a:t>
            </a:r>
          </a:p>
          <a:p>
            <a:r>
              <a:rPr lang="en-US" sz="2800" dirty="0"/>
              <a:t>Guard your heart (Lk. 21:34… Deut. 17:17; I Kings 11:2; Neh. 13:26; I Cor. 15:33)</a:t>
            </a:r>
          </a:p>
          <a:p>
            <a:r>
              <a:rPr lang="en-US" sz="2800" dirty="0"/>
              <a:t>Turn to God / Obey God, so He’ll guard your heart (Phil. 4:6-9)</a:t>
            </a:r>
          </a:p>
          <a:p>
            <a:r>
              <a:rPr lang="en-US" sz="2800" dirty="0"/>
              <a:t>Put your treasure in heaven (Mt. 6:21; Lk. 12:33-34)</a:t>
            </a:r>
          </a:p>
          <a:p>
            <a:r>
              <a:rPr lang="en-US" sz="2800" dirty="0"/>
              <a:t>Make the choice (II Kings 23:25)</a:t>
            </a:r>
          </a:p>
        </p:txBody>
      </p:sp>
    </p:spTree>
    <p:extLst>
      <p:ext uri="{BB962C8B-B14F-4D97-AF65-F5344CB8AC3E}">
        <p14:creationId xmlns:p14="http://schemas.microsoft.com/office/powerpoint/2010/main" val="307662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edical Design 16x9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001141.potx" id="{D7485564-6666-4DDB-B0D3-55F6E694D6E5}" vid="{6E950D30-6FC6-4411-BCFF-468AD9ECA787}"/>
    </a:ext>
  </a:extLst>
</a:theme>
</file>

<file path=ppt/theme/theme2.xml><?xml version="1.0" encoding="utf-8"?>
<a:theme xmlns:a="http://schemas.openxmlformats.org/drawingml/2006/main" name="Office Theme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Medical design presentation (widescreen)</Template>
  <TotalTime>28</TotalTime>
  <Words>274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Franklin Gothic Medium</vt:lpstr>
      <vt:lpstr>Medical Design 16x9</vt:lpstr>
      <vt:lpstr>HARDENED HEARTS</vt:lpstr>
      <vt:lpstr>HORRIBLE HARDENED HEARTS</vt:lpstr>
      <vt:lpstr>IDENTIFYING HARDENED HEARTS</vt:lpstr>
      <vt:lpstr>CAUSE OF HARDENED HEARTS</vt:lpstr>
      <vt:lpstr>HARDENED: BY GOD OR BY US?</vt:lpstr>
      <vt:lpstr>HARDENED HEARTS: Overcoming + Preventing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HARDENED HEARTS</dc:title>
  <dc:creator>Jared Hagan</dc:creator>
  <cp:lastModifiedBy>Jared Hagan</cp:lastModifiedBy>
  <cp:revision>2</cp:revision>
  <cp:lastPrinted>2018-12-16T08:15:38Z</cp:lastPrinted>
  <dcterms:created xsi:type="dcterms:W3CDTF">2018-12-16T08:02:02Z</dcterms:created>
  <dcterms:modified xsi:type="dcterms:W3CDTF">2018-12-16T08:30:07Z</dcterms:modified>
</cp:coreProperties>
</file>