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65" r:id="rId4"/>
    <p:sldId id="268" r:id="rId5"/>
    <p:sldId id="267" r:id="rId6"/>
    <p:sldId id="270" r:id="rId7"/>
    <p:sldId id="271" r:id="rId8"/>
    <p:sldId id="269" r:id="rId9"/>
    <p:sldId id="273" r:id="rId10"/>
    <p:sldId id="274" r:id="rId11"/>
    <p:sldId id="275" r:id="rId12"/>
    <p:sldId id="276" r:id="rId13"/>
    <p:sldId id="266" r:id="rId14"/>
    <p:sldId id="277" r:id="rId15"/>
    <p:sldId id="278" r:id="rId16"/>
    <p:sldId id="27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3988C8-65A9-41DF-BE43-FC5A38F8FC1F}"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373506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988C8-65A9-41DF-BE43-FC5A38F8FC1F}"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403697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988C8-65A9-41DF-BE43-FC5A38F8FC1F}"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44924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988C8-65A9-41DF-BE43-FC5A38F8FC1F}"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315351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3988C8-65A9-41DF-BE43-FC5A38F8FC1F}"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126802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3988C8-65A9-41DF-BE43-FC5A38F8FC1F}"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9537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3988C8-65A9-41DF-BE43-FC5A38F8FC1F}"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275529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3988C8-65A9-41DF-BE43-FC5A38F8FC1F}"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290584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988C8-65A9-41DF-BE43-FC5A38F8FC1F}"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375164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3988C8-65A9-41DF-BE43-FC5A38F8FC1F}"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2237215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3988C8-65A9-41DF-BE43-FC5A38F8FC1F}"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F0125-4E45-48B1-940F-25A5DB9AED3F}" type="slidenum">
              <a:rPr lang="en-US" smtClean="0"/>
              <a:t>‹#›</a:t>
            </a:fld>
            <a:endParaRPr lang="en-US"/>
          </a:p>
        </p:txBody>
      </p:sp>
    </p:spTree>
    <p:extLst>
      <p:ext uri="{BB962C8B-B14F-4D97-AF65-F5344CB8AC3E}">
        <p14:creationId xmlns:p14="http://schemas.microsoft.com/office/powerpoint/2010/main" val="666756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988C8-65A9-41DF-BE43-FC5A38F8FC1F}" type="datetimeFigureOut">
              <a:rPr lang="en-US" smtClean="0"/>
              <a:t>8/26/2018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F0125-4E45-48B1-940F-25A5DB9AED3F}" type="slidenum">
              <a:rPr lang="en-US" smtClean="0"/>
              <a:t>‹#›</a:t>
            </a:fld>
            <a:endParaRPr lang="en-US"/>
          </a:p>
        </p:txBody>
      </p:sp>
    </p:spTree>
    <p:extLst>
      <p:ext uri="{BB962C8B-B14F-4D97-AF65-F5344CB8AC3E}">
        <p14:creationId xmlns:p14="http://schemas.microsoft.com/office/powerpoint/2010/main" val="728565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24A8-BA30-432B-9C1A-023447F9B26C}"/>
              </a:ext>
            </a:extLst>
          </p:cNvPr>
          <p:cNvSpPr>
            <a:spLocks noGrp="1"/>
          </p:cNvSpPr>
          <p:nvPr>
            <p:ph type="ctrTitle"/>
          </p:nvPr>
        </p:nvSpPr>
        <p:spPr>
          <a:xfrm>
            <a:off x="685800" y="1122363"/>
            <a:ext cx="7772400" cy="3055354"/>
          </a:xfrm>
        </p:spPr>
        <p:txBody>
          <a:bodyPr/>
          <a:lstStyle/>
          <a:p>
            <a:r>
              <a:rPr lang="en-US" dirty="0"/>
              <a:t>JEHU’S FAILED RESTORATION</a:t>
            </a:r>
          </a:p>
        </p:txBody>
      </p:sp>
    </p:spTree>
    <p:extLst>
      <p:ext uri="{BB962C8B-B14F-4D97-AF65-F5344CB8AC3E}">
        <p14:creationId xmlns:p14="http://schemas.microsoft.com/office/powerpoint/2010/main" val="3096669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1B741-E4AF-4EC0-BA6A-D748BE212E55}"/>
              </a:ext>
            </a:extLst>
          </p:cNvPr>
          <p:cNvSpPr>
            <a:spLocks noGrp="1"/>
          </p:cNvSpPr>
          <p:nvPr>
            <p:ph type="title"/>
          </p:nvPr>
        </p:nvSpPr>
        <p:spPr/>
        <p:txBody>
          <a:bodyPr/>
          <a:lstStyle/>
          <a:p>
            <a:r>
              <a:rPr lang="en-US" dirty="0"/>
              <a:t>JEHU’S RESTORATION</a:t>
            </a:r>
          </a:p>
        </p:txBody>
      </p:sp>
      <p:sp>
        <p:nvSpPr>
          <p:cNvPr id="3" name="Content Placeholder 2">
            <a:extLst>
              <a:ext uri="{FF2B5EF4-FFF2-40B4-BE49-F238E27FC236}">
                <a16:creationId xmlns:a16="http://schemas.microsoft.com/office/drawing/2014/main" id="{8FE3C008-F2A8-49E6-B2F6-CE58D4A881A4}"/>
              </a:ext>
            </a:extLst>
          </p:cNvPr>
          <p:cNvSpPr>
            <a:spLocks noGrp="1"/>
          </p:cNvSpPr>
          <p:nvPr>
            <p:ph idx="1"/>
          </p:nvPr>
        </p:nvSpPr>
        <p:spPr/>
        <p:txBody>
          <a:bodyPr>
            <a:normAutofit lnSpcReduction="10000"/>
          </a:bodyPr>
          <a:lstStyle/>
          <a:p>
            <a:r>
              <a:rPr lang="en-US" dirty="0"/>
              <a:t>Called by God to be a king who wipes out the family of Ahab (II Kings 9:4-10)</a:t>
            </a:r>
          </a:p>
          <a:p>
            <a:r>
              <a:rPr lang="en-US" dirty="0"/>
              <a:t>He kills king </a:t>
            </a:r>
            <a:r>
              <a:rPr lang="en-US" dirty="0" err="1"/>
              <a:t>Joram</a:t>
            </a:r>
            <a:r>
              <a:rPr lang="en-US" dirty="0"/>
              <a:t>, Ahab’s son (II Kings 9:14-26)</a:t>
            </a:r>
          </a:p>
          <a:p>
            <a:r>
              <a:rPr lang="en-US" dirty="0"/>
              <a:t>He kills Jezebel (II Kings 9:30-37)</a:t>
            </a:r>
          </a:p>
          <a:p>
            <a:r>
              <a:rPr lang="en-US" dirty="0"/>
              <a:t>He kills all of Ahab’s family and associates (II Kings 10:1-11)</a:t>
            </a:r>
          </a:p>
          <a:p>
            <a:r>
              <a:rPr lang="en-US" dirty="0"/>
              <a:t>Zeal for the Lord leads him to do more (II Kings 10:16)</a:t>
            </a:r>
          </a:p>
          <a:p>
            <a:r>
              <a:rPr lang="en-US" dirty="0"/>
              <a:t>He eradicates Baal worship and worshipers (II Kings 10:18-28)</a:t>
            </a:r>
          </a:p>
          <a:p>
            <a:endParaRPr lang="en-US" dirty="0"/>
          </a:p>
        </p:txBody>
      </p:sp>
    </p:spTree>
    <p:extLst>
      <p:ext uri="{BB962C8B-B14F-4D97-AF65-F5344CB8AC3E}">
        <p14:creationId xmlns:p14="http://schemas.microsoft.com/office/powerpoint/2010/main" val="272109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E730-799E-43D8-ADCD-98A22D45D66D}"/>
              </a:ext>
            </a:extLst>
          </p:cNvPr>
          <p:cNvSpPr>
            <a:spLocks noGrp="1"/>
          </p:cNvSpPr>
          <p:nvPr>
            <p:ph type="ctrTitle"/>
          </p:nvPr>
        </p:nvSpPr>
        <p:spPr>
          <a:xfrm>
            <a:off x="685800" y="1122362"/>
            <a:ext cx="7772400" cy="5295215"/>
          </a:xfrm>
        </p:spPr>
        <p:txBody>
          <a:bodyPr>
            <a:noAutofit/>
          </a:bodyPr>
          <a:lstStyle/>
          <a:p>
            <a:r>
              <a:rPr lang="en-US" sz="4400" dirty="0"/>
              <a:t>The Lord said to Jehu, “Because you have done well in executing what is right in My eyes, and have done to the house of Ahab according to all that was in My heart, your sons of the fourth generation shall sit on the throne of Israel”</a:t>
            </a:r>
            <a:br>
              <a:rPr lang="en-US" sz="4400" dirty="0"/>
            </a:br>
            <a:r>
              <a:rPr lang="en-US" sz="4400" dirty="0"/>
              <a:t>II Kings 10:30</a:t>
            </a:r>
          </a:p>
        </p:txBody>
      </p:sp>
    </p:spTree>
    <p:extLst>
      <p:ext uri="{BB962C8B-B14F-4D97-AF65-F5344CB8AC3E}">
        <p14:creationId xmlns:p14="http://schemas.microsoft.com/office/powerpoint/2010/main" val="1337527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406E1-5FBE-4B68-9864-C23FFCFFB387}"/>
              </a:ext>
            </a:extLst>
          </p:cNvPr>
          <p:cNvSpPr>
            <a:spLocks noGrp="1"/>
          </p:cNvSpPr>
          <p:nvPr>
            <p:ph type="ctrTitle"/>
          </p:nvPr>
        </p:nvSpPr>
        <p:spPr>
          <a:xfrm>
            <a:off x="685800" y="1122362"/>
            <a:ext cx="7772400" cy="2971465"/>
          </a:xfrm>
        </p:spPr>
        <p:txBody>
          <a:bodyPr/>
          <a:lstStyle/>
          <a:p>
            <a:r>
              <a:rPr lang="en-US" dirty="0"/>
              <a:t>Despite all of that…</a:t>
            </a:r>
            <a:br>
              <a:rPr lang="en-US" dirty="0"/>
            </a:br>
            <a:r>
              <a:rPr lang="en-US" dirty="0"/>
              <a:t>Jehu’s restoration failed</a:t>
            </a:r>
          </a:p>
        </p:txBody>
      </p:sp>
    </p:spTree>
    <p:extLst>
      <p:ext uri="{BB962C8B-B14F-4D97-AF65-F5344CB8AC3E}">
        <p14:creationId xmlns:p14="http://schemas.microsoft.com/office/powerpoint/2010/main" val="2993468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067CA2C-AF9C-4887-B85D-9DCECF1BCCAA}"/>
              </a:ext>
            </a:extLst>
          </p:cNvPr>
          <p:cNvCxnSpPr>
            <a:cxnSpLocks/>
          </p:cNvCxnSpPr>
          <p:nvPr/>
        </p:nvCxnSpPr>
        <p:spPr>
          <a:xfrm flipV="1">
            <a:off x="1350628" y="2130804"/>
            <a:ext cx="612397" cy="26341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A4A23782-661E-48BA-A714-1727DA30C3DA}"/>
              </a:ext>
            </a:extLst>
          </p:cNvPr>
          <p:cNvCxnSpPr>
            <a:cxnSpLocks/>
          </p:cNvCxnSpPr>
          <p:nvPr/>
        </p:nvCxnSpPr>
        <p:spPr>
          <a:xfrm>
            <a:off x="1350628" y="4756557"/>
            <a:ext cx="545284" cy="25167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187704A2-D91E-4E46-B75D-3C66D32A8497}"/>
              </a:ext>
            </a:extLst>
          </p:cNvPr>
          <p:cNvCxnSpPr>
            <a:cxnSpLocks/>
          </p:cNvCxnSpPr>
          <p:nvPr/>
        </p:nvCxnSpPr>
        <p:spPr>
          <a:xfrm flipV="1">
            <a:off x="1963025" y="2130806"/>
            <a:ext cx="5083727" cy="1"/>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39A11B8-4087-4724-A9CD-0632FA8D7B17}"/>
              </a:ext>
            </a:extLst>
          </p:cNvPr>
          <p:cNvCxnSpPr>
            <a:cxnSpLocks/>
          </p:cNvCxnSpPr>
          <p:nvPr/>
        </p:nvCxnSpPr>
        <p:spPr>
          <a:xfrm>
            <a:off x="1895912" y="5008228"/>
            <a:ext cx="7139031"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699ABCD3-6429-455E-AFCD-B834B836EA96}"/>
              </a:ext>
            </a:extLst>
          </p:cNvPr>
          <p:cNvCxnSpPr>
            <a:cxnSpLocks/>
          </p:cNvCxnSpPr>
          <p:nvPr/>
        </p:nvCxnSpPr>
        <p:spPr>
          <a:xfrm>
            <a:off x="0" y="4756557"/>
            <a:ext cx="1350628" cy="839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43AE5921-0AE6-480C-8846-CA51D766D5C4}"/>
              </a:ext>
            </a:extLst>
          </p:cNvPr>
          <p:cNvCxnSpPr>
            <a:cxnSpLocks/>
          </p:cNvCxnSpPr>
          <p:nvPr/>
        </p:nvCxnSpPr>
        <p:spPr>
          <a:xfrm flipV="1">
            <a:off x="7046752" y="1877037"/>
            <a:ext cx="0" cy="507534"/>
          </a:xfrm>
          <a:prstGeom prst="line">
            <a:avLst/>
          </a:prstGeom>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006AFDE8-2C69-4605-9EB6-61A5793E3988}"/>
              </a:ext>
            </a:extLst>
          </p:cNvPr>
          <p:cNvSpPr txBox="1"/>
          <p:nvPr/>
        </p:nvSpPr>
        <p:spPr>
          <a:xfrm>
            <a:off x="461393" y="5150840"/>
            <a:ext cx="8573549" cy="369332"/>
          </a:xfrm>
          <a:prstGeom prst="rect">
            <a:avLst/>
          </a:prstGeom>
          <a:solidFill>
            <a:srgbClr val="FFFF99"/>
          </a:solidFill>
          <a:ln>
            <a:solidFill>
              <a:schemeClr val="tx1"/>
            </a:solidFill>
          </a:ln>
        </p:spPr>
        <p:txBody>
          <a:bodyPr wrap="square" rtlCol="0">
            <a:spAutoFit/>
          </a:bodyPr>
          <a:lstStyle/>
          <a:p>
            <a:r>
              <a:rPr lang="en-US" dirty="0"/>
              <a:t>TEMPLE</a:t>
            </a:r>
          </a:p>
        </p:txBody>
      </p:sp>
      <p:sp>
        <p:nvSpPr>
          <p:cNvPr id="32" name="TextBox 31">
            <a:extLst>
              <a:ext uri="{FF2B5EF4-FFF2-40B4-BE49-F238E27FC236}">
                <a16:creationId xmlns:a16="http://schemas.microsoft.com/office/drawing/2014/main" id="{92E6DBA1-3821-466E-97F3-418AC540434E}"/>
              </a:ext>
            </a:extLst>
          </p:cNvPr>
          <p:cNvSpPr txBox="1"/>
          <p:nvPr/>
        </p:nvSpPr>
        <p:spPr>
          <a:xfrm>
            <a:off x="1963025" y="2384571"/>
            <a:ext cx="5083718" cy="369332"/>
          </a:xfrm>
          <a:prstGeom prst="rect">
            <a:avLst/>
          </a:prstGeom>
          <a:solidFill>
            <a:srgbClr val="FFFF99"/>
          </a:solidFill>
          <a:ln>
            <a:solidFill>
              <a:schemeClr val="tx1"/>
            </a:solidFill>
          </a:ln>
        </p:spPr>
        <p:txBody>
          <a:bodyPr wrap="square" rtlCol="0">
            <a:spAutoFit/>
          </a:bodyPr>
          <a:lstStyle/>
          <a:p>
            <a:r>
              <a:rPr lang="en-US" dirty="0"/>
              <a:t>GOLDEN CALF</a:t>
            </a:r>
          </a:p>
        </p:txBody>
      </p:sp>
      <p:cxnSp>
        <p:nvCxnSpPr>
          <p:cNvPr id="34" name="Straight Connector 33">
            <a:extLst>
              <a:ext uri="{FF2B5EF4-FFF2-40B4-BE49-F238E27FC236}">
                <a16:creationId xmlns:a16="http://schemas.microsoft.com/office/drawing/2014/main" id="{7F709D3C-AC39-42A7-9D0B-775392EF3368}"/>
              </a:ext>
            </a:extLst>
          </p:cNvPr>
          <p:cNvCxnSpPr/>
          <p:nvPr/>
        </p:nvCxnSpPr>
        <p:spPr>
          <a:xfrm>
            <a:off x="4353886" y="1717646"/>
            <a:ext cx="0" cy="318782"/>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99DCDC65-0705-440C-91C7-EA499DE1DB26}"/>
              </a:ext>
            </a:extLst>
          </p:cNvPr>
          <p:cNvSpPr txBox="1"/>
          <p:nvPr/>
        </p:nvSpPr>
        <p:spPr>
          <a:xfrm>
            <a:off x="3875714" y="1332693"/>
            <a:ext cx="989901" cy="369332"/>
          </a:xfrm>
          <a:prstGeom prst="rect">
            <a:avLst/>
          </a:prstGeom>
          <a:noFill/>
          <a:ln>
            <a:solidFill>
              <a:schemeClr val="tx1"/>
            </a:solidFill>
          </a:ln>
        </p:spPr>
        <p:txBody>
          <a:bodyPr wrap="square" rtlCol="0">
            <a:spAutoFit/>
          </a:bodyPr>
          <a:lstStyle/>
          <a:p>
            <a:pPr algn="ctr"/>
            <a:r>
              <a:rPr lang="en-US" dirty="0"/>
              <a:t>Jehu</a:t>
            </a:r>
          </a:p>
        </p:txBody>
      </p:sp>
      <p:sp>
        <p:nvSpPr>
          <p:cNvPr id="38" name="Arrow: Curved Left 37">
            <a:extLst>
              <a:ext uri="{FF2B5EF4-FFF2-40B4-BE49-F238E27FC236}">
                <a16:creationId xmlns:a16="http://schemas.microsoft.com/office/drawing/2014/main" id="{623774A9-5DD7-4CFC-868A-13F5F2BCA908}"/>
              </a:ext>
            </a:extLst>
          </p:cNvPr>
          <p:cNvSpPr/>
          <p:nvPr/>
        </p:nvSpPr>
        <p:spPr>
          <a:xfrm rot="2551484">
            <a:off x="2870170" y="1349200"/>
            <a:ext cx="1409350" cy="541298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610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067CA2C-AF9C-4887-B85D-9DCECF1BCCAA}"/>
              </a:ext>
            </a:extLst>
          </p:cNvPr>
          <p:cNvCxnSpPr>
            <a:cxnSpLocks/>
          </p:cNvCxnSpPr>
          <p:nvPr/>
        </p:nvCxnSpPr>
        <p:spPr>
          <a:xfrm flipV="1">
            <a:off x="1350628" y="2130804"/>
            <a:ext cx="612397" cy="26341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A4A23782-661E-48BA-A714-1727DA30C3DA}"/>
              </a:ext>
            </a:extLst>
          </p:cNvPr>
          <p:cNvCxnSpPr>
            <a:cxnSpLocks/>
          </p:cNvCxnSpPr>
          <p:nvPr/>
        </p:nvCxnSpPr>
        <p:spPr>
          <a:xfrm>
            <a:off x="1350628" y="4756557"/>
            <a:ext cx="545284" cy="25167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187704A2-D91E-4E46-B75D-3C66D32A8497}"/>
              </a:ext>
            </a:extLst>
          </p:cNvPr>
          <p:cNvCxnSpPr>
            <a:cxnSpLocks/>
          </p:cNvCxnSpPr>
          <p:nvPr/>
        </p:nvCxnSpPr>
        <p:spPr>
          <a:xfrm flipV="1">
            <a:off x="1963025" y="2130806"/>
            <a:ext cx="5083727" cy="1"/>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39A11B8-4087-4724-A9CD-0632FA8D7B17}"/>
              </a:ext>
            </a:extLst>
          </p:cNvPr>
          <p:cNvCxnSpPr>
            <a:cxnSpLocks/>
          </p:cNvCxnSpPr>
          <p:nvPr/>
        </p:nvCxnSpPr>
        <p:spPr>
          <a:xfrm>
            <a:off x="1895912" y="5008228"/>
            <a:ext cx="7139031"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699ABCD3-6429-455E-AFCD-B834B836EA96}"/>
              </a:ext>
            </a:extLst>
          </p:cNvPr>
          <p:cNvCxnSpPr>
            <a:cxnSpLocks/>
          </p:cNvCxnSpPr>
          <p:nvPr/>
        </p:nvCxnSpPr>
        <p:spPr>
          <a:xfrm>
            <a:off x="0" y="4756557"/>
            <a:ext cx="1350628" cy="839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43AE5921-0AE6-480C-8846-CA51D766D5C4}"/>
              </a:ext>
            </a:extLst>
          </p:cNvPr>
          <p:cNvCxnSpPr>
            <a:cxnSpLocks/>
          </p:cNvCxnSpPr>
          <p:nvPr/>
        </p:nvCxnSpPr>
        <p:spPr>
          <a:xfrm flipV="1">
            <a:off x="7046752" y="1877037"/>
            <a:ext cx="0" cy="507534"/>
          </a:xfrm>
          <a:prstGeom prst="line">
            <a:avLst/>
          </a:prstGeom>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006AFDE8-2C69-4605-9EB6-61A5793E3988}"/>
              </a:ext>
            </a:extLst>
          </p:cNvPr>
          <p:cNvSpPr txBox="1"/>
          <p:nvPr/>
        </p:nvSpPr>
        <p:spPr>
          <a:xfrm>
            <a:off x="461393" y="5150840"/>
            <a:ext cx="8573549" cy="369332"/>
          </a:xfrm>
          <a:prstGeom prst="rect">
            <a:avLst/>
          </a:prstGeom>
          <a:solidFill>
            <a:srgbClr val="FFFF99"/>
          </a:solidFill>
          <a:ln>
            <a:solidFill>
              <a:schemeClr val="tx1"/>
            </a:solidFill>
          </a:ln>
        </p:spPr>
        <p:txBody>
          <a:bodyPr wrap="square" rtlCol="0">
            <a:spAutoFit/>
          </a:bodyPr>
          <a:lstStyle/>
          <a:p>
            <a:r>
              <a:rPr lang="en-US" dirty="0"/>
              <a:t>TEMPLE</a:t>
            </a:r>
          </a:p>
        </p:txBody>
      </p:sp>
      <p:sp>
        <p:nvSpPr>
          <p:cNvPr id="32" name="TextBox 31">
            <a:extLst>
              <a:ext uri="{FF2B5EF4-FFF2-40B4-BE49-F238E27FC236}">
                <a16:creationId xmlns:a16="http://schemas.microsoft.com/office/drawing/2014/main" id="{92E6DBA1-3821-466E-97F3-418AC540434E}"/>
              </a:ext>
            </a:extLst>
          </p:cNvPr>
          <p:cNvSpPr txBox="1"/>
          <p:nvPr/>
        </p:nvSpPr>
        <p:spPr>
          <a:xfrm>
            <a:off x="1963025" y="2384571"/>
            <a:ext cx="5083718" cy="369332"/>
          </a:xfrm>
          <a:prstGeom prst="rect">
            <a:avLst/>
          </a:prstGeom>
          <a:solidFill>
            <a:srgbClr val="FFFF99"/>
          </a:solidFill>
          <a:ln>
            <a:solidFill>
              <a:schemeClr val="tx1"/>
            </a:solidFill>
          </a:ln>
        </p:spPr>
        <p:txBody>
          <a:bodyPr wrap="square" rtlCol="0">
            <a:spAutoFit/>
          </a:bodyPr>
          <a:lstStyle/>
          <a:p>
            <a:r>
              <a:rPr lang="en-US" dirty="0"/>
              <a:t>GOLDEN CALF</a:t>
            </a:r>
          </a:p>
        </p:txBody>
      </p:sp>
      <p:cxnSp>
        <p:nvCxnSpPr>
          <p:cNvPr id="34" name="Straight Connector 33">
            <a:extLst>
              <a:ext uri="{FF2B5EF4-FFF2-40B4-BE49-F238E27FC236}">
                <a16:creationId xmlns:a16="http://schemas.microsoft.com/office/drawing/2014/main" id="{7F709D3C-AC39-42A7-9D0B-775392EF3368}"/>
              </a:ext>
            </a:extLst>
          </p:cNvPr>
          <p:cNvCxnSpPr/>
          <p:nvPr/>
        </p:nvCxnSpPr>
        <p:spPr>
          <a:xfrm>
            <a:off x="4353886" y="1717646"/>
            <a:ext cx="0" cy="318782"/>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99DCDC65-0705-440C-91C7-EA499DE1DB26}"/>
              </a:ext>
            </a:extLst>
          </p:cNvPr>
          <p:cNvSpPr txBox="1"/>
          <p:nvPr/>
        </p:nvSpPr>
        <p:spPr>
          <a:xfrm>
            <a:off x="3875714" y="1332693"/>
            <a:ext cx="989901" cy="369332"/>
          </a:xfrm>
          <a:prstGeom prst="rect">
            <a:avLst/>
          </a:prstGeom>
          <a:noFill/>
          <a:ln>
            <a:solidFill>
              <a:schemeClr val="tx1"/>
            </a:solidFill>
          </a:ln>
        </p:spPr>
        <p:txBody>
          <a:bodyPr wrap="square" rtlCol="0">
            <a:spAutoFit/>
          </a:bodyPr>
          <a:lstStyle/>
          <a:p>
            <a:pPr algn="ctr"/>
            <a:r>
              <a:rPr lang="en-US" dirty="0"/>
              <a:t>Jehu</a:t>
            </a:r>
          </a:p>
        </p:txBody>
      </p:sp>
      <p:sp>
        <p:nvSpPr>
          <p:cNvPr id="37" name="Arrow: Curved Right 36">
            <a:extLst>
              <a:ext uri="{FF2B5EF4-FFF2-40B4-BE49-F238E27FC236}">
                <a16:creationId xmlns:a16="http://schemas.microsoft.com/office/drawing/2014/main" id="{7F33B050-3BF5-44EB-B267-713F8094C680}"/>
              </a:ext>
            </a:extLst>
          </p:cNvPr>
          <p:cNvSpPr/>
          <p:nvPr/>
        </p:nvSpPr>
        <p:spPr>
          <a:xfrm rot="3516050">
            <a:off x="2497636" y="498121"/>
            <a:ext cx="671117" cy="23467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Arrow: Curved Left 37">
            <a:extLst>
              <a:ext uri="{FF2B5EF4-FFF2-40B4-BE49-F238E27FC236}">
                <a16:creationId xmlns:a16="http://schemas.microsoft.com/office/drawing/2014/main" id="{623774A9-5DD7-4CFC-868A-13F5F2BCA908}"/>
              </a:ext>
            </a:extLst>
          </p:cNvPr>
          <p:cNvSpPr/>
          <p:nvPr/>
        </p:nvSpPr>
        <p:spPr>
          <a:xfrm rot="2551484">
            <a:off x="2870170" y="1349200"/>
            <a:ext cx="1409350" cy="541298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2669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grpId="0" nodeType="withEffect">
                                  <p:stCondLst>
                                    <p:cond delay="0"/>
                                  </p:stCondLst>
                                  <p:childTnLst>
                                    <p:anim calcmode="lin" valueType="num">
                                      <p:cBhvr additive="base">
                                        <p:cTn id="6" dur="500"/>
                                        <p:tgtEl>
                                          <p:spTgt spid="38"/>
                                        </p:tgtEl>
                                        <p:attrNameLst>
                                          <p:attrName>ppt_x</p:attrName>
                                        </p:attrNameLst>
                                      </p:cBhvr>
                                      <p:tavLst>
                                        <p:tav tm="0">
                                          <p:val>
                                            <p:strVal val="ppt_x"/>
                                          </p:val>
                                        </p:tav>
                                        <p:tav tm="100000">
                                          <p:val>
                                            <p:strVal val="ppt_x"/>
                                          </p:val>
                                        </p:tav>
                                      </p:tavLst>
                                    </p:anim>
                                    <p:anim calcmode="lin" valueType="num">
                                      <p:cBhvr additive="base">
                                        <p:cTn id="7" dur="500"/>
                                        <p:tgtEl>
                                          <p:spTgt spid="38"/>
                                        </p:tgtEl>
                                        <p:attrNameLst>
                                          <p:attrName>ppt_y</p:attrName>
                                        </p:attrNameLst>
                                      </p:cBhvr>
                                      <p:tavLst>
                                        <p:tav tm="0">
                                          <p:val>
                                            <p:strVal val="ppt_y"/>
                                          </p:val>
                                        </p:tav>
                                        <p:tav tm="100000">
                                          <p:val>
                                            <p:strVal val="1+ppt_h/2"/>
                                          </p:val>
                                        </p:tav>
                                      </p:tavLst>
                                    </p:anim>
                                    <p:set>
                                      <p:cBhvr>
                                        <p:cTn id="8" dur="1" fill="hold">
                                          <p:stCondLst>
                                            <p:cond delay="499"/>
                                          </p:stCondLst>
                                        </p:cTn>
                                        <p:tgtEl>
                                          <p:spTgt spid="38"/>
                                        </p:tgtEl>
                                        <p:attrNameLst>
                                          <p:attrName>style.visibility</p:attrName>
                                        </p:attrNameLst>
                                      </p:cBhvr>
                                      <p:to>
                                        <p:strVal val="hidden"/>
                                      </p:to>
                                    </p:set>
                                  </p:childTnLst>
                                </p:cTn>
                              </p:par>
                              <p:par>
                                <p:cTn id="9" presetID="10"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E730-799E-43D8-ADCD-98A22D45D66D}"/>
              </a:ext>
            </a:extLst>
          </p:cNvPr>
          <p:cNvSpPr>
            <a:spLocks noGrp="1"/>
          </p:cNvSpPr>
          <p:nvPr>
            <p:ph type="ctrTitle"/>
          </p:nvPr>
        </p:nvSpPr>
        <p:spPr>
          <a:xfrm>
            <a:off x="685800" y="1122363"/>
            <a:ext cx="7772400" cy="3927810"/>
          </a:xfrm>
        </p:spPr>
        <p:txBody>
          <a:bodyPr>
            <a:noAutofit/>
          </a:bodyPr>
          <a:lstStyle/>
          <a:p>
            <a:r>
              <a:rPr lang="en-US" sz="4400" dirty="0"/>
              <a:t>Jehu’s failure…</a:t>
            </a:r>
            <a:br>
              <a:rPr lang="en-US" sz="4400"/>
            </a:br>
            <a:r>
              <a:rPr lang="en-US" sz="4400"/>
              <a:t>going </a:t>
            </a:r>
            <a:r>
              <a:rPr lang="en-US" sz="4400" dirty="0"/>
              <a:t>back to what previous generations thought was right rather than to God’s word</a:t>
            </a:r>
            <a:br>
              <a:rPr lang="en-US" sz="4400" dirty="0"/>
            </a:br>
            <a:r>
              <a:rPr lang="en-US" sz="4400" dirty="0"/>
              <a:t>(II Kings 10:29-33)</a:t>
            </a:r>
          </a:p>
        </p:txBody>
      </p:sp>
    </p:spTree>
    <p:extLst>
      <p:ext uri="{BB962C8B-B14F-4D97-AF65-F5344CB8AC3E}">
        <p14:creationId xmlns:p14="http://schemas.microsoft.com/office/powerpoint/2010/main" val="858877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BFB5B-5B0D-41F3-ABAA-734E99320AC6}"/>
              </a:ext>
            </a:extLst>
          </p:cNvPr>
          <p:cNvSpPr>
            <a:spLocks noGrp="1"/>
          </p:cNvSpPr>
          <p:nvPr>
            <p:ph type="title"/>
          </p:nvPr>
        </p:nvSpPr>
        <p:spPr/>
        <p:txBody>
          <a:bodyPr/>
          <a:lstStyle/>
          <a:p>
            <a:pPr algn="ctr"/>
            <a:r>
              <a:rPr lang="en-US" dirty="0"/>
              <a:t>LEARN FROM THE OLD TESTAMENT</a:t>
            </a:r>
          </a:p>
        </p:txBody>
      </p:sp>
      <p:sp>
        <p:nvSpPr>
          <p:cNvPr id="3" name="Content Placeholder 2">
            <a:extLst>
              <a:ext uri="{FF2B5EF4-FFF2-40B4-BE49-F238E27FC236}">
                <a16:creationId xmlns:a16="http://schemas.microsoft.com/office/drawing/2014/main" id="{45B42D11-0568-4D19-B6D1-A3E61562F02A}"/>
              </a:ext>
            </a:extLst>
          </p:cNvPr>
          <p:cNvSpPr>
            <a:spLocks noGrp="1"/>
          </p:cNvSpPr>
          <p:nvPr>
            <p:ph idx="1"/>
          </p:nvPr>
        </p:nvSpPr>
        <p:spPr/>
        <p:txBody>
          <a:bodyPr/>
          <a:lstStyle/>
          <a:p>
            <a:pPr marL="514350" indent="-514350">
              <a:buFont typeface="+mj-lt"/>
              <a:buAutoNum type="arabicPeriod"/>
            </a:pPr>
            <a:r>
              <a:rPr lang="en-US" dirty="0"/>
              <a:t>It doesn’t take long to severely depart from God’s word (I John 2:18-19)</a:t>
            </a:r>
          </a:p>
          <a:p>
            <a:pPr marL="514350" indent="-514350">
              <a:buFont typeface="+mj-lt"/>
              <a:buAutoNum type="arabicPeriod"/>
            </a:pPr>
            <a:r>
              <a:rPr lang="en-US" dirty="0"/>
              <a:t>We need constant hearts of restoration (Heb. 2:1; Rev. 2:5)</a:t>
            </a:r>
          </a:p>
          <a:p>
            <a:pPr marL="514350" indent="-514350">
              <a:buFont typeface="+mj-lt"/>
              <a:buAutoNum type="arabicPeriod"/>
            </a:pPr>
            <a:r>
              <a:rPr lang="en-US" dirty="0"/>
              <a:t>We must go back to God’s word and His authority or we haven’t gone back far enough</a:t>
            </a:r>
          </a:p>
          <a:p>
            <a:pPr marL="0" indent="0">
              <a:buNone/>
            </a:pPr>
            <a:endParaRPr lang="en-US" dirty="0"/>
          </a:p>
          <a:p>
            <a:endParaRPr lang="en-US" dirty="0"/>
          </a:p>
        </p:txBody>
      </p:sp>
    </p:spTree>
    <p:extLst>
      <p:ext uri="{BB962C8B-B14F-4D97-AF65-F5344CB8AC3E}">
        <p14:creationId xmlns:p14="http://schemas.microsoft.com/office/powerpoint/2010/main" val="147679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9798-6FCB-41B8-A755-2E2B408CDA5A}"/>
              </a:ext>
            </a:extLst>
          </p:cNvPr>
          <p:cNvSpPr>
            <a:spLocks noGrp="1"/>
          </p:cNvSpPr>
          <p:nvPr>
            <p:ph type="title"/>
          </p:nvPr>
        </p:nvSpPr>
        <p:spPr>
          <a:xfrm>
            <a:off x="486561" y="365126"/>
            <a:ext cx="8179267" cy="1325563"/>
          </a:xfrm>
        </p:spPr>
        <p:txBody>
          <a:bodyPr/>
          <a:lstStyle/>
          <a:p>
            <a:r>
              <a:rPr lang="en-US" dirty="0"/>
              <a:t>LEARN FROM THE OLD TESTAMENT</a:t>
            </a:r>
          </a:p>
        </p:txBody>
      </p:sp>
      <p:sp>
        <p:nvSpPr>
          <p:cNvPr id="3" name="Content Placeholder 2">
            <a:extLst>
              <a:ext uri="{FF2B5EF4-FFF2-40B4-BE49-F238E27FC236}">
                <a16:creationId xmlns:a16="http://schemas.microsoft.com/office/drawing/2014/main" id="{462EA796-DB23-47D5-9039-3B041445E54E}"/>
              </a:ext>
            </a:extLst>
          </p:cNvPr>
          <p:cNvSpPr>
            <a:spLocks noGrp="1"/>
          </p:cNvSpPr>
          <p:nvPr>
            <p:ph idx="1"/>
          </p:nvPr>
        </p:nvSpPr>
        <p:spPr/>
        <p:txBody>
          <a:bodyPr/>
          <a:lstStyle/>
          <a:p>
            <a:r>
              <a:rPr lang="en-US" dirty="0"/>
              <a:t>I Corinthians 10:11 – written for us (Rom. 15:4)</a:t>
            </a:r>
          </a:p>
          <a:p>
            <a:r>
              <a:rPr lang="en-US" dirty="0"/>
              <a:t>The New Testament frequently calls on the Old Testament for our learning (Heb. 11; I Pet 3:20-21; II Pet. 2:5-9; etc.)</a:t>
            </a:r>
          </a:p>
          <a:p>
            <a:pPr marL="0" indent="0">
              <a:buNone/>
            </a:pPr>
            <a:endParaRPr lang="en-US" dirty="0"/>
          </a:p>
          <a:p>
            <a:pPr marL="0" indent="0" algn="ctr">
              <a:buNone/>
            </a:pPr>
            <a:r>
              <a:rPr lang="en-US" i="1" dirty="0"/>
              <a:t>If you aren’t learning from the Old Testament, you aren’t learning all that God wants you to know.</a:t>
            </a:r>
          </a:p>
        </p:txBody>
      </p:sp>
    </p:spTree>
    <p:extLst>
      <p:ext uri="{BB962C8B-B14F-4D97-AF65-F5344CB8AC3E}">
        <p14:creationId xmlns:p14="http://schemas.microsoft.com/office/powerpoint/2010/main" val="47303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glow rad="393700">
                    <a:schemeClr val="bg1"/>
                  </a:glow>
                </a:effectLst>
              </a:rPr>
              <a:t>THE OLD TESTAMENT</a:t>
            </a:r>
          </a:p>
        </p:txBody>
      </p:sp>
      <p:cxnSp>
        <p:nvCxnSpPr>
          <p:cNvPr id="28" name="Straight Connector 27">
            <a:extLst>
              <a:ext uri="{FF2B5EF4-FFF2-40B4-BE49-F238E27FC236}">
                <a16:creationId xmlns:a16="http://schemas.microsoft.com/office/drawing/2014/main" id="{F43EE0AC-176C-4227-A7DB-376887FE1520}"/>
              </a:ext>
            </a:extLst>
          </p:cNvPr>
          <p:cNvCxnSpPr>
            <a:cxnSpLocks/>
          </p:cNvCxnSpPr>
          <p:nvPr/>
        </p:nvCxnSpPr>
        <p:spPr>
          <a:xfrm>
            <a:off x="855029" y="3487761"/>
            <a:ext cx="3077187" cy="1208"/>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Connector 29">
            <a:extLst>
              <a:ext uri="{FF2B5EF4-FFF2-40B4-BE49-F238E27FC236}">
                <a16:creationId xmlns:a16="http://schemas.microsoft.com/office/drawing/2014/main" id="{D12BB784-26E3-4046-B0C7-D1929D6D217B}"/>
              </a:ext>
            </a:extLst>
          </p:cNvPr>
          <p:cNvCxnSpPr>
            <a:cxnSpLocks/>
          </p:cNvCxnSpPr>
          <p:nvPr/>
        </p:nvCxnSpPr>
        <p:spPr>
          <a:xfrm flipV="1">
            <a:off x="3932216" y="2934101"/>
            <a:ext cx="205245" cy="553660"/>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33">
            <a:extLst>
              <a:ext uri="{FF2B5EF4-FFF2-40B4-BE49-F238E27FC236}">
                <a16:creationId xmlns:a16="http://schemas.microsoft.com/office/drawing/2014/main" id="{34DBF19B-E629-4F9F-8559-70AD3BBDF180}"/>
              </a:ext>
            </a:extLst>
          </p:cNvPr>
          <p:cNvCxnSpPr>
            <a:cxnSpLocks/>
          </p:cNvCxnSpPr>
          <p:nvPr/>
        </p:nvCxnSpPr>
        <p:spPr>
          <a:xfrm flipH="1" flipV="1">
            <a:off x="3932216" y="3497318"/>
            <a:ext cx="205245" cy="618327"/>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BBCA3BBE-8253-46E3-96F4-90585BFC3DBC}"/>
              </a:ext>
            </a:extLst>
          </p:cNvPr>
          <p:cNvCxnSpPr>
            <a:cxnSpLocks/>
          </p:cNvCxnSpPr>
          <p:nvPr/>
        </p:nvCxnSpPr>
        <p:spPr>
          <a:xfrm>
            <a:off x="4137461" y="2955581"/>
            <a:ext cx="1044714" cy="0"/>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a:extLst>
              <a:ext uri="{FF2B5EF4-FFF2-40B4-BE49-F238E27FC236}">
                <a16:creationId xmlns:a16="http://schemas.microsoft.com/office/drawing/2014/main" id="{86EFEC6E-9DF3-4AD7-A06A-8F7B7FF35FC5}"/>
              </a:ext>
            </a:extLst>
          </p:cNvPr>
          <p:cNvCxnSpPr>
            <a:cxnSpLocks/>
          </p:cNvCxnSpPr>
          <p:nvPr/>
        </p:nvCxnSpPr>
        <p:spPr>
          <a:xfrm>
            <a:off x="4137461" y="4126575"/>
            <a:ext cx="1910686" cy="0"/>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a:extLst>
              <a:ext uri="{FF2B5EF4-FFF2-40B4-BE49-F238E27FC236}">
                <a16:creationId xmlns:a16="http://schemas.microsoft.com/office/drawing/2014/main" id="{D9E084FE-C39D-4E48-A8F6-BE2A1FD44146}"/>
              </a:ext>
            </a:extLst>
          </p:cNvPr>
          <p:cNvCxnSpPr>
            <a:cxnSpLocks/>
            <a:stCxn id="48" idx="3"/>
          </p:cNvCxnSpPr>
          <p:nvPr/>
        </p:nvCxnSpPr>
        <p:spPr>
          <a:xfrm>
            <a:off x="6347757" y="3487761"/>
            <a:ext cx="1420061" cy="8830"/>
          </a:xfrm>
          <a:prstGeom prst="line">
            <a:avLst/>
          </a:prstGeom>
        </p:spPr>
        <p:style>
          <a:lnRef idx="3">
            <a:schemeClr val="dk1"/>
          </a:lnRef>
          <a:fillRef idx="0">
            <a:schemeClr val="dk1"/>
          </a:fillRef>
          <a:effectRef idx="2">
            <a:schemeClr val="dk1"/>
          </a:effectRef>
          <a:fontRef idx="minor">
            <a:schemeClr val="tx1"/>
          </a:fontRef>
        </p:style>
      </p:cxnSp>
      <p:sp>
        <p:nvSpPr>
          <p:cNvPr id="43" name="TextBox 42">
            <a:extLst>
              <a:ext uri="{FF2B5EF4-FFF2-40B4-BE49-F238E27FC236}">
                <a16:creationId xmlns:a16="http://schemas.microsoft.com/office/drawing/2014/main" id="{12470AA8-EFD2-47D5-B54B-C8C2022AD696}"/>
              </a:ext>
            </a:extLst>
          </p:cNvPr>
          <p:cNvSpPr txBox="1"/>
          <p:nvPr/>
        </p:nvSpPr>
        <p:spPr>
          <a:xfrm>
            <a:off x="628650" y="2619428"/>
            <a:ext cx="228600" cy="1754326"/>
          </a:xfrm>
          <a:prstGeom prst="rect">
            <a:avLst/>
          </a:prstGeom>
          <a:solidFill>
            <a:schemeClr val="bg1"/>
          </a:solidFill>
          <a:ln>
            <a:solidFill>
              <a:schemeClr val="tx1"/>
            </a:solidFill>
          </a:ln>
        </p:spPr>
        <p:txBody>
          <a:bodyPr wrap="square" rtlCol="0">
            <a:spAutoFit/>
          </a:bodyPr>
          <a:lstStyle/>
          <a:p>
            <a:pPr algn="ctr"/>
            <a:r>
              <a:rPr lang="en-US" sz="1350" dirty="0"/>
              <a:t>C</a:t>
            </a:r>
          </a:p>
          <a:p>
            <a:pPr algn="ctr"/>
            <a:r>
              <a:rPr lang="en-US" sz="1350" dirty="0"/>
              <a:t>R</a:t>
            </a:r>
          </a:p>
          <a:p>
            <a:pPr algn="ctr"/>
            <a:r>
              <a:rPr lang="en-US" sz="1350" dirty="0"/>
              <a:t>E</a:t>
            </a:r>
          </a:p>
          <a:p>
            <a:pPr algn="ctr"/>
            <a:r>
              <a:rPr lang="en-US" sz="1350" dirty="0"/>
              <a:t>A</a:t>
            </a:r>
          </a:p>
          <a:p>
            <a:pPr algn="ctr"/>
            <a:r>
              <a:rPr lang="en-US" sz="1350" dirty="0"/>
              <a:t>T</a:t>
            </a:r>
          </a:p>
          <a:p>
            <a:pPr algn="ctr"/>
            <a:r>
              <a:rPr lang="en-US" sz="1350" dirty="0"/>
              <a:t>I</a:t>
            </a:r>
          </a:p>
          <a:p>
            <a:pPr algn="ctr"/>
            <a:r>
              <a:rPr lang="en-US" sz="1350" dirty="0"/>
              <a:t>O</a:t>
            </a:r>
          </a:p>
          <a:p>
            <a:pPr algn="ctr"/>
            <a:r>
              <a:rPr lang="en-US" sz="1350" dirty="0"/>
              <a:t>N</a:t>
            </a:r>
          </a:p>
        </p:txBody>
      </p:sp>
      <p:sp>
        <p:nvSpPr>
          <p:cNvPr id="44" name="TextBox 43">
            <a:extLst>
              <a:ext uri="{FF2B5EF4-FFF2-40B4-BE49-F238E27FC236}">
                <a16:creationId xmlns:a16="http://schemas.microsoft.com/office/drawing/2014/main" id="{B88E6A5F-25EF-4DA7-AED4-7E8CDB32A254}"/>
              </a:ext>
            </a:extLst>
          </p:cNvPr>
          <p:cNvSpPr txBox="1"/>
          <p:nvPr/>
        </p:nvSpPr>
        <p:spPr>
          <a:xfrm>
            <a:off x="1307159" y="2931053"/>
            <a:ext cx="300083" cy="1131079"/>
          </a:xfrm>
          <a:prstGeom prst="rect">
            <a:avLst/>
          </a:prstGeom>
          <a:solidFill>
            <a:schemeClr val="bg1"/>
          </a:solidFill>
          <a:ln>
            <a:solidFill>
              <a:schemeClr val="tx1"/>
            </a:solidFill>
          </a:ln>
        </p:spPr>
        <p:txBody>
          <a:bodyPr wrap="none" rtlCol="0">
            <a:spAutoFit/>
          </a:bodyPr>
          <a:lstStyle/>
          <a:p>
            <a:pPr algn="ctr"/>
            <a:r>
              <a:rPr lang="en-US" sz="1350" dirty="0"/>
              <a:t>F</a:t>
            </a:r>
          </a:p>
          <a:p>
            <a:pPr algn="ctr"/>
            <a:r>
              <a:rPr lang="en-US" sz="1350" dirty="0"/>
              <a:t>L</a:t>
            </a:r>
          </a:p>
          <a:p>
            <a:pPr algn="ctr"/>
            <a:r>
              <a:rPr lang="en-US" sz="1350" dirty="0"/>
              <a:t>O</a:t>
            </a:r>
          </a:p>
          <a:p>
            <a:pPr algn="ctr"/>
            <a:r>
              <a:rPr lang="en-US" sz="1350" dirty="0"/>
              <a:t>O</a:t>
            </a:r>
          </a:p>
          <a:p>
            <a:pPr algn="ctr"/>
            <a:r>
              <a:rPr lang="en-US" sz="1350" dirty="0"/>
              <a:t>D</a:t>
            </a:r>
          </a:p>
        </p:txBody>
      </p:sp>
      <p:sp>
        <p:nvSpPr>
          <p:cNvPr id="45" name="TextBox 44">
            <a:extLst>
              <a:ext uri="{FF2B5EF4-FFF2-40B4-BE49-F238E27FC236}">
                <a16:creationId xmlns:a16="http://schemas.microsoft.com/office/drawing/2014/main" id="{10F82814-68D8-459D-AFE6-8000283656AB}"/>
              </a:ext>
            </a:extLst>
          </p:cNvPr>
          <p:cNvSpPr txBox="1"/>
          <p:nvPr/>
        </p:nvSpPr>
        <p:spPr>
          <a:xfrm>
            <a:off x="4185273" y="2859355"/>
            <a:ext cx="734496" cy="369332"/>
          </a:xfrm>
          <a:prstGeom prst="rect">
            <a:avLst/>
          </a:prstGeom>
          <a:noFill/>
        </p:spPr>
        <p:txBody>
          <a:bodyPr wrap="none" rtlCol="0">
            <a:spAutoFit/>
          </a:bodyPr>
          <a:lstStyle/>
          <a:p>
            <a:r>
              <a:rPr lang="en-US" dirty="0"/>
              <a:t>North</a:t>
            </a:r>
          </a:p>
        </p:txBody>
      </p:sp>
      <p:sp>
        <p:nvSpPr>
          <p:cNvPr id="46" name="TextBox 45">
            <a:extLst>
              <a:ext uri="{FF2B5EF4-FFF2-40B4-BE49-F238E27FC236}">
                <a16:creationId xmlns:a16="http://schemas.microsoft.com/office/drawing/2014/main" id="{EC8BFDC6-43B4-46CA-B128-48DD99E7E832}"/>
              </a:ext>
            </a:extLst>
          </p:cNvPr>
          <p:cNvSpPr txBox="1"/>
          <p:nvPr/>
        </p:nvSpPr>
        <p:spPr>
          <a:xfrm>
            <a:off x="4202531" y="4072480"/>
            <a:ext cx="734496" cy="369332"/>
          </a:xfrm>
          <a:prstGeom prst="rect">
            <a:avLst/>
          </a:prstGeom>
          <a:noFill/>
        </p:spPr>
        <p:txBody>
          <a:bodyPr wrap="square" rtlCol="0">
            <a:spAutoFit/>
          </a:bodyPr>
          <a:lstStyle/>
          <a:p>
            <a:r>
              <a:rPr lang="en-US" dirty="0"/>
              <a:t>South</a:t>
            </a:r>
          </a:p>
        </p:txBody>
      </p:sp>
      <p:sp>
        <p:nvSpPr>
          <p:cNvPr id="47" name="TextBox 46">
            <a:extLst>
              <a:ext uri="{FF2B5EF4-FFF2-40B4-BE49-F238E27FC236}">
                <a16:creationId xmlns:a16="http://schemas.microsoft.com/office/drawing/2014/main" id="{33E24BC4-E06C-4703-A866-C86299904209}"/>
              </a:ext>
            </a:extLst>
          </p:cNvPr>
          <p:cNvSpPr txBox="1"/>
          <p:nvPr/>
        </p:nvSpPr>
        <p:spPr>
          <a:xfrm>
            <a:off x="6439813" y="3160150"/>
            <a:ext cx="1034514" cy="646331"/>
          </a:xfrm>
          <a:prstGeom prst="rect">
            <a:avLst/>
          </a:prstGeom>
          <a:noFill/>
          <a:ln>
            <a:solidFill>
              <a:schemeClr val="bg1"/>
            </a:solidFill>
          </a:ln>
        </p:spPr>
        <p:txBody>
          <a:bodyPr wrap="none" rtlCol="0">
            <a:spAutoFit/>
          </a:bodyPr>
          <a:lstStyle/>
          <a:p>
            <a:r>
              <a:rPr lang="en-US" dirty="0"/>
              <a:t>Remnant</a:t>
            </a:r>
          </a:p>
          <a:p>
            <a:r>
              <a:rPr lang="en-US" dirty="0"/>
              <a:t>Returns</a:t>
            </a:r>
          </a:p>
        </p:txBody>
      </p:sp>
      <p:sp>
        <p:nvSpPr>
          <p:cNvPr id="48" name="TextBox 47">
            <a:extLst>
              <a:ext uri="{FF2B5EF4-FFF2-40B4-BE49-F238E27FC236}">
                <a16:creationId xmlns:a16="http://schemas.microsoft.com/office/drawing/2014/main" id="{1E20BE8F-4FBE-4A90-8223-1F3D6644FA48}"/>
              </a:ext>
            </a:extLst>
          </p:cNvPr>
          <p:cNvSpPr txBox="1"/>
          <p:nvPr/>
        </p:nvSpPr>
        <p:spPr>
          <a:xfrm>
            <a:off x="6063705" y="2506723"/>
            <a:ext cx="284052" cy="1962076"/>
          </a:xfrm>
          <a:prstGeom prst="rect">
            <a:avLst/>
          </a:prstGeom>
          <a:solidFill>
            <a:schemeClr val="bg1"/>
          </a:solidFill>
          <a:ln>
            <a:solidFill>
              <a:schemeClr val="tx1"/>
            </a:solidFill>
          </a:ln>
        </p:spPr>
        <p:txBody>
          <a:bodyPr wrap="none" rtlCol="0">
            <a:spAutoFit/>
          </a:bodyPr>
          <a:lstStyle/>
          <a:p>
            <a:pPr algn="ctr"/>
            <a:r>
              <a:rPr lang="en-US" sz="1350" dirty="0"/>
              <a:t>C</a:t>
            </a:r>
          </a:p>
          <a:p>
            <a:pPr algn="ctr"/>
            <a:r>
              <a:rPr lang="en-US" sz="1350" dirty="0"/>
              <a:t>A</a:t>
            </a:r>
          </a:p>
          <a:p>
            <a:pPr algn="ctr"/>
            <a:r>
              <a:rPr lang="en-US" sz="1350" dirty="0"/>
              <a:t>P</a:t>
            </a:r>
          </a:p>
          <a:p>
            <a:pPr algn="ctr"/>
            <a:r>
              <a:rPr lang="en-US" sz="1350" dirty="0"/>
              <a:t>T</a:t>
            </a:r>
          </a:p>
          <a:p>
            <a:pPr algn="ctr"/>
            <a:r>
              <a:rPr lang="en-US" sz="1350" dirty="0"/>
              <a:t>I</a:t>
            </a:r>
          </a:p>
          <a:p>
            <a:pPr algn="ctr"/>
            <a:r>
              <a:rPr lang="en-US" sz="1350" dirty="0"/>
              <a:t>V</a:t>
            </a:r>
          </a:p>
          <a:p>
            <a:pPr algn="ctr"/>
            <a:r>
              <a:rPr lang="en-US" sz="1350" dirty="0"/>
              <a:t>I</a:t>
            </a:r>
          </a:p>
          <a:p>
            <a:pPr algn="ctr"/>
            <a:r>
              <a:rPr lang="en-US" sz="1350" dirty="0"/>
              <a:t>T</a:t>
            </a:r>
          </a:p>
          <a:p>
            <a:pPr algn="ctr"/>
            <a:r>
              <a:rPr lang="en-US" sz="1350" dirty="0"/>
              <a:t>Y</a:t>
            </a:r>
          </a:p>
        </p:txBody>
      </p:sp>
      <p:sp>
        <p:nvSpPr>
          <p:cNvPr id="51" name="TextBox 50">
            <a:extLst>
              <a:ext uri="{FF2B5EF4-FFF2-40B4-BE49-F238E27FC236}">
                <a16:creationId xmlns:a16="http://schemas.microsoft.com/office/drawing/2014/main" id="{0211F287-5BA9-45BC-81D0-4008F5A6363F}"/>
              </a:ext>
            </a:extLst>
          </p:cNvPr>
          <p:cNvSpPr txBox="1"/>
          <p:nvPr/>
        </p:nvSpPr>
        <p:spPr>
          <a:xfrm>
            <a:off x="855029" y="3478977"/>
            <a:ext cx="284052" cy="1246495"/>
          </a:xfrm>
          <a:prstGeom prst="rect">
            <a:avLst/>
          </a:prstGeom>
          <a:noFill/>
        </p:spPr>
        <p:txBody>
          <a:bodyPr wrap="none" rtlCol="0">
            <a:spAutoFit/>
          </a:bodyPr>
          <a:lstStyle/>
          <a:p>
            <a:pPr algn="ctr"/>
            <a:r>
              <a:rPr lang="en-US" sz="750" dirty="0">
                <a:effectLst>
                  <a:glow rad="381000">
                    <a:schemeClr val="bg1"/>
                  </a:glow>
                </a:effectLst>
              </a:rPr>
              <a:t>A</a:t>
            </a:r>
          </a:p>
          <a:p>
            <a:pPr algn="ctr"/>
            <a:r>
              <a:rPr lang="en-US" sz="750" dirty="0">
                <a:effectLst>
                  <a:glow rad="381000">
                    <a:schemeClr val="bg1"/>
                  </a:glow>
                </a:effectLst>
              </a:rPr>
              <a:t>d</a:t>
            </a:r>
          </a:p>
          <a:p>
            <a:pPr algn="ctr"/>
            <a:r>
              <a:rPr lang="en-US" sz="750" dirty="0">
                <a:effectLst>
                  <a:glow rad="381000">
                    <a:schemeClr val="bg1"/>
                  </a:glow>
                </a:effectLst>
              </a:rPr>
              <a:t>a</a:t>
            </a:r>
          </a:p>
          <a:p>
            <a:pPr algn="ctr"/>
            <a:r>
              <a:rPr lang="en-US" sz="750" dirty="0">
                <a:effectLst>
                  <a:glow rad="381000">
                    <a:schemeClr val="bg1"/>
                  </a:glow>
                </a:effectLst>
              </a:rPr>
              <a:t>m </a:t>
            </a:r>
          </a:p>
          <a:p>
            <a:pPr algn="ctr"/>
            <a:endParaRPr lang="en-US" sz="750" dirty="0">
              <a:effectLst>
                <a:glow rad="381000">
                  <a:schemeClr val="bg1"/>
                </a:glow>
              </a:effectLst>
            </a:endParaRPr>
          </a:p>
          <a:p>
            <a:pPr algn="ctr"/>
            <a:r>
              <a:rPr lang="en-US" sz="750" dirty="0">
                <a:effectLst>
                  <a:glow rad="381000">
                    <a:schemeClr val="bg1"/>
                  </a:glow>
                </a:effectLst>
              </a:rPr>
              <a:t>&amp;</a:t>
            </a:r>
          </a:p>
          <a:p>
            <a:pPr algn="ctr"/>
            <a:endParaRPr lang="en-US" sz="750" dirty="0">
              <a:effectLst>
                <a:glow rad="381000">
                  <a:schemeClr val="bg1"/>
                </a:glow>
              </a:effectLst>
            </a:endParaRPr>
          </a:p>
          <a:p>
            <a:pPr algn="ctr"/>
            <a:r>
              <a:rPr lang="en-US" sz="750" dirty="0">
                <a:effectLst>
                  <a:glow rad="381000">
                    <a:schemeClr val="bg1"/>
                  </a:glow>
                </a:effectLst>
              </a:rPr>
              <a:t>E</a:t>
            </a:r>
          </a:p>
          <a:p>
            <a:pPr algn="ctr"/>
            <a:r>
              <a:rPr lang="en-US" sz="750" dirty="0">
                <a:effectLst>
                  <a:glow rad="381000">
                    <a:schemeClr val="bg1"/>
                  </a:glow>
                </a:effectLst>
              </a:rPr>
              <a:t>v</a:t>
            </a:r>
          </a:p>
          <a:p>
            <a:pPr algn="ctr"/>
            <a:r>
              <a:rPr lang="en-US" sz="750" dirty="0">
                <a:effectLst>
                  <a:glow rad="381000">
                    <a:schemeClr val="bg1"/>
                  </a:glow>
                </a:effectLst>
              </a:rPr>
              <a:t>e</a:t>
            </a:r>
          </a:p>
        </p:txBody>
      </p:sp>
      <p:sp>
        <p:nvSpPr>
          <p:cNvPr id="52" name="TextBox 51">
            <a:extLst>
              <a:ext uri="{FF2B5EF4-FFF2-40B4-BE49-F238E27FC236}">
                <a16:creationId xmlns:a16="http://schemas.microsoft.com/office/drawing/2014/main" id="{863A0164-518A-41BA-B25C-226CF4EEB5ED}"/>
              </a:ext>
            </a:extLst>
          </p:cNvPr>
          <p:cNvSpPr txBox="1"/>
          <p:nvPr/>
        </p:nvSpPr>
        <p:spPr>
          <a:xfrm>
            <a:off x="1743323" y="3445050"/>
            <a:ext cx="277641" cy="1061829"/>
          </a:xfrm>
          <a:prstGeom prst="rect">
            <a:avLst/>
          </a:prstGeom>
          <a:noFill/>
        </p:spPr>
        <p:txBody>
          <a:bodyPr wrap="none" rtlCol="0">
            <a:spAutoFit/>
          </a:bodyPr>
          <a:lstStyle/>
          <a:p>
            <a:pPr algn="ctr"/>
            <a:r>
              <a:rPr lang="en-US" sz="900" dirty="0">
                <a:effectLst>
                  <a:glow rad="381000">
                    <a:schemeClr val="bg1"/>
                  </a:glow>
                </a:effectLst>
              </a:rPr>
              <a:t>A</a:t>
            </a:r>
          </a:p>
          <a:p>
            <a:pPr algn="ctr"/>
            <a:r>
              <a:rPr lang="en-US" sz="900" dirty="0">
                <a:effectLst>
                  <a:glow rad="381000">
                    <a:schemeClr val="bg1"/>
                  </a:glow>
                </a:effectLst>
              </a:rPr>
              <a:t>b</a:t>
            </a:r>
          </a:p>
          <a:p>
            <a:pPr algn="ctr"/>
            <a:r>
              <a:rPr lang="en-US" sz="900" dirty="0">
                <a:effectLst>
                  <a:glow rad="381000">
                    <a:schemeClr val="bg1"/>
                  </a:glow>
                </a:effectLst>
              </a:rPr>
              <a:t>r</a:t>
            </a:r>
          </a:p>
          <a:p>
            <a:pPr algn="ctr"/>
            <a:r>
              <a:rPr lang="en-US" sz="900" dirty="0">
                <a:effectLst>
                  <a:glow rad="381000">
                    <a:schemeClr val="bg1"/>
                  </a:glow>
                </a:effectLst>
              </a:rPr>
              <a:t>a</a:t>
            </a:r>
          </a:p>
          <a:p>
            <a:pPr algn="ctr"/>
            <a:r>
              <a:rPr lang="en-US" sz="900" dirty="0">
                <a:effectLst>
                  <a:glow rad="381000">
                    <a:schemeClr val="bg1"/>
                  </a:glow>
                </a:effectLst>
              </a:rPr>
              <a:t>h</a:t>
            </a:r>
          </a:p>
          <a:p>
            <a:pPr algn="ctr"/>
            <a:r>
              <a:rPr lang="en-US" sz="900" dirty="0">
                <a:effectLst>
                  <a:glow rad="381000">
                    <a:schemeClr val="bg1"/>
                  </a:glow>
                </a:effectLst>
              </a:rPr>
              <a:t>a</a:t>
            </a:r>
          </a:p>
          <a:p>
            <a:pPr algn="ctr"/>
            <a:r>
              <a:rPr lang="en-US" sz="900" dirty="0">
                <a:effectLst>
                  <a:glow rad="381000">
                    <a:schemeClr val="bg1"/>
                  </a:glow>
                </a:effectLst>
              </a:rPr>
              <a:t>m</a:t>
            </a:r>
          </a:p>
        </p:txBody>
      </p:sp>
      <p:sp>
        <p:nvSpPr>
          <p:cNvPr id="53" name="TextBox 52">
            <a:extLst>
              <a:ext uri="{FF2B5EF4-FFF2-40B4-BE49-F238E27FC236}">
                <a16:creationId xmlns:a16="http://schemas.microsoft.com/office/drawing/2014/main" id="{5826E950-7518-43CD-A052-8E1A3552D74E}"/>
              </a:ext>
            </a:extLst>
          </p:cNvPr>
          <p:cNvSpPr txBox="1"/>
          <p:nvPr/>
        </p:nvSpPr>
        <p:spPr>
          <a:xfrm>
            <a:off x="2404877" y="3490044"/>
            <a:ext cx="284052" cy="784830"/>
          </a:xfrm>
          <a:prstGeom prst="rect">
            <a:avLst/>
          </a:prstGeom>
          <a:noFill/>
        </p:spPr>
        <p:txBody>
          <a:bodyPr wrap="none" rtlCol="0">
            <a:spAutoFit/>
          </a:bodyPr>
          <a:lstStyle/>
          <a:p>
            <a:pPr algn="ctr"/>
            <a:r>
              <a:rPr lang="en-US" sz="900" dirty="0">
                <a:effectLst>
                  <a:glow rad="381000">
                    <a:schemeClr val="bg1"/>
                  </a:glow>
                </a:effectLst>
              </a:rPr>
              <a:t>M</a:t>
            </a:r>
          </a:p>
          <a:p>
            <a:pPr algn="ctr"/>
            <a:r>
              <a:rPr lang="en-US" sz="900" dirty="0">
                <a:effectLst>
                  <a:glow rad="381000">
                    <a:schemeClr val="bg1"/>
                  </a:glow>
                </a:effectLst>
              </a:rPr>
              <a:t>o</a:t>
            </a:r>
          </a:p>
          <a:p>
            <a:pPr algn="ctr"/>
            <a:r>
              <a:rPr lang="en-US" sz="900" dirty="0">
                <a:effectLst>
                  <a:glow rad="381000">
                    <a:schemeClr val="bg1"/>
                  </a:glow>
                </a:effectLst>
              </a:rPr>
              <a:t>s</a:t>
            </a:r>
          </a:p>
          <a:p>
            <a:pPr algn="ctr"/>
            <a:r>
              <a:rPr lang="en-US" sz="900" dirty="0">
                <a:effectLst>
                  <a:glow rad="381000">
                    <a:schemeClr val="bg1"/>
                  </a:glow>
                </a:effectLst>
              </a:rPr>
              <a:t>e</a:t>
            </a:r>
          </a:p>
          <a:p>
            <a:pPr algn="ctr"/>
            <a:r>
              <a:rPr lang="en-US" sz="900" dirty="0">
                <a:effectLst>
                  <a:glow rad="381000">
                    <a:schemeClr val="bg1"/>
                  </a:glow>
                </a:effectLst>
              </a:rPr>
              <a:t>s</a:t>
            </a:r>
          </a:p>
        </p:txBody>
      </p:sp>
      <p:sp>
        <p:nvSpPr>
          <p:cNvPr id="54" name="TextBox 53">
            <a:extLst>
              <a:ext uri="{FF2B5EF4-FFF2-40B4-BE49-F238E27FC236}">
                <a16:creationId xmlns:a16="http://schemas.microsoft.com/office/drawing/2014/main" id="{7D2A7FA8-136F-4F4F-BC8D-50756D1D11CC}"/>
              </a:ext>
            </a:extLst>
          </p:cNvPr>
          <p:cNvSpPr txBox="1"/>
          <p:nvPr/>
        </p:nvSpPr>
        <p:spPr>
          <a:xfrm>
            <a:off x="3361831" y="3495036"/>
            <a:ext cx="255199" cy="1477328"/>
          </a:xfrm>
          <a:prstGeom prst="rect">
            <a:avLst/>
          </a:prstGeom>
          <a:noFill/>
        </p:spPr>
        <p:txBody>
          <a:bodyPr wrap="none" rtlCol="0">
            <a:spAutoFit/>
          </a:bodyPr>
          <a:lstStyle/>
          <a:p>
            <a:pPr algn="ctr"/>
            <a:r>
              <a:rPr lang="en-US" sz="900" dirty="0">
                <a:effectLst>
                  <a:glow rad="381000">
                    <a:schemeClr val="bg1"/>
                  </a:glow>
                </a:effectLst>
              </a:rPr>
              <a:t>K</a:t>
            </a:r>
          </a:p>
          <a:p>
            <a:pPr algn="ctr"/>
            <a:r>
              <a:rPr lang="en-US" sz="900" dirty="0" err="1">
                <a:effectLst>
                  <a:glow rad="381000">
                    <a:schemeClr val="bg1"/>
                  </a:glow>
                </a:effectLst>
              </a:rPr>
              <a:t>i</a:t>
            </a:r>
            <a:endParaRPr lang="en-US" sz="900" dirty="0">
              <a:effectLst>
                <a:glow rad="381000">
                  <a:schemeClr val="bg1"/>
                </a:glow>
              </a:effectLst>
            </a:endParaRPr>
          </a:p>
          <a:p>
            <a:pPr algn="ctr"/>
            <a:r>
              <a:rPr lang="en-US" sz="900" dirty="0">
                <a:effectLst>
                  <a:glow rad="381000">
                    <a:schemeClr val="bg1"/>
                  </a:glow>
                </a:effectLst>
              </a:rPr>
              <a:t>n</a:t>
            </a:r>
          </a:p>
          <a:p>
            <a:pPr algn="ctr"/>
            <a:r>
              <a:rPr lang="en-US" sz="900" dirty="0">
                <a:effectLst>
                  <a:glow rad="381000">
                    <a:schemeClr val="bg1"/>
                  </a:glow>
                </a:effectLst>
              </a:rPr>
              <a:t>g</a:t>
            </a:r>
          </a:p>
          <a:p>
            <a:pPr algn="ctr"/>
            <a:endParaRPr lang="en-US" sz="900" dirty="0">
              <a:effectLst>
                <a:glow rad="381000">
                  <a:schemeClr val="bg1"/>
                </a:glow>
              </a:effectLst>
            </a:endParaRPr>
          </a:p>
          <a:p>
            <a:pPr algn="ctr"/>
            <a:r>
              <a:rPr lang="en-US" sz="900" dirty="0">
                <a:effectLst>
                  <a:glow rad="381000">
                    <a:schemeClr val="bg1"/>
                  </a:glow>
                </a:effectLst>
              </a:rPr>
              <a:t>D</a:t>
            </a:r>
          </a:p>
          <a:p>
            <a:pPr algn="ctr"/>
            <a:r>
              <a:rPr lang="en-US" sz="900" dirty="0">
                <a:effectLst>
                  <a:glow rad="381000">
                    <a:schemeClr val="bg1"/>
                  </a:glow>
                </a:effectLst>
              </a:rPr>
              <a:t>a</a:t>
            </a:r>
          </a:p>
          <a:p>
            <a:pPr algn="ctr"/>
            <a:r>
              <a:rPr lang="en-US" sz="900" dirty="0">
                <a:effectLst>
                  <a:glow rad="381000">
                    <a:schemeClr val="bg1"/>
                  </a:glow>
                </a:effectLst>
              </a:rPr>
              <a:t>v</a:t>
            </a:r>
          </a:p>
          <a:p>
            <a:pPr algn="ctr"/>
            <a:r>
              <a:rPr lang="en-US" sz="900" dirty="0" err="1">
                <a:effectLst>
                  <a:glow rad="381000">
                    <a:schemeClr val="bg1"/>
                  </a:glow>
                </a:effectLst>
              </a:rPr>
              <a:t>i</a:t>
            </a:r>
            <a:endParaRPr lang="en-US" sz="900" dirty="0">
              <a:effectLst>
                <a:glow rad="381000">
                  <a:schemeClr val="bg1"/>
                </a:glow>
              </a:effectLst>
            </a:endParaRPr>
          </a:p>
          <a:p>
            <a:pPr algn="ctr"/>
            <a:r>
              <a:rPr lang="en-US" sz="900" dirty="0">
                <a:effectLst>
                  <a:glow rad="381000">
                    <a:schemeClr val="bg1"/>
                  </a:glow>
                </a:effectLst>
              </a:rPr>
              <a:t>d</a:t>
            </a:r>
          </a:p>
        </p:txBody>
      </p:sp>
    </p:spTree>
    <p:extLst>
      <p:ext uri="{BB962C8B-B14F-4D97-AF65-F5344CB8AC3E}">
        <p14:creationId xmlns:p14="http://schemas.microsoft.com/office/powerpoint/2010/main" val="280055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glow rad="393700">
                    <a:schemeClr val="bg1"/>
                  </a:glow>
                </a:effectLst>
              </a:rPr>
              <a:t>THE OLD TESTAMENT</a:t>
            </a:r>
          </a:p>
        </p:txBody>
      </p:sp>
      <p:cxnSp>
        <p:nvCxnSpPr>
          <p:cNvPr id="28" name="Straight Connector 27">
            <a:extLst>
              <a:ext uri="{FF2B5EF4-FFF2-40B4-BE49-F238E27FC236}">
                <a16:creationId xmlns:a16="http://schemas.microsoft.com/office/drawing/2014/main" id="{F43EE0AC-176C-4227-A7DB-376887FE1520}"/>
              </a:ext>
            </a:extLst>
          </p:cNvPr>
          <p:cNvCxnSpPr>
            <a:cxnSpLocks/>
          </p:cNvCxnSpPr>
          <p:nvPr/>
        </p:nvCxnSpPr>
        <p:spPr>
          <a:xfrm>
            <a:off x="855029" y="3487761"/>
            <a:ext cx="3077187" cy="1208"/>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Connector 29">
            <a:extLst>
              <a:ext uri="{FF2B5EF4-FFF2-40B4-BE49-F238E27FC236}">
                <a16:creationId xmlns:a16="http://schemas.microsoft.com/office/drawing/2014/main" id="{D12BB784-26E3-4046-B0C7-D1929D6D217B}"/>
              </a:ext>
            </a:extLst>
          </p:cNvPr>
          <p:cNvCxnSpPr>
            <a:cxnSpLocks/>
          </p:cNvCxnSpPr>
          <p:nvPr/>
        </p:nvCxnSpPr>
        <p:spPr>
          <a:xfrm flipV="1">
            <a:off x="3932216" y="2934101"/>
            <a:ext cx="205245" cy="553660"/>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33">
            <a:extLst>
              <a:ext uri="{FF2B5EF4-FFF2-40B4-BE49-F238E27FC236}">
                <a16:creationId xmlns:a16="http://schemas.microsoft.com/office/drawing/2014/main" id="{34DBF19B-E629-4F9F-8559-70AD3BBDF180}"/>
              </a:ext>
            </a:extLst>
          </p:cNvPr>
          <p:cNvCxnSpPr>
            <a:cxnSpLocks/>
          </p:cNvCxnSpPr>
          <p:nvPr/>
        </p:nvCxnSpPr>
        <p:spPr>
          <a:xfrm flipH="1" flipV="1">
            <a:off x="3932216" y="3497318"/>
            <a:ext cx="205245" cy="618327"/>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BBCA3BBE-8253-46E3-96F4-90585BFC3DBC}"/>
              </a:ext>
            </a:extLst>
          </p:cNvPr>
          <p:cNvCxnSpPr>
            <a:cxnSpLocks/>
          </p:cNvCxnSpPr>
          <p:nvPr/>
        </p:nvCxnSpPr>
        <p:spPr>
          <a:xfrm>
            <a:off x="4137461" y="2955581"/>
            <a:ext cx="1044714" cy="0"/>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a:extLst>
              <a:ext uri="{FF2B5EF4-FFF2-40B4-BE49-F238E27FC236}">
                <a16:creationId xmlns:a16="http://schemas.microsoft.com/office/drawing/2014/main" id="{86EFEC6E-9DF3-4AD7-A06A-8F7B7FF35FC5}"/>
              </a:ext>
            </a:extLst>
          </p:cNvPr>
          <p:cNvCxnSpPr>
            <a:cxnSpLocks/>
          </p:cNvCxnSpPr>
          <p:nvPr/>
        </p:nvCxnSpPr>
        <p:spPr>
          <a:xfrm>
            <a:off x="4137461" y="4126575"/>
            <a:ext cx="1910686" cy="0"/>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a:extLst>
              <a:ext uri="{FF2B5EF4-FFF2-40B4-BE49-F238E27FC236}">
                <a16:creationId xmlns:a16="http://schemas.microsoft.com/office/drawing/2014/main" id="{D9E084FE-C39D-4E48-A8F6-BE2A1FD44146}"/>
              </a:ext>
            </a:extLst>
          </p:cNvPr>
          <p:cNvCxnSpPr>
            <a:cxnSpLocks/>
            <a:stCxn id="48" idx="3"/>
          </p:cNvCxnSpPr>
          <p:nvPr/>
        </p:nvCxnSpPr>
        <p:spPr>
          <a:xfrm>
            <a:off x="6347757" y="3487761"/>
            <a:ext cx="1420061" cy="8830"/>
          </a:xfrm>
          <a:prstGeom prst="line">
            <a:avLst/>
          </a:prstGeom>
        </p:spPr>
        <p:style>
          <a:lnRef idx="3">
            <a:schemeClr val="dk1"/>
          </a:lnRef>
          <a:fillRef idx="0">
            <a:schemeClr val="dk1"/>
          </a:fillRef>
          <a:effectRef idx="2">
            <a:schemeClr val="dk1"/>
          </a:effectRef>
          <a:fontRef idx="minor">
            <a:schemeClr val="tx1"/>
          </a:fontRef>
        </p:style>
      </p:cxnSp>
      <p:sp>
        <p:nvSpPr>
          <p:cNvPr id="43" name="TextBox 42">
            <a:extLst>
              <a:ext uri="{FF2B5EF4-FFF2-40B4-BE49-F238E27FC236}">
                <a16:creationId xmlns:a16="http://schemas.microsoft.com/office/drawing/2014/main" id="{12470AA8-EFD2-47D5-B54B-C8C2022AD696}"/>
              </a:ext>
            </a:extLst>
          </p:cNvPr>
          <p:cNvSpPr txBox="1"/>
          <p:nvPr/>
        </p:nvSpPr>
        <p:spPr>
          <a:xfrm>
            <a:off x="628650" y="2619428"/>
            <a:ext cx="228600" cy="1754326"/>
          </a:xfrm>
          <a:prstGeom prst="rect">
            <a:avLst/>
          </a:prstGeom>
          <a:solidFill>
            <a:schemeClr val="bg1"/>
          </a:solidFill>
          <a:ln>
            <a:solidFill>
              <a:schemeClr val="tx1"/>
            </a:solidFill>
          </a:ln>
        </p:spPr>
        <p:txBody>
          <a:bodyPr wrap="square" rtlCol="0">
            <a:spAutoFit/>
          </a:bodyPr>
          <a:lstStyle/>
          <a:p>
            <a:pPr algn="ctr"/>
            <a:r>
              <a:rPr lang="en-US" sz="1350" dirty="0"/>
              <a:t>C</a:t>
            </a:r>
          </a:p>
          <a:p>
            <a:pPr algn="ctr"/>
            <a:r>
              <a:rPr lang="en-US" sz="1350" dirty="0"/>
              <a:t>R</a:t>
            </a:r>
          </a:p>
          <a:p>
            <a:pPr algn="ctr"/>
            <a:r>
              <a:rPr lang="en-US" sz="1350" dirty="0"/>
              <a:t>E</a:t>
            </a:r>
          </a:p>
          <a:p>
            <a:pPr algn="ctr"/>
            <a:r>
              <a:rPr lang="en-US" sz="1350" dirty="0"/>
              <a:t>A</a:t>
            </a:r>
          </a:p>
          <a:p>
            <a:pPr algn="ctr"/>
            <a:r>
              <a:rPr lang="en-US" sz="1350" dirty="0"/>
              <a:t>T</a:t>
            </a:r>
          </a:p>
          <a:p>
            <a:pPr algn="ctr"/>
            <a:r>
              <a:rPr lang="en-US" sz="1350" dirty="0"/>
              <a:t>I</a:t>
            </a:r>
          </a:p>
          <a:p>
            <a:pPr algn="ctr"/>
            <a:r>
              <a:rPr lang="en-US" sz="1350" dirty="0"/>
              <a:t>O</a:t>
            </a:r>
          </a:p>
          <a:p>
            <a:pPr algn="ctr"/>
            <a:r>
              <a:rPr lang="en-US" sz="1350" dirty="0"/>
              <a:t>N</a:t>
            </a:r>
          </a:p>
        </p:txBody>
      </p:sp>
      <p:sp>
        <p:nvSpPr>
          <p:cNvPr id="44" name="TextBox 43">
            <a:extLst>
              <a:ext uri="{FF2B5EF4-FFF2-40B4-BE49-F238E27FC236}">
                <a16:creationId xmlns:a16="http://schemas.microsoft.com/office/drawing/2014/main" id="{B88E6A5F-25EF-4DA7-AED4-7E8CDB32A254}"/>
              </a:ext>
            </a:extLst>
          </p:cNvPr>
          <p:cNvSpPr txBox="1"/>
          <p:nvPr/>
        </p:nvSpPr>
        <p:spPr>
          <a:xfrm>
            <a:off x="1307159" y="2931053"/>
            <a:ext cx="300083" cy="1131079"/>
          </a:xfrm>
          <a:prstGeom prst="rect">
            <a:avLst/>
          </a:prstGeom>
          <a:solidFill>
            <a:schemeClr val="bg1"/>
          </a:solidFill>
          <a:ln>
            <a:solidFill>
              <a:schemeClr val="tx1"/>
            </a:solidFill>
          </a:ln>
        </p:spPr>
        <p:txBody>
          <a:bodyPr wrap="none" rtlCol="0">
            <a:spAutoFit/>
          </a:bodyPr>
          <a:lstStyle/>
          <a:p>
            <a:pPr algn="ctr"/>
            <a:r>
              <a:rPr lang="en-US" sz="1350" dirty="0"/>
              <a:t>F</a:t>
            </a:r>
          </a:p>
          <a:p>
            <a:pPr algn="ctr"/>
            <a:r>
              <a:rPr lang="en-US" sz="1350" dirty="0"/>
              <a:t>L</a:t>
            </a:r>
          </a:p>
          <a:p>
            <a:pPr algn="ctr"/>
            <a:r>
              <a:rPr lang="en-US" sz="1350" dirty="0"/>
              <a:t>O</a:t>
            </a:r>
          </a:p>
          <a:p>
            <a:pPr algn="ctr"/>
            <a:r>
              <a:rPr lang="en-US" sz="1350" dirty="0"/>
              <a:t>O</a:t>
            </a:r>
          </a:p>
          <a:p>
            <a:pPr algn="ctr"/>
            <a:r>
              <a:rPr lang="en-US" sz="1350" dirty="0"/>
              <a:t>D</a:t>
            </a:r>
          </a:p>
        </p:txBody>
      </p:sp>
      <p:sp>
        <p:nvSpPr>
          <p:cNvPr id="45" name="TextBox 44">
            <a:extLst>
              <a:ext uri="{FF2B5EF4-FFF2-40B4-BE49-F238E27FC236}">
                <a16:creationId xmlns:a16="http://schemas.microsoft.com/office/drawing/2014/main" id="{10F82814-68D8-459D-AFE6-8000283656AB}"/>
              </a:ext>
            </a:extLst>
          </p:cNvPr>
          <p:cNvSpPr txBox="1"/>
          <p:nvPr/>
        </p:nvSpPr>
        <p:spPr>
          <a:xfrm>
            <a:off x="4185273" y="2859355"/>
            <a:ext cx="734496" cy="369332"/>
          </a:xfrm>
          <a:prstGeom prst="rect">
            <a:avLst/>
          </a:prstGeom>
          <a:noFill/>
        </p:spPr>
        <p:txBody>
          <a:bodyPr wrap="none" rtlCol="0">
            <a:spAutoFit/>
          </a:bodyPr>
          <a:lstStyle/>
          <a:p>
            <a:r>
              <a:rPr lang="en-US" dirty="0"/>
              <a:t>North</a:t>
            </a:r>
          </a:p>
        </p:txBody>
      </p:sp>
      <p:sp>
        <p:nvSpPr>
          <p:cNvPr id="46" name="TextBox 45">
            <a:extLst>
              <a:ext uri="{FF2B5EF4-FFF2-40B4-BE49-F238E27FC236}">
                <a16:creationId xmlns:a16="http://schemas.microsoft.com/office/drawing/2014/main" id="{EC8BFDC6-43B4-46CA-B128-48DD99E7E832}"/>
              </a:ext>
            </a:extLst>
          </p:cNvPr>
          <p:cNvSpPr txBox="1"/>
          <p:nvPr/>
        </p:nvSpPr>
        <p:spPr>
          <a:xfrm>
            <a:off x="4202531" y="4072480"/>
            <a:ext cx="734496" cy="369332"/>
          </a:xfrm>
          <a:prstGeom prst="rect">
            <a:avLst/>
          </a:prstGeom>
          <a:noFill/>
        </p:spPr>
        <p:txBody>
          <a:bodyPr wrap="square" rtlCol="0">
            <a:spAutoFit/>
          </a:bodyPr>
          <a:lstStyle/>
          <a:p>
            <a:r>
              <a:rPr lang="en-US" dirty="0"/>
              <a:t>South</a:t>
            </a:r>
          </a:p>
        </p:txBody>
      </p:sp>
      <p:sp>
        <p:nvSpPr>
          <p:cNvPr id="47" name="TextBox 46">
            <a:extLst>
              <a:ext uri="{FF2B5EF4-FFF2-40B4-BE49-F238E27FC236}">
                <a16:creationId xmlns:a16="http://schemas.microsoft.com/office/drawing/2014/main" id="{33E24BC4-E06C-4703-A866-C86299904209}"/>
              </a:ext>
            </a:extLst>
          </p:cNvPr>
          <p:cNvSpPr txBox="1"/>
          <p:nvPr/>
        </p:nvSpPr>
        <p:spPr>
          <a:xfrm>
            <a:off x="6439813" y="3160150"/>
            <a:ext cx="1034514" cy="646331"/>
          </a:xfrm>
          <a:prstGeom prst="rect">
            <a:avLst/>
          </a:prstGeom>
          <a:noFill/>
          <a:ln>
            <a:solidFill>
              <a:schemeClr val="bg1"/>
            </a:solidFill>
          </a:ln>
        </p:spPr>
        <p:txBody>
          <a:bodyPr wrap="none" rtlCol="0">
            <a:spAutoFit/>
          </a:bodyPr>
          <a:lstStyle/>
          <a:p>
            <a:r>
              <a:rPr lang="en-US" dirty="0"/>
              <a:t>Remnant</a:t>
            </a:r>
          </a:p>
          <a:p>
            <a:r>
              <a:rPr lang="en-US" dirty="0"/>
              <a:t>Returns</a:t>
            </a:r>
          </a:p>
        </p:txBody>
      </p:sp>
      <p:sp>
        <p:nvSpPr>
          <p:cNvPr id="48" name="TextBox 47">
            <a:extLst>
              <a:ext uri="{FF2B5EF4-FFF2-40B4-BE49-F238E27FC236}">
                <a16:creationId xmlns:a16="http://schemas.microsoft.com/office/drawing/2014/main" id="{1E20BE8F-4FBE-4A90-8223-1F3D6644FA48}"/>
              </a:ext>
            </a:extLst>
          </p:cNvPr>
          <p:cNvSpPr txBox="1"/>
          <p:nvPr/>
        </p:nvSpPr>
        <p:spPr>
          <a:xfrm>
            <a:off x="6063705" y="2506723"/>
            <a:ext cx="284052" cy="1962076"/>
          </a:xfrm>
          <a:prstGeom prst="rect">
            <a:avLst/>
          </a:prstGeom>
          <a:solidFill>
            <a:schemeClr val="bg1"/>
          </a:solidFill>
          <a:ln>
            <a:solidFill>
              <a:schemeClr val="tx1"/>
            </a:solidFill>
          </a:ln>
        </p:spPr>
        <p:txBody>
          <a:bodyPr wrap="none" rtlCol="0">
            <a:spAutoFit/>
          </a:bodyPr>
          <a:lstStyle/>
          <a:p>
            <a:pPr algn="ctr"/>
            <a:r>
              <a:rPr lang="en-US" sz="1350" dirty="0"/>
              <a:t>C</a:t>
            </a:r>
          </a:p>
          <a:p>
            <a:pPr algn="ctr"/>
            <a:r>
              <a:rPr lang="en-US" sz="1350" dirty="0"/>
              <a:t>A</a:t>
            </a:r>
          </a:p>
          <a:p>
            <a:pPr algn="ctr"/>
            <a:r>
              <a:rPr lang="en-US" sz="1350" dirty="0"/>
              <a:t>P</a:t>
            </a:r>
          </a:p>
          <a:p>
            <a:pPr algn="ctr"/>
            <a:r>
              <a:rPr lang="en-US" sz="1350" dirty="0"/>
              <a:t>T</a:t>
            </a:r>
          </a:p>
          <a:p>
            <a:pPr algn="ctr"/>
            <a:r>
              <a:rPr lang="en-US" sz="1350" dirty="0"/>
              <a:t>I</a:t>
            </a:r>
          </a:p>
          <a:p>
            <a:pPr algn="ctr"/>
            <a:r>
              <a:rPr lang="en-US" sz="1350" dirty="0"/>
              <a:t>V</a:t>
            </a:r>
          </a:p>
          <a:p>
            <a:pPr algn="ctr"/>
            <a:r>
              <a:rPr lang="en-US" sz="1350" dirty="0"/>
              <a:t>I</a:t>
            </a:r>
          </a:p>
          <a:p>
            <a:pPr algn="ctr"/>
            <a:r>
              <a:rPr lang="en-US" sz="1350" dirty="0"/>
              <a:t>T</a:t>
            </a:r>
          </a:p>
          <a:p>
            <a:pPr algn="ctr"/>
            <a:r>
              <a:rPr lang="en-US" sz="1350" dirty="0"/>
              <a:t>Y</a:t>
            </a:r>
          </a:p>
        </p:txBody>
      </p:sp>
      <p:sp>
        <p:nvSpPr>
          <p:cNvPr id="51" name="TextBox 50">
            <a:extLst>
              <a:ext uri="{FF2B5EF4-FFF2-40B4-BE49-F238E27FC236}">
                <a16:creationId xmlns:a16="http://schemas.microsoft.com/office/drawing/2014/main" id="{0211F287-5BA9-45BC-81D0-4008F5A6363F}"/>
              </a:ext>
            </a:extLst>
          </p:cNvPr>
          <p:cNvSpPr txBox="1"/>
          <p:nvPr/>
        </p:nvSpPr>
        <p:spPr>
          <a:xfrm>
            <a:off x="855029" y="3478977"/>
            <a:ext cx="284052" cy="1246495"/>
          </a:xfrm>
          <a:prstGeom prst="rect">
            <a:avLst/>
          </a:prstGeom>
          <a:noFill/>
        </p:spPr>
        <p:txBody>
          <a:bodyPr wrap="none" rtlCol="0">
            <a:spAutoFit/>
          </a:bodyPr>
          <a:lstStyle/>
          <a:p>
            <a:pPr algn="ctr"/>
            <a:r>
              <a:rPr lang="en-US" sz="750" dirty="0">
                <a:effectLst>
                  <a:glow rad="381000">
                    <a:schemeClr val="bg1"/>
                  </a:glow>
                </a:effectLst>
              </a:rPr>
              <a:t>A</a:t>
            </a:r>
          </a:p>
          <a:p>
            <a:pPr algn="ctr"/>
            <a:r>
              <a:rPr lang="en-US" sz="750" dirty="0">
                <a:effectLst>
                  <a:glow rad="381000">
                    <a:schemeClr val="bg1"/>
                  </a:glow>
                </a:effectLst>
              </a:rPr>
              <a:t>d</a:t>
            </a:r>
          </a:p>
          <a:p>
            <a:pPr algn="ctr"/>
            <a:r>
              <a:rPr lang="en-US" sz="750" dirty="0">
                <a:effectLst>
                  <a:glow rad="381000">
                    <a:schemeClr val="bg1"/>
                  </a:glow>
                </a:effectLst>
              </a:rPr>
              <a:t>a</a:t>
            </a:r>
          </a:p>
          <a:p>
            <a:pPr algn="ctr"/>
            <a:r>
              <a:rPr lang="en-US" sz="750" dirty="0">
                <a:effectLst>
                  <a:glow rad="381000">
                    <a:schemeClr val="bg1"/>
                  </a:glow>
                </a:effectLst>
              </a:rPr>
              <a:t>m </a:t>
            </a:r>
          </a:p>
          <a:p>
            <a:pPr algn="ctr"/>
            <a:endParaRPr lang="en-US" sz="750" dirty="0">
              <a:effectLst>
                <a:glow rad="381000">
                  <a:schemeClr val="bg1"/>
                </a:glow>
              </a:effectLst>
            </a:endParaRPr>
          </a:p>
          <a:p>
            <a:pPr algn="ctr"/>
            <a:r>
              <a:rPr lang="en-US" sz="750" dirty="0">
                <a:effectLst>
                  <a:glow rad="381000">
                    <a:schemeClr val="bg1"/>
                  </a:glow>
                </a:effectLst>
              </a:rPr>
              <a:t>&amp;</a:t>
            </a:r>
          </a:p>
          <a:p>
            <a:pPr algn="ctr"/>
            <a:endParaRPr lang="en-US" sz="750" dirty="0">
              <a:effectLst>
                <a:glow rad="381000">
                  <a:schemeClr val="bg1"/>
                </a:glow>
              </a:effectLst>
            </a:endParaRPr>
          </a:p>
          <a:p>
            <a:pPr algn="ctr"/>
            <a:r>
              <a:rPr lang="en-US" sz="750" dirty="0">
                <a:effectLst>
                  <a:glow rad="381000">
                    <a:schemeClr val="bg1"/>
                  </a:glow>
                </a:effectLst>
              </a:rPr>
              <a:t>E</a:t>
            </a:r>
          </a:p>
          <a:p>
            <a:pPr algn="ctr"/>
            <a:r>
              <a:rPr lang="en-US" sz="750" dirty="0">
                <a:effectLst>
                  <a:glow rad="381000">
                    <a:schemeClr val="bg1"/>
                  </a:glow>
                </a:effectLst>
              </a:rPr>
              <a:t>v</a:t>
            </a:r>
          </a:p>
          <a:p>
            <a:pPr algn="ctr"/>
            <a:r>
              <a:rPr lang="en-US" sz="750" dirty="0">
                <a:effectLst>
                  <a:glow rad="381000">
                    <a:schemeClr val="bg1"/>
                  </a:glow>
                </a:effectLst>
              </a:rPr>
              <a:t>e</a:t>
            </a:r>
          </a:p>
        </p:txBody>
      </p:sp>
      <p:sp>
        <p:nvSpPr>
          <p:cNvPr id="52" name="TextBox 51">
            <a:extLst>
              <a:ext uri="{FF2B5EF4-FFF2-40B4-BE49-F238E27FC236}">
                <a16:creationId xmlns:a16="http://schemas.microsoft.com/office/drawing/2014/main" id="{863A0164-518A-41BA-B25C-226CF4EEB5ED}"/>
              </a:ext>
            </a:extLst>
          </p:cNvPr>
          <p:cNvSpPr txBox="1"/>
          <p:nvPr/>
        </p:nvSpPr>
        <p:spPr>
          <a:xfrm>
            <a:off x="1743323" y="3445050"/>
            <a:ext cx="277641" cy="1061829"/>
          </a:xfrm>
          <a:prstGeom prst="rect">
            <a:avLst/>
          </a:prstGeom>
          <a:noFill/>
        </p:spPr>
        <p:txBody>
          <a:bodyPr wrap="none" rtlCol="0">
            <a:spAutoFit/>
          </a:bodyPr>
          <a:lstStyle/>
          <a:p>
            <a:pPr algn="ctr"/>
            <a:r>
              <a:rPr lang="en-US" sz="900" dirty="0">
                <a:effectLst>
                  <a:glow rad="381000">
                    <a:schemeClr val="bg1"/>
                  </a:glow>
                </a:effectLst>
              </a:rPr>
              <a:t>A</a:t>
            </a:r>
          </a:p>
          <a:p>
            <a:pPr algn="ctr"/>
            <a:r>
              <a:rPr lang="en-US" sz="900" dirty="0">
                <a:effectLst>
                  <a:glow rad="381000">
                    <a:schemeClr val="bg1"/>
                  </a:glow>
                </a:effectLst>
              </a:rPr>
              <a:t>b</a:t>
            </a:r>
          </a:p>
          <a:p>
            <a:pPr algn="ctr"/>
            <a:r>
              <a:rPr lang="en-US" sz="900" dirty="0">
                <a:effectLst>
                  <a:glow rad="381000">
                    <a:schemeClr val="bg1"/>
                  </a:glow>
                </a:effectLst>
              </a:rPr>
              <a:t>r</a:t>
            </a:r>
          </a:p>
          <a:p>
            <a:pPr algn="ctr"/>
            <a:r>
              <a:rPr lang="en-US" sz="900" dirty="0">
                <a:effectLst>
                  <a:glow rad="381000">
                    <a:schemeClr val="bg1"/>
                  </a:glow>
                </a:effectLst>
              </a:rPr>
              <a:t>a</a:t>
            </a:r>
          </a:p>
          <a:p>
            <a:pPr algn="ctr"/>
            <a:r>
              <a:rPr lang="en-US" sz="900" dirty="0">
                <a:effectLst>
                  <a:glow rad="381000">
                    <a:schemeClr val="bg1"/>
                  </a:glow>
                </a:effectLst>
              </a:rPr>
              <a:t>h</a:t>
            </a:r>
          </a:p>
          <a:p>
            <a:pPr algn="ctr"/>
            <a:r>
              <a:rPr lang="en-US" sz="900" dirty="0">
                <a:effectLst>
                  <a:glow rad="381000">
                    <a:schemeClr val="bg1"/>
                  </a:glow>
                </a:effectLst>
              </a:rPr>
              <a:t>a</a:t>
            </a:r>
          </a:p>
          <a:p>
            <a:pPr algn="ctr"/>
            <a:r>
              <a:rPr lang="en-US" sz="900" dirty="0">
                <a:effectLst>
                  <a:glow rad="381000">
                    <a:schemeClr val="bg1"/>
                  </a:glow>
                </a:effectLst>
              </a:rPr>
              <a:t>m</a:t>
            </a:r>
          </a:p>
        </p:txBody>
      </p:sp>
      <p:sp>
        <p:nvSpPr>
          <p:cNvPr id="53" name="TextBox 52">
            <a:extLst>
              <a:ext uri="{FF2B5EF4-FFF2-40B4-BE49-F238E27FC236}">
                <a16:creationId xmlns:a16="http://schemas.microsoft.com/office/drawing/2014/main" id="{5826E950-7518-43CD-A052-8E1A3552D74E}"/>
              </a:ext>
            </a:extLst>
          </p:cNvPr>
          <p:cNvSpPr txBox="1"/>
          <p:nvPr/>
        </p:nvSpPr>
        <p:spPr>
          <a:xfrm>
            <a:off x="2404877" y="3490044"/>
            <a:ext cx="284052" cy="784830"/>
          </a:xfrm>
          <a:prstGeom prst="rect">
            <a:avLst/>
          </a:prstGeom>
          <a:noFill/>
        </p:spPr>
        <p:txBody>
          <a:bodyPr wrap="none" rtlCol="0">
            <a:spAutoFit/>
          </a:bodyPr>
          <a:lstStyle/>
          <a:p>
            <a:pPr algn="ctr"/>
            <a:r>
              <a:rPr lang="en-US" sz="900" dirty="0">
                <a:effectLst>
                  <a:glow rad="381000">
                    <a:schemeClr val="bg1"/>
                  </a:glow>
                </a:effectLst>
              </a:rPr>
              <a:t>M</a:t>
            </a:r>
          </a:p>
          <a:p>
            <a:pPr algn="ctr"/>
            <a:r>
              <a:rPr lang="en-US" sz="900" dirty="0">
                <a:effectLst>
                  <a:glow rad="381000">
                    <a:schemeClr val="bg1"/>
                  </a:glow>
                </a:effectLst>
              </a:rPr>
              <a:t>o</a:t>
            </a:r>
          </a:p>
          <a:p>
            <a:pPr algn="ctr"/>
            <a:r>
              <a:rPr lang="en-US" sz="900" dirty="0">
                <a:effectLst>
                  <a:glow rad="381000">
                    <a:schemeClr val="bg1"/>
                  </a:glow>
                </a:effectLst>
              </a:rPr>
              <a:t>s</a:t>
            </a:r>
          </a:p>
          <a:p>
            <a:pPr algn="ctr"/>
            <a:r>
              <a:rPr lang="en-US" sz="900" dirty="0">
                <a:effectLst>
                  <a:glow rad="381000">
                    <a:schemeClr val="bg1"/>
                  </a:glow>
                </a:effectLst>
              </a:rPr>
              <a:t>e</a:t>
            </a:r>
          </a:p>
          <a:p>
            <a:pPr algn="ctr"/>
            <a:r>
              <a:rPr lang="en-US" sz="900" dirty="0">
                <a:effectLst>
                  <a:glow rad="381000">
                    <a:schemeClr val="bg1"/>
                  </a:glow>
                </a:effectLst>
              </a:rPr>
              <a:t>s</a:t>
            </a:r>
          </a:p>
        </p:txBody>
      </p:sp>
      <p:sp>
        <p:nvSpPr>
          <p:cNvPr id="54" name="TextBox 53">
            <a:extLst>
              <a:ext uri="{FF2B5EF4-FFF2-40B4-BE49-F238E27FC236}">
                <a16:creationId xmlns:a16="http://schemas.microsoft.com/office/drawing/2014/main" id="{7D2A7FA8-136F-4F4F-BC8D-50756D1D11CC}"/>
              </a:ext>
            </a:extLst>
          </p:cNvPr>
          <p:cNvSpPr txBox="1"/>
          <p:nvPr/>
        </p:nvSpPr>
        <p:spPr>
          <a:xfrm>
            <a:off x="3361831" y="3495036"/>
            <a:ext cx="255199" cy="1477328"/>
          </a:xfrm>
          <a:prstGeom prst="rect">
            <a:avLst/>
          </a:prstGeom>
          <a:noFill/>
        </p:spPr>
        <p:txBody>
          <a:bodyPr wrap="none" rtlCol="0">
            <a:spAutoFit/>
          </a:bodyPr>
          <a:lstStyle/>
          <a:p>
            <a:pPr algn="ctr"/>
            <a:r>
              <a:rPr lang="en-US" sz="900" dirty="0">
                <a:effectLst>
                  <a:glow rad="381000">
                    <a:schemeClr val="bg1"/>
                  </a:glow>
                </a:effectLst>
              </a:rPr>
              <a:t>K</a:t>
            </a:r>
          </a:p>
          <a:p>
            <a:pPr algn="ctr"/>
            <a:r>
              <a:rPr lang="en-US" sz="900" dirty="0" err="1">
                <a:effectLst>
                  <a:glow rad="381000">
                    <a:schemeClr val="bg1"/>
                  </a:glow>
                </a:effectLst>
              </a:rPr>
              <a:t>i</a:t>
            </a:r>
            <a:endParaRPr lang="en-US" sz="900" dirty="0">
              <a:effectLst>
                <a:glow rad="381000">
                  <a:schemeClr val="bg1"/>
                </a:glow>
              </a:effectLst>
            </a:endParaRPr>
          </a:p>
          <a:p>
            <a:pPr algn="ctr"/>
            <a:r>
              <a:rPr lang="en-US" sz="900" dirty="0">
                <a:effectLst>
                  <a:glow rad="381000">
                    <a:schemeClr val="bg1"/>
                  </a:glow>
                </a:effectLst>
              </a:rPr>
              <a:t>n</a:t>
            </a:r>
          </a:p>
          <a:p>
            <a:pPr algn="ctr"/>
            <a:r>
              <a:rPr lang="en-US" sz="900" dirty="0">
                <a:effectLst>
                  <a:glow rad="381000">
                    <a:schemeClr val="bg1"/>
                  </a:glow>
                </a:effectLst>
              </a:rPr>
              <a:t>g</a:t>
            </a:r>
          </a:p>
          <a:p>
            <a:pPr algn="ctr"/>
            <a:endParaRPr lang="en-US" sz="900" dirty="0">
              <a:effectLst>
                <a:glow rad="381000">
                  <a:schemeClr val="bg1"/>
                </a:glow>
              </a:effectLst>
            </a:endParaRPr>
          </a:p>
          <a:p>
            <a:pPr algn="ctr"/>
            <a:r>
              <a:rPr lang="en-US" sz="900" dirty="0">
                <a:effectLst>
                  <a:glow rad="381000">
                    <a:schemeClr val="bg1"/>
                  </a:glow>
                </a:effectLst>
              </a:rPr>
              <a:t>D</a:t>
            </a:r>
          </a:p>
          <a:p>
            <a:pPr algn="ctr"/>
            <a:r>
              <a:rPr lang="en-US" sz="900" dirty="0">
                <a:effectLst>
                  <a:glow rad="381000">
                    <a:schemeClr val="bg1"/>
                  </a:glow>
                </a:effectLst>
              </a:rPr>
              <a:t>a</a:t>
            </a:r>
          </a:p>
          <a:p>
            <a:pPr algn="ctr"/>
            <a:r>
              <a:rPr lang="en-US" sz="900" dirty="0">
                <a:effectLst>
                  <a:glow rad="381000">
                    <a:schemeClr val="bg1"/>
                  </a:glow>
                </a:effectLst>
              </a:rPr>
              <a:t>v</a:t>
            </a:r>
          </a:p>
          <a:p>
            <a:pPr algn="ctr"/>
            <a:r>
              <a:rPr lang="en-US" sz="900" dirty="0" err="1">
                <a:effectLst>
                  <a:glow rad="381000">
                    <a:schemeClr val="bg1"/>
                  </a:glow>
                </a:effectLst>
              </a:rPr>
              <a:t>i</a:t>
            </a:r>
            <a:endParaRPr lang="en-US" sz="900" dirty="0">
              <a:effectLst>
                <a:glow rad="381000">
                  <a:schemeClr val="bg1"/>
                </a:glow>
              </a:effectLst>
            </a:endParaRPr>
          </a:p>
          <a:p>
            <a:pPr algn="ctr"/>
            <a:r>
              <a:rPr lang="en-US" sz="900" dirty="0">
                <a:effectLst>
                  <a:glow rad="381000">
                    <a:schemeClr val="bg1"/>
                  </a:glow>
                </a:effectLst>
              </a:rPr>
              <a:t>d</a:t>
            </a:r>
          </a:p>
        </p:txBody>
      </p:sp>
      <p:sp>
        <p:nvSpPr>
          <p:cNvPr id="3" name="TextBox 2">
            <a:extLst>
              <a:ext uri="{FF2B5EF4-FFF2-40B4-BE49-F238E27FC236}">
                <a16:creationId xmlns:a16="http://schemas.microsoft.com/office/drawing/2014/main" id="{6D16CC4D-A085-470E-B245-FD85CADFBA27}"/>
              </a:ext>
            </a:extLst>
          </p:cNvPr>
          <p:cNvSpPr txBox="1"/>
          <p:nvPr/>
        </p:nvSpPr>
        <p:spPr>
          <a:xfrm>
            <a:off x="2197916" y="5729681"/>
            <a:ext cx="5075339" cy="369332"/>
          </a:xfrm>
          <a:prstGeom prst="rect">
            <a:avLst/>
          </a:prstGeom>
          <a:solidFill>
            <a:srgbClr val="FFFF99"/>
          </a:solidFill>
          <a:ln>
            <a:solidFill>
              <a:schemeClr val="tx1"/>
            </a:solidFill>
          </a:ln>
        </p:spPr>
        <p:txBody>
          <a:bodyPr wrap="square" rtlCol="0">
            <a:spAutoFit/>
          </a:bodyPr>
          <a:lstStyle/>
          <a:p>
            <a:pPr algn="ctr"/>
            <a:r>
              <a:rPr lang="en-US" dirty="0"/>
              <a:t>Constant Need For Restoration</a:t>
            </a:r>
          </a:p>
        </p:txBody>
      </p:sp>
      <p:cxnSp>
        <p:nvCxnSpPr>
          <p:cNvPr id="7" name="Straight Arrow Connector 6">
            <a:extLst>
              <a:ext uri="{FF2B5EF4-FFF2-40B4-BE49-F238E27FC236}">
                <a16:creationId xmlns:a16="http://schemas.microsoft.com/office/drawing/2014/main" id="{EE32386D-93D7-4916-B160-DB4033F04924}"/>
              </a:ext>
            </a:extLst>
          </p:cNvPr>
          <p:cNvCxnSpPr>
            <a:cxnSpLocks/>
          </p:cNvCxnSpPr>
          <p:nvPr/>
        </p:nvCxnSpPr>
        <p:spPr>
          <a:xfrm>
            <a:off x="2591102" y="4257146"/>
            <a:ext cx="789014" cy="146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43889613-42D2-45DC-9508-B239984581CD}"/>
              </a:ext>
            </a:extLst>
          </p:cNvPr>
          <p:cNvCxnSpPr>
            <a:cxnSpLocks/>
          </p:cNvCxnSpPr>
          <p:nvPr/>
        </p:nvCxnSpPr>
        <p:spPr>
          <a:xfrm flipH="1">
            <a:off x="5699668" y="3774422"/>
            <a:ext cx="1097390" cy="19476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C60373F4-DFBC-4933-897E-C8DCD6163808}"/>
              </a:ext>
            </a:extLst>
          </p:cNvPr>
          <p:cNvCxnSpPr>
            <a:cxnSpLocks/>
          </p:cNvCxnSpPr>
          <p:nvPr/>
        </p:nvCxnSpPr>
        <p:spPr>
          <a:xfrm>
            <a:off x="4864396" y="4683494"/>
            <a:ext cx="14036" cy="10352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Left Brace 12">
            <a:extLst>
              <a:ext uri="{FF2B5EF4-FFF2-40B4-BE49-F238E27FC236}">
                <a16:creationId xmlns:a16="http://schemas.microsoft.com/office/drawing/2014/main" id="{67C37E46-3B11-46F1-A5F9-5F42DCEAE503}"/>
              </a:ext>
            </a:extLst>
          </p:cNvPr>
          <p:cNvSpPr/>
          <p:nvPr/>
        </p:nvSpPr>
        <p:spPr>
          <a:xfrm rot="16200000">
            <a:off x="4788721" y="3717207"/>
            <a:ext cx="151348" cy="171997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34282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025F-BC2C-49F6-A5E2-8A2678989330}"/>
              </a:ext>
            </a:extLst>
          </p:cNvPr>
          <p:cNvSpPr>
            <a:spLocks noGrp="1"/>
          </p:cNvSpPr>
          <p:nvPr>
            <p:ph type="title"/>
          </p:nvPr>
        </p:nvSpPr>
        <p:spPr>
          <a:xfrm>
            <a:off x="628650" y="242814"/>
            <a:ext cx="7886700" cy="876445"/>
          </a:xfrm>
        </p:spPr>
        <p:txBody>
          <a:bodyPr/>
          <a:lstStyle/>
          <a:p>
            <a:r>
              <a:rPr lang="en-US" dirty="0"/>
              <a:t>THE SPIRITUAL DECLINE OF ISRAEL</a:t>
            </a:r>
          </a:p>
        </p:txBody>
      </p:sp>
      <p:sp>
        <p:nvSpPr>
          <p:cNvPr id="3" name="Content Placeholder 2">
            <a:extLst>
              <a:ext uri="{FF2B5EF4-FFF2-40B4-BE49-F238E27FC236}">
                <a16:creationId xmlns:a16="http://schemas.microsoft.com/office/drawing/2014/main" id="{B2707FA7-C39A-4579-97D9-3BD7F25194A7}"/>
              </a:ext>
            </a:extLst>
          </p:cNvPr>
          <p:cNvSpPr>
            <a:spLocks noGrp="1"/>
          </p:cNvSpPr>
          <p:nvPr>
            <p:ph idx="1"/>
          </p:nvPr>
        </p:nvSpPr>
        <p:spPr>
          <a:xfrm>
            <a:off x="628650" y="1233182"/>
            <a:ext cx="7886700" cy="4943781"/>
          </a:xfrm>
        </p:spPr>
        <p:txBody>
          <a:bodyPr>
            <a:normAutofit/>
          </a:bodyPr>
          <a:lstStyle/>
          <a:p>
            <a:r>
              <a:rPr lang="en-US" dirty="0"/>
              <a:t>Golden calf and corrupted worship instituted by Jeroboam (I Kings 12:25-33)</a:t>
            </a:r>
          </a:p>
        </p:txBody>
      </p:sp>
    </p:spTree>
    <p:extLst>
      <p:ext uri="{BB962C8B-B14F-4D97-AF65-F5344CB8AC3E}">
        <p14:creationId xmlns:p14="http://schemas.microsoft.com/office/powerpoint/2010/main" val="416450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067CA2C-AF9C-4887-B85D-9DCECF1BCCAA}"/>
              </a:ext>
            </a:extLst>
          </p:cNvPr>
          <p:cNvCxnSpPr>
            <a:cxnSpLocks/>
          </p:cNvCxnSpPr>
          <p:nvPr/>
        </p:nvCxnSpPr>
        <p:spPr>
          <a:xfrm flipV="1">
            <a:off x="1350628" y="2126610"/>
            <a:ext cx="612397" cy="263414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A4A23782-661E-48BA-A714-1727DA30C3DA}"/>
              </a:ext>
            </a:extLst>
          </p:cNvPr>
          <p:cNvCxnSpPr>
            <a:cxnSpLocks/>
          </p:cNvCxnSpPr>
          <p:nvPr/>
        </p:nvCxnSpPr>
        <p:spPr>
          <a:xfrm>
            <a:off x="1350628" y="4756557"/>
            <a:ext cx="545284" cy="25167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187704A2-D91E-4E46-B75D-3C66D32A8497}"/>
              </a:ext>
            </a:extLst>
          </p:cNvPr>
          <p:cNvCxnSpPr>
            <a:cxnSpLocks/>
          </p:cNvCxnSpPr>
          <p:nvPr/>
        </p:nvCxnSpPr>
        <p:spPr>
          <a:xfrm flipV="1">
            <a:off x="1963025" y="2126612"/>
            <a:ext cx="5083727" cy="1"/>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39A11B8-4087-4724-A9CD-0632FA8D7B17}"/>
              </a:ext>
            </a:extLst>
          </p:cNvPr>
          <p:cNvCxnSpPr>
            <a:cxnSpLocks/>
          </p:cNvCxnSpPr>
          <p:nvPr/>
        </p:nvCxnSpPr>
        <p:spPr>
          <a:xfrm>
            <a:off x="1895912" y="5008228"/>
            <a:ext cx="7139031"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699ABCD3-6429-455E-AFCD-B834B836EA96}"/>
              </a:ext>
            </a:extLst>
          </p:cNvPr>
          <p:cNvCxnSpPr>
            <a:cxnSpLocks/>
          </p:cNvCxnSpPr>
          <p:nvPr/>
        </p:nvCxnSpPr>
        <p:spPr>
          <a:xfrm>
            <a:off x="0" y="4756557"/>
            <a:ext cx="1350628" cy="839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43AE5921-0AE6-480C-8846-CA51D766D5C4}"/>
              </a:ext>
            </a:extLst>
          </p:cNvPr>
          <p:cNvCxnSpPr>
            <a:cxnSpLocks/>
          </p:cNvCxnSpPr>
          <p:nvPr/>
        </p:nvCxnSpPr>
        <p:spPr>
          <a:xfrm flipV="1">
            <a:off x="7046752" y="1877037"/>
            <a:ext cx="0" cy="507534"/>
          </a:xfrm>
          <a:prstGeom prst="line">
            <a:avLst/>
          </a:prstGeom>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006AFDE8-2C69-4605-9EB6-61A5793E3988}"/>
              </a:ext>
            </a:extLst>
          </p:cNvPr>
          <p:cNvSpPr txBox="1"/>
          <p:nvPr/>
        </p:nvSpPr>
        <p:spPr>
          <a:xfrm>
            <a:off x="461393" y="5150840"/>
            <a:ext cx="8573549" cy="369332"/>
          </a:xfrm>
          <a:prstGeom prst="rect">
            <a:avLst/>
          </a:prstGeom>
          <a:solidFill>
            <a:srgbClr val="FFFF99"/>
          </a:solidFill>
          <a:ln>
            <a:solidFill>
              <a:schemeClr val="tx1"/>
            </a:solidFill>
          </a:ln>
        </p:spPr>
        <p:txBody>
          <a:bodyPr wrap="square" rtlCol="0">
            <a:spAutoFit/>
          </a:bodyPr>
          <a:lstStyle/>
          <a:p>
            <a:r>
              <a:rPr lang="en-US" dirty="0"/>
              <a:t>TEMPLE</a:t>
            </a:r>
          </a:p>
        </p:txBody>
      </p:sp>
      <p:sp>
        <p:nvSpPr>
          <p:cNvPr id="32" name="TextBox 31">
            <a:extLst>
              <a:ext uri="{FF2B5EF4-FFF2-40B4-BE49-F238E27FC236}">
                <a16:creationId xmlns:a16="http://schemas.microsoft.com/office/drawing/2014/main" id="{92E6DBA1-3821-466E-97F3-418AC540434E}"/>
              </a:ext>
            </a:extLst>
          </p:cNvPr>
          <p:cNvSpPr txBox="1"/>
          <p:nvPr/>
        </p:nvSpPr>
        <p:spPr>
          <a:xfrm>
            <a:off x="1963025" y="2384571"/>
            <a:ext cx="5083718" cy="369332"/>
          </a:xfrm>
          <a:prstGeom prst="rect">
            <a:avLst/>
          </a:prstGeom>
          <a:solidFill>
            <a:srgbClr val="FFFF99"/>
          </a:solidFill>
          <a:ln>
            <a:solidFill>
              <a:schemeClr val="tx1"/>
            </a:solidFill>
          </a:ln>
        </p:spPr>
        <p:txBody>
          <a:bodyPr wrap="square" rtlCol="0">
            <a:spAutoFit/>
          </a:bodyPr>
          <a:lstStyle/>
          <a:p>
            <a:r>
              <a:rPr lang="en-US" dirty="0"/>
              <a:t>GOLDEN CALF</a:t>
            </a:r>
          </a:p>
        </p:txBody>
      </p:sp>
    </p:spTree>
    <p:extLst>
      <p:ext uri="{BB962C8B-B14F-4D97-AF65-F5344CB8AC3E}">
        <p14:creationId xmlns:p14="http://schemas.microsoft.com/office/powerpoint/2010/main" val="396260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025F-BC2C-49F6-A5E2-8A2678989330}"/>
              </a:ext>
            </a:extLst>
          </p:cNvPr>
          <p:cNvSpPr>
            <a:spLocks noGrp="1"/>
          </p:cNvSpPr>
          <p:nvPr>
            <p:ph type="title"/>
          </p:nvPr>
        </p:nvSpPr>
        <p:spPr>
          <a:xfrm>
            <a:off x="628650" y="242814"/>
            <a:ext cx="7886700" cy="876445"/>
          </a:xfrm>
        </p:spPr>
        <p:txBody>
          <a:bodyPr/>
          <a:lstStyle/>
          <a:p>
            <a:r>
              <a:rPr lang="en-US" dirty="0"/>
              <a:t>THE SPIRITUAL DECLINE OF ISRAEL</a:t>
            </a:r>
          </a:p>
        </p:txBody>
      </p:sp>
      <p:sp>
        <p:nvSpPr>
          <p:cNvPr id="3" name="Content Placeholder 2">
            <a:extLst>
              <a:ext uri="{FF2B5EF4-FFF2-40B4-BE49-F238E27FC236}">
                <a16:creationId xmlns:a16="http://schemas.microsoft.com/office/drawing/2014/main" id="{B2707FA7-C39A-4579-97D9-3BD7F25194A7}"/>
              </a:ext>
            </a:extLst>
          </p:cNvPr>
          <p:cNvSpPr>
            <a:spLocks noGrp="1"/>
          </p:cNvSpPr>
          <p:nvPr>
            <p:ph idx="1"/>
          </p:nvPr>
        </p:nvSpPr>
        <p:spPr>
          <a:xfrm>
            <a:off x="628650" y="1233182"/>
            <a:ext cx="7886700" cy="4943781"/>
          </a:xfrm>
        </p:spPr>
        <p:txBody>
          <a:bodyPr>
            <a:normAutofit/>
          </a:bodyPr>
          <a:lstStyle/>
          <a:p>
            <a:r>
              <a:rPr lang="en-US" dirty="0"/>
              <a:t>Golden calf and corrupted worship instituted by Jeroboam (I Kings 12:25-33)</a:t>
            </a:r>
          </a:p>
          <a:p>
            <a:pPr marL="0" indent="0">
              <a:buNone/>
            </a:pPr>
            <a:r>
              <a:rPr lang="en-US" b="1" dirty="0">
                <a:solidFill>
                  <a:srgbClr val="FF0000"/>
                </a:solidFill>
              </a:rPr>
              <a:t>60 YEARS LATER…</a:t>
            </a:r>
          </a:p>
          <a:p>
            <a:r>
              <a:rPr lang="en-US" dirty="0"/>
              <a:t>Jezebel makes pagan worship popular (I Kings 16:31-33).  The people are unwilling to declare loyalty to God (I Kings 18:20-21)</a:t>
            </a:r>
          </a:p>
          <a:p>
            <a:r>
              <a:rPr lang="en-US" dirty="0"/>
              <a:t>Jezebel seeks to exterminate all prophets of God (I Kings 18:4).  Elijah feels like he is all alone in the nation (I Kings 19:9-10)</a:t>
            </a:r>
          </a:p>
          <a:p>
            <a:r>
              <a:rPr lang="en-US" dirty="0"/>
              <a:t>Ahab has an innocent man killed in order to steal his vineyard (I Kings 21:1-16)</a:t>
            </a:r>
          </a:p>
        </p:txBody>
      </p:sp>
    </p:spTree>
    <p:extLst>
      <p:ext uri="{BB962C8B-B14F-4D97-AF65-F5344CB8AC3E}">
        <p14:creationId xmlns:p14="http://schemas.microsoft.com/office/powerpoint/2010/main" val="409018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90BB-8DD9-4ECC-A538-17D0441F2745}"/>
              </a:ext>
            </a:extLst>
          </p:cNvPr>
          <p:cNvSpPr>
            <a:spLocks noGrp="1"/>
          </p:cNvSpPr>
          <p:nvPr>
            <p:ph idx="1"/>
          </p:nvPr>
        </p:nvSpPr>
        <p:spPr/>
        <p:txBody>
          <a:bodyPr/>
          <a:lstStyle/>
          <a:p>
            <a:pPr marL="0" indent="0" algn="ctr">
              <a:buNone/>
            </a:pPr>
            <a:r>
              <a:rPr lang="en-US" dirty="0"/>
              <a:t>“Surely there was no one like Ahab who sold himself to do evil in the sight of the Lord, because Jezebel his wife incited him.  He acted very abominably in following idols, according to all that the Amorites had done, whom the Lord cast out before the sons of Israel.” </a:t>
            </a:r>
          </a:p>
          <a:p>
            <a:pPr marL="0" indent="0" algn="ctr">
              <a:buNone/>
            </a:pPr>
            <a:r>
              <a:rPr lang="en-US" dirty="0"/>
              <a:t>(I Kings 21:25-26)</a:t>
            </a:r>
          </a:p>
          <a:p>
            <a:pPr marL="0" indent="0">
              <a:buNone/>
            </a:pPr>
            <a:endParaRPr lang="en-US" dirty="0"/>
          </a:p>
        </p:txBody>
      </p:sp>
    </p:spTree>
    <p:extLst>
      <p:ext uri="{BB962C8B-B14F-4D97-AF65-F5344CB8AC3E}">
        <p14:creationId xmlns:p14="http://schemas.microsoft.com/office/powerpoint/2010/main" val="326240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6F2E9-37E6-4D4A-98E0-AC1FE6E95CBD}"/>
              </a:ext>
            </a:extLst>
          </p:cNvPr>
          <p:cNvSpPr>
            <a:spLocks noGrp="1"/>
          </p:cNvSpPr>
          <p:nvPr>
            <p:ph type="ctrTitle"/>
          </p:nvPr>
        </p:nvSpPr>
        <p:spPr>
          <a:xfrm>
            <a:off x="685800" y="258297"/>
            <a:ext cx="7772400" cy="2387600"/>
          </a:xfrm>
        </p:spPr>
        <p:txBody>
          <a:bodyPr/>
          <a:lstStyle/>
          <a:p>
            <a:r>
              <a:rPr lang="en-US" dirty="0"/>
              <a:t>ISRAEL NEEDED RESTORATION</a:t>
            </a:r>
          </a:p>
        </p:txBody>
      </p:sp>
      <p:sp>
        <p:nvSpPr>
          <p:cNvPr id="3" name="Subtitle 2">
            <a:extLst>
              <a:ext uri="{FF2B5EF4-FFF2-40B4-BE49-F238E27FC236}">
                <a16:creationId xmlns:a16="http://schemas.microsoft.com/office/drawing/2014/main" id="{EF761F34-F577-4801-9F72-BBE19C9616CE}"/>
              </a:ext>
            </a:extLst>
          </p:cNvPr>
          <p:cNvSpPr>
            <a:spLocks noGrp="1"/>
          </p:cNvSpPr>
          <p:nvPr>
            <p:ph type="subTitle" idx="1"/>
          </p:nvPr>
        </p:nvSpPr>
        <p:spPr>
          <a:xfrm>
            <a:off x="1143000" y="3870486"/>
            <a:ext cx="6858000" cy="1655762"/>
          </a:xfrm>
        </p:spPr>
        <p:txBody>
          <a:bodyPr>
            <a:normAutofit/>
          </a:bodyPr>
          <a:lstStyle/>
          <a:p>
            <a:r>
              <a:rPr lang="en-US" sz="7200" dirty="0"/>
              <a:t>ENTER JEHU</a:t>
            </a:r>
          </a:p>
        </p:txBody>
      </p:sp>
    </p:spTree>
    <p:extLst>
      <p:ext uri="{BB962C8B-B14F-4D97-AF65-F5344CB8AC3E}">
        <p14:creationId xmlns:p14="http://schemas.microsoft.com/office/powerpoint/2010/main" val="7875647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565</Words>
  <Application>Microsoft Office PowerPoint</Application>
  <PresentationFormat>On-screen Show (4:3)</PresentationFormat>
  <Paragraphs>159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JEHU’S FAILED RESTORATION</vt:lpstr>
      <vt:lpstr>LEARN FROM THE OLD TESTAMENT</vt:lpstr>
      <vt:lpstr>THE OLD TESTAMENT</vt:lpstr>
      <vt:lpstr>THE OLD TESTAMENT</vt:lpstr>
      <vt:lpstr>THE SPIRITUAL DECLINE OF ISRAEL</vt:lpstr>
      <vt:lpstr>PowerPoint Presentation</vt:lpstr>
      <vt:lpstr>THE SPIRITUAL DECLINE OF ISRAEL</vt:lpstr>
      <vt:lpstr>PowerPoint Presentation</vt:lpstr>
      <vt:lpstr>ISRAEL NEEDED RESTORATION</vt:lpstr>
      <vt:lpstr>JEHU’S RESTORATION</vt:lpstr>
      <vt:lpstr>The Lord said to Jehu, “Because you have done well in executing what is right in My eyes, and have done to the house of Ahab according to all that was in My heart, your sons of the fourth generation shall sit on the throne of Israel” II Kings 10:30</vt:lpstr>
      <vt:lpstr>Despite all of that… Jehu’s restoration failed</vt:lpstr>
      <vt:lpstr>PowerPoint Presentation</vt:lpstr>
      <vt:lpstr>PowerPoint Presentation</vt:lpstr>
      <vt:lpstr>Jehu’s failure… going back to what previous generations thought was right rather than to God’s word (II Kings 10:29-33)</vt:lpstr>
      <vt:lpstr>LEARN FROM THE OLD TESTAMENT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Hagan</dc:creator>
  <cp:lastModifiedBy>Jared Hagan</cp:lastModifiedBy>
  <cp:revision>10</cp:revision>
  <dcterms:created xsi:type="dcterms:W3CDTF">2018-08-26T05:37:31Z</dcterms:created>
  <dcterms:modified xsi:type="dcterms:W3CDTF">2018-08-26T13:32:48Z</dcterms:modified>
</cp:coreProperties>
</file>