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56" r:id="rId2"/>
    <p:sldId id="257" r:id="rId3"/>
    <p:sldId id="258" r:id="rId4"/>
    <p:sldId id="260" r:id="rId5"/>
    <p:sldId id="261" r:id="rId6"/>
    <p:sldId id="264" r:id="rId7"/>
    <p:sldId id="271" r:id="rId8"/>
    <p:sldId id="272" r:id="rId9"/>
    <p:sldId id="269" r:id="rId10"/>
    <p:sldId id="270" r:id="rId11"/>
    <p:sldId id="273" r:id="rId12"/>
    <p:sldId id="267" r:id="rId13"/>
    <p:sldId id="268" r:id="rId14"/>
    <p:sldId id="265" r:id="rId15"/>
    <p:sldId id="274" r:id="rId16"/>
    <p:sldId id="275" r:id="rId17"/>
    <p:sldId id="276" r:id="rId18"/>
    <p:sldId id="277"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4908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66373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4024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17649"/>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454530" y="3765449"/>
            <a:ext cx="5449871"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517282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428651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43858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550038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76173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5999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62777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33255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3475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94962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948029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19177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4092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85604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6/3/2018</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229440224"/>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960D-BB81-4898-9FC1-31A02F85BABC}"/>
              </a:ext>
            </a:extLst>
          </p:cNvPr>
          <p:cNvSpPr>
            <a:spLocks noGrp="1"/>
          </p:cNvSpPr>
          <p:nvPr>
            <p:ph type="ctrTitle"/>
          </p:nvPr>
        </p:nvSpPr>
        <p:spPr>
          <a:xfrm>
            <a:off x="866442" y="1447801"/>
            <a:ext cx="7547716" cy="3329581"/>
          </a:xfrm>
        </p:spPr>
        <p:txBody>
          <a:bodyPr/>
          <a:lstStyle/>
          <a:p>
            <a:r>
              <a:rPr lang="en-US" sz="6000" dirty="0"/>
              <a:t>ADD TO YOUR FAITH</a:t>
            </a:r>
          </a:p>
        </p:txBody>
      </p:sp>
    </p:spTree>
    <p:extLst>
      <p:ext uri="{BB962C8B-B14F-4D97-AF65-F5344CB8AC3E}">
        <p14:creationId xmlns:p14="http://schemas.microsoft.com/office/powerpoint/2010/main" val="44873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“If we endure, we will also reign with Him;”</a:t>
            </a:r>
          </a:p>
          <a:p>
            <a:pPr marL="0" indent="0" algn="ctr">
              <a:buNone/>
            </a:pPr>
            <a:endParaRPr lang="en-US" sz="2800" dirty="0"/>
          </a:p>
          <a:p>
            <a:pPr marL="0" indent="0" algn="ctr">
              <a:buNone/>
            </a:pPr>
            <a:r>
              <a:rPr lang="en-US" sz="2800" dirty="0"/>
              <a:t>II Timothy 2:12a</a:t>
            </a:r>
          </a:p>
        </p:txBody>
      </p:sp>
    </p:spTree>
    <p:extLst>
      <p:ext uri="{BB962C8B-B14F-4D97-AF65-F5344CB8AC3E}">
        <p14:creationId xmlns:p14="http://schemas.microsoft.com/office/powerpoint/2010/main" val="3178012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fontScale="85000" lnSpcReduction="20000"/>
          </a:bodyPr>
          <a:lstStyle/>
          <a:p>
            <a:pPr marL="0" indent="0" algn="ctr">
              <a:buNone/>
            </a:pPr>
            <a:r>
              <a:rPr lang="en-US" sz="2800" dirty="0"/>
              <a:t>“But remember the former days, when, after being enlightened, you endured a great conflict of sufferings, partly by being made a public spectacle through reproaches and tribulations, and partly by becoming sharers with those who were so treated. For you showed sympathy to the prisoners and accepted joyfully the seizure of your property, knowing that you have for yourselves a better possession and a lasting one. Therefore, do not throw away your confidence, which has a great reward. For you have need of endurance, so that when you have done the will of God, you may receive what was promised…</a:t>
            </a:r>
          </a:p>
          <a:p>
            <a:pPr marL="0" indent="0" algn="ctr">
              <a:buNone/>
            </a:pPr>
            <a:endParaRPr lang="en-US" sz="2800" dirty="0"/>
          </a:p>
          <a:p>
            <a:pPr marL="0" indent="0" algn="ctr">
              <a:buNone/>
            </a:pPr>
            <a:endParaRPr lang="en-US" sz="2800" dirty="0"/>
          </a:p>
          <a:p>
            <a:pPr marL="0" indent="0" algn="ctr">
              <a:buNone/>
            </a:pPr>
            <a:r>
              <a:rPr lang="en-US" sz="2800" dirty="0"/>
              <a:t>Hebrews 10:32-39</a:t>
            </a:r>
          </a:p>
        </p:txBody>
      </p:sp>
    </p:spTree>
    <p:extLst>
      <p:ext uri="{BB962C8B-B14F-4D97-AF65-F5344CB8AC3E}">
        <p14:creationId xmlns:p14="http://schemas.microsoft.com/office/powerpoint/2010/main" val="1191109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fontScale="92500" lnSpcReduction="20000"/>
          </a:bodyPr>
          <a:lstStyle/>
          <a:p>
            <a:pPr marL="0" indent="0" algn="ctr">
              <a:buNone/>
            </a:pPr>
            <a:r>
              <a:rPr lang="en-US" sz="2800" dirty="0"/>
              <a:t>“…FOR YET IN A VERY LITTLE WHILE,</a:t>
            </a:r>
          </a:p>
          <a:p>
            <a:pPr marL="0" indent="0" algn="ctr">
              <a:buNone/>
            </a:pPr>
            <a:r>
              <a:rPr lang="en-US" sz="2800" dirty="0"/>
              <a:t>   HE WHO IS COMING WILL COME, AND WILL NOT DELAY.</a:t>
            </a:r>
          </a:p>
          <a:p>
            <a:pPr marL="0" indent="0" algn="ctr">
              <a:buNone/>
            </a:pPr>
            <a:r>
              <a:rPr lang="en-US" sz="2800" dirty="0"/>
              <a:t>BUT MY RIGHTEOUS ONE SHALL LIVE BY FAITH;</a:t>
            </a:r>
          </a:p>
          <a:p>
            <a:pPr marL="0" indent="0" algn="ctr">
              <a:buNone/>
            </a:pPr>
            <a:r>
              <a:rPr lang="en-US" sz="2800" dirty="0"/>
              <a:t>   AND IF HE SHRINKS BACK, MY SOUL HAS NO PLEASURE IN HIM.</a:t>
            </a:r>
          </a:p>
          <a:p>
            <a:pPr marL="0" indent="0" algn="ctr">
              <a:buNone/>
            </a:pPr>
            <a:r>
              <a:rPr lang="en-US" sz="2800" dirty="0"/>
              <a:t>But we are not of those who shrink back to destruction, but of those who have faith to the preserving of the soul.”</a:t>
            </a:r>
          </a:p>
          <a:p>
            <a:pPr marL="0" indent="0" algn="ctr">
              <a:buNone/>
            </a:pPr>
            <a:endParaRPr lang="en-US" sz="2800" dirty="0"/>
          </a:p>
          <a:p>
            <a:pPr marL="0" indent="0" algn="ctr">
              <a:buNone/>
            </a:pPr>
            <a:endParaRPr lang="en-US" sz="2800" dirty="0"/>
          </a:p>
          <a:p>
            <a:pPr marL="0" indent="0" algn="ctr">
              <a:buNone/>
            </a:pPr>
            <a:r>
              <a:rPr lang="en-US" sz="2800" dirty="0"/>
              <a:t>Hebrews 10:32-39</a:t>
            </a:r>
          </a:p>
        </p:txBody>
      </p:sp>
    </p:spTree>
    <p:extLst>
      <p:ext uri="{BB962C8B-B14F-4D97-AF65-F5344CB8AC3E}">
        <p14:creationId xmlns:p14="http://schemas.microsoft.com/office/powerpoint/2010/main" val="452085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“Blessed is a man who perseveres under trial; for once he has been approved, he will receive the crown of life which the Lord has promised to those who love Him.”</a:t>
            </a:r>
          </a:p>
          <a:p>
            <a:pPr marL="0" indent="0" algn="ctr">
              <a:buNone/>
            </a:pPr>
            <a:endParaRPr lang="en-US" sz="2800" dirty="0"/>
          </a:p>
          <a:p>
            <a:pPr marL="0" indent="0" algn="ctr">
              <a:buNone/>
            </a:pPr>
            <a:r>
              <a:rPr lang="en-US" sz="2800" dirty="0"/>
              <a:t>James 1:12</a:t>
            </a:r>
          </a:p>
        </p:txBody>
      </p:sp>
    </p:spTree>
    <p:extLst>
      <p:ext uri="{BB962C8B-B14F-4D97-AF65-F5344CB8AC3E}">
        <p14:creationId xmlns:p14="http://schemas.microsoft.com/office/powerpoint/2010/main" val="1723839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“Do not fear what you are about to suffer. Behold, the devil is about to cast some of you into prison, so that you will be tested, and you will have tribulation for ten days. Be faithful until death, and I will give you the crown of life.”</a:t>
            </a:r>
          </a:p>
          <a:p>
            <a:pPr marL="0" indent="0" algn="ctr">
              <a:buNone/>
            </a:pPr>
            <a:endParaRPr lang="en-US" sz="2800" dirty="0"/>
          </a:p>
          <a:p>
            <a:pPr marL="0" indent="0" algn="ctr">
              <a:buNone/>
            </a:pPr>
            <a:r>
              <a:rPr lang="en-US" sz="2800" dirty="0"/>
              <a:t>Revelation 2:10</a:t>
            </a:r>
          </a:p>
        </p:txBody>
      </p:sp>
    </p:spTree>
    <p:extLst>
      <p:ext uri="{BB962C8B-B14F-4D97-AF65-F5344CB8AC3E}">
        <p14:creationId xmlns:p14="http://schemas.microsoft.com/office/powerpoint/2010/main" val="2790883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D3F58-38CC-4672-A851-8A1F63CCD7F0}"/>
              </a:ext>
            </a:extLst>
          </p:cNvPr>
          <p:cNvSpPr>
            <a:spLocks noGrp="1"/>
          </p:cNvSpPr>
          <p:nvPr>
            <p:ph type="title"/>
          </p:nvPr>
        </p:nvSpPr>
        <p:spPr/>
        <p:txBody>
          <a:bodyPr/>
          <a:lstStyle/>
          <a:p>
            <a:r>
              <a:rPr lang="en-US" dirty="0"/>
              <a:t>WHAT WE PERSEVERE</a:t>
            </a:r>
          </a:p>
        </p:txBody>
      </p:sp>
      <p:sp>
        <p:nvSpPr>
          <p:cNvPr id="3" name="Content Placeholder 2">
            <a:extLst>
              <a:ext uri="{FF2B5EF4-FFF2-40B4-BE49-F238E27FC236}">
                <a16:creationId xmlns:a16="http://schemas.microsoft.com/office/drawing/2014/main" id="{06DED78A-4C01-43CA-93E0-B543715EEF48}"/>
              </a:ext>
            </a:extLst>
          </p:cNvPr>
          <p:cNvSpPr>
            <a:spLocks noGrp="1"/>
          </p:cNvSpPr>
          <p:nvPr>
            <p:ph idx="1"/>
          </p:nvPr>
        </p:nvSpPr>
        <p:spPr>
          <a:xfrm>
            <a:off x="827699" y="1568741"/>
            <a:ext cx="7494179" cy="4679665"/>
          </a:xfrm>
        </p:spPr>
        <p:txBody>
          <a:bodyPr>
            <a:normAutofit/>
          </a:bodyPr>
          <a:lstStyle/>
          <a:p>
            <a:r>
              <a:rPr lang="en-US" sz="2800" dirty="0"/>
              <a:t>Job’s example: loss of property, loved ones, and health (Job 1-2; Jam. 5:11)</a:t>
            </a:r>
          </a:p>
          <a:p>
            <a:r>
              <a:rPr lang="en-US" sz="2800" dirty="0"/>
              <a:t>Intimidation (Mt. 10:22; I Pet. 3:14)</a:t>
            </a:r>
          </a:p>
          <a:p>
            <a:r>
              <a:rPr lang="en-US" sz="2800" dirty="0"/>
              <a:t>Persecution and pain (Heb. 10:32; Lk. 8:13)</a:t>
            </a:r>
          </a:p>
          <a:p>
            <a:r>
              <a:rPr lang="en-US" sz="2800" dirty="0"/>
              <a:t>Temptation and distraction (Lk. 8:14)</a:t>
            </a:r>
          </a:p>
          <a:p>
            <a:r>
              <a:rPr lang="en-US" sz="2800" dirty="0"/>
              <a:t>Discouragement (Mt. 24:12-13)</a:t>
            </a:r>
          </a:p>
          <a:p>
            <a:r>
              <a:rPr lang="en-US" sz="2800" dirty="0"/>
              <a:t>Time (Lk. 8:15)</a:t>
            </a:r>
          </a:p>
        </p:txBody>
      </p:sp>
    </p:spTree>
    <p:extLst>
      <p:ext uri="{BB962C8B-B14F-4D97-AF65-F5344CB8AC3E}">
        <p14:creationId xmlns:p14="http://schemas.microsoft.com/office/powerpoint/2010/main" val="322924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E8CA-8B8E-40A7-9CEB-C3CA866D7818}"/>
              </a:ext>
            </a:extLst>
          </p:cNvPr>
          <p:cNvSpPr>
            <a:spLocks noGrp="1"/>
          </p:cNvSpPr>
          <p:nvPr>
            <p:ph type="title"/>
          </p:nvPr>
        </p:nvSpPr>
        <p:spPr/>
        <p:txBody>
          <a:bodyPr/>
          <a:lstStyle/>
          <a:p>
            <a:r>
              <a:rPr lang="en-US" dirty="0"/>
              <a:t>PERSEVERANCE AND THE OTHER VIRTUES</a:t>
            </a:r>
          </a:p>
        </p:txBody>
      </p:sp>
      <p:sp>
        <p:nvSpPr>
          <p:cNvPr id="3" name="Content Placeholder 2">
            <a:extLst>
              <a:ext uri="{FF2B5EF4-FFF2-40B4-BE49-F238E27FC236}">
                <a16:creationId xmlns:a16="http://schemas.microsoft.com/office/drawing/2014/main" id="{3A82DD8E-3458-4B91-9326-AB375DAEF7FF}"/>
              </a:ext>
            </a:extLst>
          </p:cNvPr>
          <p:cNvSpPr>
            <a:spLocks noGrp="1"/>
          </p:cNvSpPr>
          <p:nvPr>
            <p:ph idx="1"/>
          </p:nvPr>
        </p:nvSpPr>
        <p:spPr/>
        <p:txBody>
          <a:bodyPr>
            <a:normAutofit/>
          </a:bodyPr>
          <a:lstStyle/>
          <a:p>
            <a:r>
              <a:rPr lang="en-US" sz="2800" dirty="0"/>
              <a:t>Each faces obstacles</a:t>
            </a:r>
          </a:p>
          <a:p>
            <a:r>
              <a:rPr lang="en-US" sz="2800" dirty="0"/>
              <a:t>Each must be maintained despite the obstacles</a:t>
            </a:r>
          </a:p>
        </p:txBody>
      </p:sp>
    </p:spTree>
    <p:extLst>
      <p:ext uri="{BB962C8B-B14F-4D97-AF65-F5344CB8AC3E}">
        <p14:creationId xmlns:p14="http://schemas.microsoft.com/office/powerpoint/2010/main" val="66934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0736C-EF1C-42CF-A00E-6D05DEE31D40}"/>
              </a:ext>
            </a:extLst>
          </p:cNvPr>
          <p:cNvSpPr>
            <a:spLocks noGrp="1"/>
          </p:cNvSpPr>
          <p:nvPr>
            <p:ph type="title"/>
          </p:nvPr>
        </p:nvSpPr>
        <p:spPr/>
        <p:txBody>
          <a:bodyPr/>
          <a:lstStyle/>
          <a:p>
            <a:r>
              <a:rPr lang="en-US" dirty="0"/>
              <a:t>GROWING IN PERSEVERANCE</a:t>
            </a:r>
          </a:p>
        </p:txBody>
      </p:sp>
      <p:sp>
        <p:nvSpPr>
          <p:cNvPr id="3" name="Content Placeholder 2">
            <a:extLst>
              <a:ext uri="{FF2B5EF4-FFF2-40B4-BE49-F238E27FC236}">
                <a16:creationId xmlns:a16="http://schemas.microsoft.com/office/drawing/2014/main" id="{6A1E0D73-55DB-421A-9814-33653E635E12}"/>
              </a:ext>
            </a:extLst>
          </p:cNvPr>
          <p:cNvSpPr>
            <a:spLocks noGrp="1"/>
          </p:cNvSpPr>
          <p:nvPr>
            <p:ph idx="1"/>
          </p:nvPr>
        </p:nvSpPr>
        <p:spPr>
          <a:xfrm>
            <a:off x="827700" y="2052925"/>
            <a:ext cx="7586458" cy="4195481"/>
          </a:xfrm>
        </p:spPr>
        <p:txBody>
          <a:bodyPr>
            <a:normAutofit lnSpcReduction="10000"/>
          </a:bodyPr>
          <a:lstStyle/>
          <a:p>
            <a:r>
              <a:rPr lang="en-US" sz="2400" dirty="0"/>
              <a:t>It is to be pursued (I Tim. 6:11)… but how?</a:t>
            </a:r>
          </a:p>
          <a:p>
            <a:r>
              <a:rPr lang="en-US" sz="2400" dirty="0"/>
              <a:t>Tribulation brings about perseverance (Rom. 5:3; Jam. 1:3)</a:t>
            </a:r>
          </a:p>
          <a:p>
            <a:r>
              <a:rPr lang="en-US" sz="2400" dirty="0"/>
              <a:t>Hebrews 12:1 – run the race with endurance</a:t>
            </a:r>
          </a:p>
          <a:p>
            <a:pPr lvl="1">
              <a:buFont typeface="Wingdings" panose="05000000000000000000" pitchFamily="2" charset="2"/>
              <a:buChar char="§"/>
            </a:pPr>
            <a:r>
              <a:rPr lang="en-US" sz="2000" dirty="0"/>
              <a:t>Set aside what holds you back (Heb. 12:1; I Tim. 6:10; II Tim. 2:4)</a:t>
            </a:r>
          </a:p>
          <a:p>
            <a:pPr lvl="1">
              <a:buFont typeface="Wingdings" panose="05000000000000000000" pitchFamily="2" charset="2"/>
              <a:buChar char="§"/>
            </a:pPr>
            <a:r>
              <a:rPr lang="en-US" sz="2000" dirty="0"/>
              <a:t>Look to the future joy / hope (I </a:t>
            </a:r>
            <a:r>
              <a:rPr lang="en-US" sz="2000" dirty="0" err="1"/>
              <a:t>Thes</a:t>
            </a:r>
            <a:r>
              <a:rPr lang="en-US" sz="2000" dirty="0"/>
              <a:t>. 1:3; Heb. 12:2,7; Jam. 1:2-4)</a:t>
            </a:r>
          </a:p>
          <a:p>
            <a:pPr lvl="1">
              <a:buFont typeface="Wingdings" panose="05000000000000000000" pitchFamily="2" charset="2"/>
              <a:buChar char="§"/>
            </a:pPr>
            <a:r>
              <a:rPr lang="en-US" sz="2000" dirty="0"/>
              <a:t>Follow the examples (Heb. 12:1,2; Rom. 15:5; II Tim. 3:10)</a:t>
            </a:r>
          </a:p>
          <a:p>
            <a:r>
              <a:rPr lang="en-US" sz="2400" dirty="0"/>
              <a:t>Prayers (Col. 1:9-11; II </a:t>
            </a:r>
            <a:r>
              <a:rPr lang="en-US" sz="2400" dirty="0" err="1"/>
              <a:t>Thes</a:t>
            </a:r>
            <a:r>
              <a:rPr lang="en-US" sz="2400" dirty="0"/>
              <a:t>. 3:5)</a:t>
            </a:r>
          </a:p>
        </p:txBody>
      </p:sp>
    </p:spTree>
    <p:extLst>
      <p:ext uri="{BB962C8B-B14F-4D97-AF65-F5344CB8AC3E}">
        <p14:creationId xmlns:p14="http://schemas.microsoft.com/office/powerpoint/2010/main" val="347961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54155-EEB7-47F3-A0D2-53D89715751E}"/>
              </a:ext>
            </a:extLst>
          </p:cNvPr>
          <p:cNvSpPr>
            <a:spLocks noGrp="1"/>
          </p:cNvSpPr>
          <p:nvPr>
            <p:ph type="title"/>
          </p:nvPr>
        </p:nvSpPr>
        <p:spPr>
          <a:xfrm>
            <a:off x="866443" y="2861734"/>
            <a:ext cx="7681939" cy="1915647"/>
          </a:xfrm>
        </p:spPr>
        <p:txBody>
          <a:bodyPr/>
          <a:lstStyle/>
          <a:p>
            <a:r>
              <a:rPr lang="en-US" sz="6000" dirty="0"/>
              <a:t>Perseverance…</a:t>
            </a:r>
            <a:br>
              <a:rPr lang="en-US" dirty="0"/>
            </a:br>
            <a:br>
              <a:rPr lang="en-US" dirty="0"/>
            </a:br>
            <a:r>
              <a:rPr lang="en-US" dirty="0"/>
              <a:t>Don’t quit.  No matter what.</a:t>
            </a:r>
          </a:p>
        </p:txBody>
      </p:sp>
    </p:spTree>
    <p:extLst>
      <p:ext uri="{BB962C8B-B14F-4D97-AF65-F5344CB8AC3E}">
        <p14:creationId xmlns:p14="http://schemas.microsoft.com/office/powerpoint/2010/main" val="951644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3C629-83AA-499D-AE39-5EF855EEDEE2}"/>
              </a:ext>
            </a:extLst>
          </p:cNvPr>
          <p:cNvSpPr>
            <a:spLocks noGrp="1"/>
          </p:cNvSpPr>
          <p:nvPr>
            <p:ph type="title"/>
          </p:nvPr>
        </p:nvSpPr>
        <p:spPr/>
        <p:txBody>
          <a:bodyPr/>
          <a:lstStyle/>
          <a:p>
            <a:r>
              <a:rPr lang="en-US" dirty="0"/>
              <a:t>ADD TO YOUR FAITH…</a:t>
            </a:r>
          </a:p>
        </p:txBody>
      </p:sp>
      <p:sp>
        <p:nvSpPr>
          <p:cNvPr id="3" name="Content Placeholder 2">
            <a:extLst>
              <a:ext uri="{FF2B5EF4-FFF2-40B4-BE49-F238E27FC236}">
                <a16:creationId xmlns:a16="http://schemas.microsoft.com/office/drawing/2014/main" id="{BA9500F0-B8A9-444F-8CD3-010BB81BD3D7}"/>
              </a:ext>
            </a:extLst>
          </p:cNvPr>
          <p:cNvSpPr>
            <a:spLocks noGrp="1"/>
          </p:cNvSpPr>
          <p:nvPr>
            <p:ph idx="1"/>
          </p:nvPr>
        </p:nvSpPr>
        <p:spPr/>
        <p:txBody>
          <a:bodyPr>
            <a:normAutofit/>
          </a:bodyPr>
          <a:lstStyle/>
          <a:p>
            <a:r>
              <a:rPr lang="en-US" sz="2800" dirty="0"/>
              <a:t>Growth</a:t>
            </a:r>
          </a:p>
          <a:p>
            <a:r>
              <a:rPr lang="en-US" sz="2800" dirty="0"/>
              <a:t>Diligence</a:t>
            </a:r>
          </a:p>
          <a:p>
            <a:r>
              <a:rPr lang="en-US" sz="2800" dirty="0"/>
              <a:t>Moral Excellence</a:t>
            </a:r>
          </a:p>
          <a:p>
            <a:r>
              <a:rPr lang="en-US" sz="2800" dirty="0"/>
              <a:t>Knowledge</a:t>
            </a:r>
          </a:p>
          <a:p>
            <a:r>
              <a:rPr lang="en-US" sz="2800" dirty="0"/>
              <a:t>Self-Control</a:t>
            </a:r>
          </a:p>
        </p:txBody>
      </p:sp>
    </p:spTree>
    <p:extLst>
      <p:ext uri="{BB962C8B-B14F-4D97-AF65-F5344CB8AC3E}">
        <p14:creationId xmlns:p14="http://schemas.microsoft.com/office/powerpoint/2010/main" val="4130700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7D8C-C58B-47BD-9CD9-72651B4A0A01}"/>
              </a:ext>
            </a:extLst>
          </p:cNvPr>
          <p:cNvSpPr>
            <a:spLocks noGrp="1"/>
          </p:cNvSpPr>
          <p:nvPr>
            <p:ph type="title"/>
          </p:nvPr>
        </p:nvSpPr>
        <p:spPr>
          <a:xfrm>
            <a:off x="866442" y="2249338"/>
            <a:ext cx="7790996" cy="1915647"/>
          </a:xfrm>
        </p:spPr>
        <p:txBody>
          <a:bodyPr/>
          <a:lstStyle/>
          <a:p>
            <a:r>
              <a:rPr lang="en-US" sz="6000" dirty="0"/>
              <a:t>ADD TO YOUR FAITH</a:t>
            </a:r>
          </a:p>
        </p:txBody>
      </p:sp>
      <p:sp>
        <p:nvSpPr>
          <p:cNvPr id="3" name="Text Placeholder 2">
            <a:extLst>
              <a:ext uri="{FF2B5EF4-FFF2-40B4-BE49-F238E27FC236}">
                <a16:creationId xmlns:a16="http://schemas.microsoft.com/office/drawing/2014/main" id="{60F233B3-3214-4252-88DF-0611488ED366}"/>
              </a:ext>
            </a:extLst>
          </p:cNvPr>
          <p:cNvSpPr>
            <a:spLocks noGrp="1"/>
          </p:cNvSpPr>
          <p:nvPr>
            <p:ph type="body" idx="1"/>
          </p:nvPr>
        </p:nvSpPr>
        <p:spPr/>
        <p:txBody>
          <a:bodyPr>
            <a:normAutofit lnSpcReduction="10000"/>
          </a:bodyPr>
          <a:lstStyle/>
          <a:p>
            <a:r>
              <a:rPr lang="en-US" sz="5400" b="1" dirty="0"/>
              <a:t>perseverance</a:t>
            </a:r>
          </a:p>
        </p:txBody>
      </p:sp>
    </p:spTree>
    <p:extLst>
      <p:ext uri="{BB962C8B-B14F-4D97-AF65-F5344CB8AC3E}">
        <p14:creationId xmlns:p14="http://schemas.microsoft.com/office/powerpoint/2010/main" val="3492325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C621B-3F8F-4D46-AD66-BE01344880C4}"/>
              </a:ext>
            </a:extLst>
          </p:cNvPr>
          <p:cNvSpPr>
            <a:spLocks noGrp="1"/>
          </p:cNvSpPr>
          <p:nvPr>
            <p:ph type="title"/>
          </p:nvPr>
        </p:nvSpPr>
        <p:spPr/>
        <p:txBody>
          <a:bodyPr/>
          <a:lstStyle/>
          <a:p>
            <a:r>
              <a:rPr lang="en-US" dirty="0"/>
              <a:t>WHAT IS PERSEVERANCE?</a:t>
            </a:r>
          </a:p>
        </p:txBody>
      </p:sp>
      <p:sp>
        <p:nvSpPr>
          <p:cNvPr id="3" name="Content Placeholder 2">
            <a:extLst>
              <a:ext uri="{FF2B5EF4-FFF2-40B4-BE49-F238E27FC236}">
                <a16:creationId xmlns:a16="http://schemas.microsoft.com/office/drawing/2014/main" id="{4B806659-2878-45B6-92EE-6FA1C823C64F}"/>
              </a:ext>
            </a:extLst>
          </p:cNvPr>
          <p:cNvSpPr>
            <a:spLocks noGrp="1"/>
          </p:cNvSpPr>
          <p:nvPr>
            <p:ph idx="1"/>
          </p:nvPr>
        </p:nvSpPr>
        <p:spPr/>
        <p:txBody>
          <a:bodyPr>
            <a:normAutofit/>
          </a:bodyPr>
          <a:lstStyle/>
          <a:p>
            <a:r>
              <a:rPr lang="en-US" sz="2800" dirty="0"/>
              <a:t>Staying (Lk. 2:43; Acts 17:14)</a:t>
            </a:r>
          </a:p>
          <a:p>
            <a:r>
              <a:rPr lang="en-US" sz="2800" dirty="0"/>
              <a:t>Staying the course.  Pressing on (Phil. 3:12,14*)</a:t>
            </a:r>
          </a:p>
          <a:p>
            <a:r>
              <a:rPr lang="en-US" sz="2800" dirty="0"/>
              <a:t>Not quitting, no matter the obstacles</a:t>
            </a:r>
          </a:p>
          <a:p>
            <a:r>
              <a:rPr lang="en-US" sz="2800" dirty="0"/>
              <a:t>Other terms – endurance, patience, steadfast</a:t>
            </a:r>
          </a:p>
        </p:txBody>
      </p:sp>
    </p:spTree>
    <p:extLst>
      <p:ext uri="{BB962C8B-B14F-4D97-AF65-F5344CB8AC3E}">
        <p14:creationId xmlns:p14="http://schemas.microsoft.com/office/powerpoint/2010/main" val="544540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p:txBody>
          <a:bodyPr>
            <a:normAutofit/>
          </a:bodyPr>
          <a:lstStyle/>
          <a:p>
            <a:r>
              <a:rPr lang="en-US" sz="2400" dirty="0"/>
              <a:t>It’s not enough to start the race…we must finish it!</a:t>
            </a:r>
          </a:p>
          <a:p>
            <a:r>
              <a:rPr lang="en-US" sz="2400" dirty="0"/>
              <a:t>James 1:4 – endurance makes us perfect, lacking in nothing.</a:t>
            </a:r>
          </a:p>
        </p:txBody>
      </p:sp>
    </p:spTree>
    <p:extLst>
      <p:ext uri="{BB962C8B-B14F-4D97-AF65-F5344CB8AC3E}">
        <p14:creationId xmlns:p14="http://schemas.microsoft.com/office/powerpoint/2010/main" val="2066667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“You will be hated by all because of My name, but it is the one who has endured to the end who will be saved.”</a:t>
            </a:r>
          </a:p>
          <a:p>
            <a:pPr marL="0" indent="0" algn="ctr">
              <a:buNone/>
            </a:pPr>
            <a:endParaRPr lang="en-US" sz="2800" dirty="0"/>
          </a:p>
          <a:p>
            <a:pPr marL="0" indent="0" algn="ctr">
              <a:buNone/>
            </a:pPr>
            <a:r>
              <a:rPr lang="en-US" sz="2800" dirty="0"/>
              <a:t>Matthew 10:22</a:t>
            </a:r>
          </a:p>
          <a:p>
            <a:pPr marL="0" indent="0" algn="ctr">
              <a:buNone/>
            </a:pPr>
            <a:r>
              <a:rPr lang="en-US" sz="2800" dirty="0"/>
              <a:t>(Mk. 13:13)</a:t>
            </a:r>
          </a:p>
        </p:txBody>
      </p:sp>
    </p:spTree>
    <p:extLst>
      <p:ext uri="{BB962C8B-B14F-4D97-AF65-F5344CB8AC3E}">
        <p14:creationId xmlns:p14="http://schemas.microsoft.com/office/powerpoint/2010/main" val="369873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“Because lawlessness is increased, most people’s love will grow cold. But the one who endures to the end, he will be saved.”</a:t>
            </a:r>
          </a:p>
          <a:p>
            <a:pPr marL="0" indent="0" algn="ctr">
              <a:buNone/>
            </a:pPr>
            <a:endParaRPr lang="en-US" sz="2800" dirty="0"/>
          </a:p>
          <a:p>
            <a:pPr marL="0" indent="0" algn="ctr">
              <a:buNone/>
            </a:pPr>
            <a:r>
              <a:rPr lang="en-US" sz="2800" dirty="0"/>
              <a:t>Matthew 24:12-13</a:t>
            </a:r>
          </a:p>
        </p:txBody>
      </p:sp>
    </p:spTree>
    <p:extLst>
      <p:ext uri="{BB962C8B-B14F-4D97-AF65-F5344CB8AC3E}">
        <p14:creationId xmlns:p14="http://schemas.microsoft.com/office/powerpoint/2010/main" val="174246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“But you will be betrayed even by parents and brothers and relatives and friends, and they will put some of you to death, and you will be hated by all because of My name. Yet not a hair of your head will perish. By your endurance you will gain your lives.”</a:t>
            </a:r>
          </a:p>
          <a:p>
            <a:pPr marL="0" indent="0" algn="ctr">
              <a:buNone/>
            </a:pPr>
            <a:endParaRPr lang="en-US" sz="2800" dirty="0"/>
          </a:p>
          <a:p>
            <a:pPr marL="0" indent="0" algn="ctr">
              <a:buNone/>
            </a:pPr>
            <a:r>
              <a:rPr lang="en-US" sz="2800" dirty="0"/>
              <a:t>Luke 21:16-19</a:t>
            </a:r>
          </a:p>
        </p:txBody>
      </p:sp>
    </p:spTree>
    <p:extLst>
      <p:ext uri="{BB962C8B-B14F-4D97-AF65-F5344CB8AC3E}">
        <p14:creationId xmlns:p14="http://schemas.microsoft.com/office/powerpoint/2010/main" val="1653936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64D23-8E91-4469-A53D-E1D89B446FDC}"/>
              </a:ext>
            </a:extLst>
          </p:cNvPr>
          <p:cNvSpPr>
            <a:spLocks noGrp="1"/>
          </p:cNvSpPr>
          <p:nvPr>
            <p:ph type="title"/>
          </p:nvPr>
        </p:nvSpPr>
        <p:spPr>
          <a:xfrm>
            <a:off x="484710" y="452718"/>
            <a:ext cx="7055380" cy="931465"/>
          </a:xfrm>
        </p:spPr>
        <p:txBody>
          <a:bodyPr/>
          <a:lstStyle/>
          <a:p>
            <a:r>
              <a:rPr lang="en-US" sz="4000" dirty="0"/>
              <a:t>ENDURANCE IS NECESSARY</a:t>
            </a:r>
          </a:p>
        </p:txBody>
      </p:sp>
      <p:sp>
        <p:nvSpPr>
          <p:cNvPr id="3" name="Content Placeholder 2">
            <a:extLst>
              <a:ext uri="{FF2B5EF4-FFF2-40B4-BE49-F238E27FC236}">
                <a16:creationId xmlns:a16="http://schemas.microsoft.com/office/drawing/2014/main" id="{0CE8023E-FAE2-4D9D-8D46-937A925AD638}"/>
              </a:ext>
            </a:extLst>
          </p:cNvPr>
          <p:cNvSpPr>
            <a:spLocks noGrp="1"/>
          </p:cNvSpPr>
          <p:nvPr>
            <p:ph idx="1"/>
          </p:nvPr>
        </p:nvSpPr>
        <p:spPr>
          <a:xfrm>
            <a:off x="484710" y="1317073"/>
            <a:ext cx="8174580" cy="4931334"/>
          </a:xfrm>
        </p:spPr>
        <p:txBody>
          <a:bodyPr anchor="ctr">
            <a:normAutofit/>
          </a:bodyPr>
          <a:lstStyle/>
          <a:p>
            <a:pPr marL="0" indent="0" algn="ctr">
              <a:buNone/>
            </a:pPr>
            <a:r>
              <a:rPr lang="en-US" sz="2800" dirty="0"/>
              <a:t> “who WILL RENDER TO EACH PERSON ACCORDING TO HIS DEEDS: to those who by perseverance in doing good seek for glory and honor and immortality, eternal life;”</a:t>
            </a:r>
          </a:p>
          <a:p>
            <a:pPr marL="0" indent="0" algn="ctr">
              <a:buNone/>
            </a:pPr>
            <a:endParaRPr lang="en-US" sz="2800" dirty="0"/>
          </a:p>
          <a:p>
            <a:pPr marL="0" indent="0" algn="ctr">
              <a:buNone/>
            </a:pPr>
            <a:endParaRPr lang="en-US" sz="2800" dirty="0"/>
          </a:p>
          <a:p>
            <a:pPr marL="0" indent="0" algn="ctr">
              <a:buNone/>
            </a:pPr>
            <a:r>
              <a:rPr lang="en-US" sz="2800" dirty="0"/>
              <a:t>Romans 2:6-7</a:t>
            </a:r>
          </a:p>
        </p:txBody>
      </p:sp>
    </p:spTree>
    <p:extLst>
      <p:ext uri="{BB962C8B-B14F-4D97-AF65-F5344CB8AC3E}">
        <p14:creationId xmlns:p14="http://schemas.microsoft.com/office/powerpoint/2010/main" val="1061144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tint val="100000"/>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30</TotalTime>
  <Words>762</Words>
  <Application>Microsoft Office PowerPoint</Application>
  <PresentationFormat>On-screen Show (4:3)</PresentationFormat>
  <Paragraphs>80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Ion</vt:lpstr>
      <vt:lpstr>ADD TO YOUR FAITH</vt:lpstr>
      <vt:lpstr>ADD TO YOUR FAITH…</vt:lpstr>
      <vt:lpstr>ADD TO YOUR FAITH</vt:lpstr>
      <vt:lpstr>WHAT IS PERSEVERANCE?</vt:lpstr>
      <vt:lpstr>ENDURANCE IS NECESSARY</vt:lpstr>
      <vt:lpstr>ENDURANCE IS NECESSARY</vt:lpstr>
      <vt:lpstr>ENDURANCE IS NECESSARY</vt:lpstr>
      <vt:lpstr>ENDURANCE IS NECESSARY</vt:lpstr>
      <vt:lpstr>ENDURANCE IS NECESSARY</vt:lpstr>
      <vt:lpstr>ENDURANCE IS NECESSARY</vt:lpstr>
      <vt:lpstr>ENDURANCE IS NECESSARY</vt:lpstr>
      <vt:lpstr>ENDURANCE IS NECESSARY</vt:lpstr>
      <vt:lpstr>ENDURANCE IS NECESSARY</vt:lpstr>
      <vt:lpstr>ENDURANCE IS NECESSARY</vt:lpstr>
      <vt:lpstr>WHAT WE PERSEVERE</vt:lpstr>
      <vt:lpstr>PERSEVERANCE AND THE OTHER VIRTUES</vt:lpstr>
      <vt:lpstr>GROWING IN PERSEVERANCE</vt:lpstr>
      <vt:lpstr>Perseverance…  Don’t quit.  No matter what.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TO YOUR FAITH</dc:title>
  <dc:creator>Jared Hagan</dc:creator>
  <cp:lastModifiedBy>Jared Hagan</cp:lastModifiedBy>
  <cp:revision>6</cp:revision>
  <dcterms:created xsi:type="dcterms:W3CDTF">2018-06-03T06:53:34Z</dcterms:created>
  <dcterms:modified xsi:type="dcterms:W3CDTF">2018-06-03T07:24:21Z</dcterms:modified>
</cp:coreProperties>
</file>