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2386744"/>
            <a:ext cx="6743700" cy="164592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97395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3352" y="937260"/>
            <a:ext cx="4648867"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0150" y="2386744"/>
            <a:ext cx="6743700" cy="164592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86434" y="2638044"/>
            <a:ext cx="3203828"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02685"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2/18/2018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2313434"/>
            <a:ext cx="3202686" cy="704087"/>
          </a:xfrm>
        </p:spPr>
        <p:txBody>
          <a:bodyPr anchor="b" anchorCtr="1">
            <a:normAutofit/>
          </a:bodyPr>
          <a:lstStyle>
            <a:lvl1pPr marL="0" indent="0" algn="ctr">
              <a:buNone/>
              <a:defRPr sz="1425" b="0" cap="all" spc="75" baseline="0">
                <a:solidFill>
                  <a:schemeClr val="accent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87577" y="3143250"/>
            <a:ext cx="3202686"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190113"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02686" cy="704087"/>
          </a:xfrm>
        </p:spPr>
        <p:txBody>
          <a:bodyPr anchor="b" anchorCtr="1">
            <a:normAutofit/>
          </a:bodyPr>
          <a:lstStyle>
            <a:lvl1pPr marL="0" indent="0" algn="ctr">
              <a:buNone/>
              <a:defRPr sz="1425" b="0" cap="all" spc="75" baseline="0">
                <a:solidFill>
                  <a:schemeClr val="accent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2243829"/>
            <a:ext cx="3364992" cy="1141497"/>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2/18/2018</a:t>
            </a:fld>
            <a:endParaRPr lang="en-US" dirty="0"/>
          </a:p>
        </p:txBody>
      </p:sp>
      <p:sp>
        <p:nvSpPr>
          <p:cNvPr id="6" name="Footer Placeholder 5"/>
          <p:cNvSpPr>
            <a:spLocks noGrp="1"/>
          </p:cNvSpPr>
          <p:nvPr>
            <p:ph type="ftr" sz="quarter" idx="11"/>
          </p:nvPr>
        </p:nvSpPr>
        <p:spPr>
          <a:xfrm>
            <a:off x="603505" y="6236208"/>
            <a:ext cx="3875627"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6392" y="2243828"/>
            <a:ext cx="3371249" cy="1134640"/>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75000"/>
            </a:schemeClr>
          </a:solidFill>
        </p:spPr>
        <p:txBody>
          <a:bodyPr anchor="t"/>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2/18/2018</a:t>
            </a:fld>
            <a:endParaRPr lang="en-US" dirty="0"/>
          </a:p>
        </p:txBody>
      </p:sp>
      <p:sp>
        <p:nvSpPr>
          <p:cNvPr id="6" name="Footer Placeholder 5"/>
          <p:cNvSpPr>
            <a:spLocks noGrp="1"/>
          </p:cNvSpPr>
          <p:nvPr>
            <p:ph type="ftr" sz="quarter" idx="11"/>
          </p:nvPr>
        </p:nvSpPr>
        <p:spPr>
          <a:xfrm>
            <a:off x="606393" y="6236208"/>
            <a:ext cx="3827797"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964692"/>
            <a:ext cx="5797296"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2638045"/>
            <a:ext cx="5797296"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dirty="0"/>
              <a:t>2/18/2018</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685800" rtl="0" eaLnBrk="1" latinLnBrk="0" hangingPunct="1">
        <a:lnSpc>
          <a:spcPct val="90000"/>
        </a:lnSpc>
        <a:spcBef>
          <a:spcPct val="0"/>
        </a:spcBef>
        <a:buNone/>
        <a:defRPr sz="2100" kern="1200" cap="all" spc="150" baseline="0">
          <a:solidFill>
            <a:schemeClr val="tx1">
              <a:lumMod val="85000"/>
              <a:lumOff val="15000"/>
            </a:schemeClr>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77ECC-5FF1-4639-BE51-388AE190BD9E}"/>
              </a:ext>
            </a:extLst>
          </p:cNvPr>
          <p:cNvSpPr>
            <a:spLocks noGrp="1"/>
          </p:cNvSpPr>
          <p:nvPr>
            <p:ph type="ctrTitle"/>
          </p:nvPr>
        </p:nvSpPr>
        <p:spPr/>
        <p:txBody>
          <a:bodyPr/>
          <a:lstStyle/>
          <a:p>
            <a:r>
              <a:rPr lang="en-US" dirty="0"/>
              <a:t>God’s word </a:t>
            </a:r>
            <a:br>
              <a:rPr lang="en-US" dirty="0"/>
            </a:br>
            <a:r>
              <a:rPr lang="en-US" dirty="0"/>
              <a:t>is </a:t>
            </a:r>
            <a:br>
              <a:rPr lang="en-US" dirty="0"/>
            </a:br>
            <a:r>
              <a:rPr lang="en-US" dirty="0"/>
              <a:t>all-sufficient</a:t>
            </a:r>
          </a:p>
        </p:txBody>
      </p:sp>
      <p:sp>
        <p:nvSpPr>
          <p:cNvPr id="3" name="Subtitle 2">
            <a:extLst>
              <a:ext uri="{FF2B5EF4-FFF2-40B4-BE49-F238E27FC236}">
                <a16:creationId xmlns:a16="http://schemas.microsoft.com/office/drawing/2014/main" id="{22461950-6997-4D63-8C66-DCC5198E334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698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D37C-D54F-48D1-810B-D4264B8B9B9A}"/>
              </a:ext>
            </a:extLst>
          </p:cNvPr>
          <p:cNvSpPr>
            <a:spLocks noGrp="1"/>
          </p:cNvSpPr>
          <p:nvPr>
            <p:ph type="title"/>
          </p:nvPr>
        </p:nvSpPr>
        <p:spPr>
          <a:xfrm>
            <a:off x="1673352" y="184516"/>
            <a:ext cx="5797296" cy="1188720"/>
          </a:xfrm>
        </p:spPr>
        <p:txBody>
          <a:bodyPr/>
          <a:lstStyle/>
          <a:p>
            <a:r>
              <a:rPr lang="en-US" dirty="0"/>
              <a:t>WE HAVE THE </a:t>
            </a:r>
            <a:br>
              <a:rPr lang="en-US" dirty="0"/>
            </a:br>
            <a:r>
              <a:rPr lang="en-US" dirty="0"/>
              <a:t>WHOLE COUNSEL OF GOD</a:t>
            </a:r>
          </a:p>
        </p:txBody>
      </p:sp>
      <p:sp>
        <p:nvSpPr>
          <p:cNvPr id="3" name="Content Placeholder 2">
            <a:extLst>
              <a:ext uri="{FF2B5EF4-FFF2-40B4-BE49-F238E27FC236}">
                <a16:creationId xmlns:a16="http://schemas.microsoft.com/office/drawing/2014/main" id="{DF0CB76D-1E1D-4599-A7A7-696BB7BBD6B5}"/>
              </a:ext>
            </a:extLst>
          </p:cNvPr>
          <p:cNvSpPr>
            <a:spLocks noGrp="1"/>
          </p:cNvSpPr>
          <p:nvPr>
            <p:ph idx="1"/>
          </p:nvPr>
        </p:nvSpPr>
        <p:spPr>
          <a:xfrm>
            <a:off x="432033" y="1526797"/>
            <a:ext cx="8279934" cy="5146687"/>
          </a:xfrm>
        </p:spPr>
        <p:txBody>
          <a:bodyPr>
            <a:normAutofit/>
          </a:bodyPr>
          <a:lstStyle/>
          <a:p>
            <a:r>
              <a:rPr lang="en-US" sz="2800" dirty="0"/>
              <a:t>Acts 20:27 – It had already been preached</a:t>
            </a:r>
          </a:p>
          <a:p>
            <a:r>
              <a:rPr lang="en-US" sz="2800" dirty="0"/>
              <a:t>Jude 1:3 – It was once for all delivered</a:t>
            </a:r>
          </a:p>
          <a:p>
            <a:r>
              <a:rPr lang="en-US" sz="2800" dirty="0"/>
              <a:t>II Timothy 3:16-17 – It is everything we need</a:t>
            </a:r>
          </a:p>
          <a:p>
            <a:r>
              <a:rPr lang="en-US" sz="2800" dirty="0"/>
              <a:t>James 1:21 – If humbly received, it is able to save our souls</a:t>
            </a:r>
          </a:p>
        </p:txBody>
      </p:sp>
    </p:spTree>
    <p:extLst>
      <p:ext uri="{BB962C8B-B14F-4D97-AF65-F5344CB8AC3E}">
        <p14:creationId xmlns:p14="http://schemas.microsoft.com/office/powerpoint/2010/main" val="394095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D37C-D54F-48D1-810B-D4264B8B9B9A}"/>
              </a:ext>
            </a:extLst>
          </p:cNvPr>
          <p:cNvSpPr>
            <a:spLocks noGrp="1"/>
          </p:cNvSpPr>
          <p:nvPr>
            <p:ph type="title"/>
          </p:nvPr>
        </p:nvSpPr>
        <p:spPr>
          <a:xfrm>
            <a:off x="1673352" y="184516"/>
            <a:ext cx="5797296" cy="1188720"/>
          </a:xfrm>
        </p:spPr>
        <p:txBody>
          <a:bodyPr/>
          <a:lstStyle/>
          <a:p>
            <a:r>
              <a:rPr lang="en-US" dirty="0"/>
              <a:t>GOD’S WORD IS TIMELESS:</a:t>
            </a:r>
            <a:br>
              <a:rPr lang="en-US" dirty="0"/>
            </a:br>
            <a:r>
              <a:rPr lang="en-US" dirty="0"/>
              <a:t>IT REMAINS SUFFICIENT / RELEVANT</a:t>
            </a:r>
          </a:p>
        </p:txBody>
      </p:sp>
      <p:sp>
        <p:nvSpPr>
          <p:cNvPr id="3" name="Content Placeholder 2">
            <a:extLst>
              <a:ext uri="{FF2B5EF4-FFF2-40B4-BE49-F238E27FC236}">
                <a16:creationId xmlns:a16="http://schemas.microsoft.com/office/drawing/2014/main" id="{DF0CB76D-1E1D-4599-A7A7-696BB7BBD6B5}"/>
              </a:ext>
            </a:extLst>
          </p:cNvPr>
          <p:cNvSpPr>
            <a:spLocks noGrp="1"/>
          </p:cNvSpPr>
          <p:nvPr>
            <p:ph idx="1"/>
          </p:nvPr>
        </p:nvSpPr>
        <p:spPr>
          <a:xfrm>
            <a:off x="432033" y="1526797"/>
            <a:ext cx="8279934" cy="5146687"/>
          </a:xfrm>
        </p:spPr>
        <p:txBody>
          <a:bodyPr>
            <a:normAutofit/>
          </a:bodyPr>
          <a:lstStyle/>
          <a:p>
            <a:r>
              <a:rPr lang="en-US" sz="2800" dirty="0"/>
              <a:t>Matthew 24:35 – will outlast heaven and earth</a:t>
            </a:r>
          </a:p>
          <a:p>
            <a:r>
              <a:rPr lang="en-US" sz="2800" dirty="0"/>
              <a:t>John 12:48-49 – in “the last day”</a:t>
            </a:r>
          </a:p>
          <a:p>
            <a:r>
              <a:rPr lang="en-US" sz="2800" dirty="0"/>
              <a:t>I Peter 1:22-25</a:t>
            </a:r>
            <a:endParaRPr lang="en-US" sz="2650" dirty="0"/>
          </a:p>
          <a:p>
            <a:pPr lvl="2">
              <a:buFont typeface="Wingdings" panose="05000000000000000000" pitchFamily="2" charset="2"/>
              <a:buChar char="Ø"/>
            </a:pPr>
            <a:r>
              <a:rPr lang="en-US" sz="2650" dirty="0"/>
              <a:t>Born again by the word</a:t>
            </a:r>
          </a:p>
          <a:p>
            <a:pPr lvl="2">
              <a:buFont typeface="Wingdings" panose="05000000000000000000" pitchFamily="2" charset="2"/>
              <a:buChar char="Ø"/>
            </a:pPr>
            <a:r>
              <a:rPr lang="en-US" sz="2650" dirty="0"/>
              <a:t>Word is imperishable</a:t>
            </a:r>
          </a:p>
          <a:p>
            <a:pPr lvl="2">
              <a:buFont typeface="Wingdings" panose="05000000000000000000" pitchFamily="2" charset="2"/>
              <a:buChar char="Ø"/>
            </a:pPr>
            <a:r>
              <a:rPr lang="en-US" sz="2650" dirty="0"/>
              <a:t>Living and enduring word of God</a:t>
            </a:r>
          </a:p>
          <a:p>
            <a:pPr lvl="2">
              <a:buFont typeface="Wingdings" panose="05000000000000000000" pitchFamily="2" charset="2"/>
              <a:buChar char="Ø"/>
            </a:pPr>
            <a:r>
              <a:rPr lang="en-US" sz="2650" dirty="0"/>
              <a:t>Endures forever</a:t>
            </a:r>
          </a:p>
          <a:p>
            <a:pPr lvl="2">
              <a:buFont typeface="Wingdings" panose="05000000000000000000" pitchFamily="2" charset="2"/>
              <a:buChar char="Ø"/>
            </a:pPr>
            <a:r>
              <a:rPr lang="en-US" sz="2650" dirty="0"/>
              <a:t>“Preached to you” (past tense)</a:t>
            </a:r>
          </a:p>
          <a:p>
            <a:pPr lvl="2">
              <a:buFont typeface="Wingdings" panose="05000000000000000000" pitchFamily="2" charset="2"/>
              <a:buChar char="Ø"/>
            </a:pPr>
            <a:r>
              <a:rPr lang="en-US" sz="2650" dirty="0"/>
              <a:t>Long for the pure mile of the word (I Pet. 2:2)</a:t>
            </a:r>
          </a:p>
        </p:txBody>
      </p:sp>
    </p:spTree>
    <p:extLst>
      <p:ext uri="{BB962C8B-B14F-4D97-AF65-F5344CB8AC3E}">
        <p14:creationId xmlns:p14="http://schemas.microsoft.com/office/powerpoint/2010/main" val="122582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D37C-D54F-48D1-810B-D4264B8B9B9A}"/>
              </a:ext>
            </a:extLst>
          </p:cNvPr>
          <p:cNvSpPr>
            <a:spLocks noGrp="1"/>
          </p:cNvSpPr>
          <p:nvPr>
            <p:ph type="title"/>
          </p:nvPr>
        </p:nvSpPr>
        <p:spPr>
          <a:xfrm>
            <a:off x="1673352" y="184516"/>
            <a:ext cx="5797296" cy="1188720"/>
          </a:xfrm>
        </p:spPr>
        <p:txBody>
          <a:bodyPr/>
          <a:lstStyle/>
          <a:p>
            <a:r>
              <a:rPr lang="en-US" dirty="0"/>
              <a:t>WE MUST SUPPORT GOD’S WORD</a:t>
            </a:r>
            <a:br>
              <a:rPr lang="en-US" dirty="0"/>
            </a:br>
            <a:r>
              <a:rPr lang="en-US" dirty="0"/>
              <a:t>AND NOT UNDERMINE IT</a:t>
            </a:r>
          </a:p>
        </p:txBody>
      </p:sp>
      <p:sp>
        <p:nvSpPr>
          <p:cNvPr id="3" name="Content Placeholder 2">
            <a:extLst>
              <a:ext uri="{FF2B5EF4-FFF2-40B4-BE49-F238E27FC236}">
                <a16:creationId xmlns:a16="http://schemas.microsoft.com/office/drawing/2014/main" id="{DF0CB76D-1E1D-4599-A7A7-696BB7BBD6B5}"/>
              </a:ext>
            </a:extLst>
          </p:cNvPr>
          <p:cNvSpPr>
            <a:spLocks noGrp="1"/>
          </p:cNvSpPr>
          <p:nvPr>
            <p:ph idx="1"/>
          </p:nvPr>
        </p:nvSpPr>
        <p:spPr>
          <a:xfrm>
            <a:off x="432033" y="1526797"/>
            <a:ext cx="8279934" cy="5146687"/>
          </a:xfrm>
        </p:spPr>
        <p:txBody>
          <a:bodyPr>
            <a:normAutofit/>
          </a:bodyPr>
          <a:lstStyle/>
          <a:p>
            <a:r>
              <a:rPr lang="en-US" sz="2800" dirty="0"/>
              <a:t>Contend earnestly (Jude 1:3)</a:t>
            </a:r>
          </a:p>
          <a:p>
            <a:r>
              <a:rPr lang="en-US" sz="2800" dirty="0"/>
              <a:t>Be the pillar and support of the truth (I Tim. 3:15)</a:t>
            </a:r>
          </a:p>
          <a:p>
            <a:r>
              <a:rPr lang="en-US" sz="2800" dirty="0"/>
              <a:t>Pay close attention to what we have heard (Heb. 2:1)</a:t>
            </a:r>
          </a:p>
        </p:txBody>
      </p:sp>
    </p:spTree>
    <p:extLst>
      <p:ext uri="{BB962C8B-B14F-4D97-AF65-F5344CB8AC3E}">
        <p14:creationId xmlns:p14="http://schemas.microsoft.com/office/powerpoint/2010/main" val="3205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D37C-D54F-48D1-810B-D4264B8B9B9A}"/>
              </a:ext>
            </a:extLst>
          </p:cNvPr>
          <p:cNvSpPr>
            <a:spLocks noGrp="1"/>
          </p:cNvSpPr>
          <p:nvPr>
            <p:ph type="title"/>
          </p:nvPr>
        </p:nvSpPr>
        <p:spPr>
          <a:xfrm>
            <a:off x="1673352" y="184516"/>
            <a:ext cx="5797296" cy="1188720"/>
          </a:xfrm>
        </p:spPr>
        <p:txBody>
          <a:bodyPr/>
          <a:lstStyle/>
          <a:p>
            <a:r>
              <a:rPr lang="en-US" dirty="0"/>
              <a:t>BEING ALL-SUFFICIENT…</a:t>
            </a:r>
          </a:p>
        </p:txBody>
      </p:sp>
      <p:sp>
        <p:nvSpPr>
          <p:cNvPr id="3" name="Content Placeholder 2">
            <a:extLst>
              <a:ext uri="{FF2B5EF4-FFF2-40B4-BE49-F238E27FC236}">
                <a16:creationId xmlns:a16="http://schemas.microsoft.com/office/drawing/2014/main" id="{DF0CB76D-1E1D-4599-A7A7-696BB7BBD6B5}"/>
              </a:ext>
            </a:extLst>
          </p:cNvPr>
          <p:cNvSpPr>
            <a:spLocks noGrp="1"/>
          </p:cNvSpPr>
          <p:nvPr>
            <p:ph idx="1"/>
          </p:nvPr>
        </p:nvSpPr>
        <p:spPr>
          <a:xfrm>
            <a:off x="432033" y="1526797"/>
            <a:ext cx="8279934" cy="5146687"/>
          </a:xfrm>
        </p:spPr>
        <p:txBody>
          <a:bodyPr>
            <a:normAutofit/>
          </a:bodyPr>
          <a:lstStyle/>
          <a:p>
            <a:r>
              <a:rPr lang="en-US" sz="2800" dirty="0"/>
              <a:t>Doesn’t mean we know everything</a:t>
            </a:r>
          </a:p>
          <a:p>
            <a:pPr lvl="2">
              <a:buFont typeface="Courier New" panose="02070309020205020404" pitchFamily="49" charset="0"/>
              <a:buChar char="o"/>
            </a:pPr>
            <a:r>
              <a:rPr lang="en-US" sz="2500" dirty="0"/>
              <a:t>Did Agrippa or Felix become Christians? (Acts 24:24-27; 26:28)</a:t>
            </a:r>
          </a:p>
          <a:p>
            <a:pPr lvl="2">
              <a:buFont typeface="Courier New" panose="02070309020205020404" pitchFamily="49" charset="0"/>
              <a:buChar char="o"/>
            </a:pPr>
            <a:r>
              <a:rPr lang="en-US" sz="2500" dirty="0"/>
              <a:t>What will we look like in heaven? (I John 3:2)</a:t>
            </a:r>
          </a:p>
          <a:p>
            <a:pPr lvl="2">
              <a:buFont typeface="Courier New" panose="02070309020205020404" pitchFamily="49" charset="0"/>
              <a:buChar char="o"/>
            </a:pPr>
            <a:r>
              <a:rPr lang="en-US" sz="2500" dirty="0"/>
              <a:t>When will the end come? (Mt. 24:36; I </a:t>
            </a:r>
            <a:r>
              <a:rPr lang="en-US" sz="2500" dirty="0" err="1"/>
              <a:t>Thes</a:t>
            </a:r>
            <a:r>
              <a:rPr lang="en-US" sz="2500" dirty="0"/>
              <a:t>. 5:1-2)</a:t>
            </a:r>
          </a:p>
          <a:p>
            <a:pPr lvl="2">
              <a:buFont typeface="Courier New" panose="02070309020205020404" pitchFamily="49" charset="0"/>
              <a:buChar char="o"/>
            </a:pPr>
            <a:r>
              <a:rPr lang="en-US" sz="2500" dirty="0"/>
              <a:t>What were the remaining issues Paul would fix at Corinth? (I Cor. 11:34)</a:t>
            </a:r>
          </a:p>
          <a:p>
            <a:pPr lvl="2">
              <a:buFont typeface="Courier New" panose="02070309020205020404" pitchFamily="49" charset="0"/>
              <a:buChar char="o"/>
            </a:pPr>
            <a:r>
              <a:rPr lang="en-US" sz="2500" dirty="0"/>
              <a:t>Is I Tim. 3:11 speaking of elder’s wives, deacon’s wives, both, or deaconesses?</a:t>
            </a:r>
          </a:p>
        </p:txBody>
      </p:sp>
    </p:spTree>
    <p:extLst>
      <p:ext uri="{BB962C8B-B14F-4D97-AF65-F5344CB8AC3E}">
        <p14:creationId xmlns:p14="http://schemas.microsoft.com/office/powerpoint/2010/main" val="154340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D37C-D54F-48D1-810B-D4264B8B9B9A}"/>
              </a:ext>
            </a:extLst>
          </p:cNvPr>
          <p:cNvSpPr>
            <a:spLocks noGrp="1"/>
          </p:cNvSpPr>
          <p:nvPr>
            <p:ph type="title"/>
          </p:nvPr>
        </p:nvSpPr>
        <p:spPr>
          <a:xfrm>
            <a:off x="1673352" y="184516"/>
            <a:ext cx="5797296" cy="1188720"/>
          </a:xfrm>
        </p:spPr>
        <p:txBody>
          <a:bodyPr/>
          <a:lstStyle/>
          <a:p>
            <a:r>
              <a:rPr lang="en-US" dirty="0"/>
              <a:t>BEING ALL-SUFFICIENT…</a:t>
            </a:r>
          </a:p>
        </p:txBody>
      </p:sp>
      <p:sp>
        <p:nvSpPr>
          <p:cNvPr id="3" name="Content Placeholder 2">
            <a:extLst>
              <a:ext uri="{FF2B5EF4-FFF2-40B4-BE49-F238E27FC236}">
                <a16:creationId xmlns:a16="http://schemas.microsoft.com/office/drawing/2014/main" id="{DF0CB76D-1E1D-4599-A7A7-696BB7BBD6B5}"/>
              </a:ext>
            </a:extLst>
          </p:cNvPr>
          <p:cNvSpPr>
            <a:spLocks noGrp="1"/>
          </p:cNvSpPr>
          <p:nvPr>
            <p:ph idx="1"/>
          </p:nvPr>
        </p:nvSpPr>
        <p:spPr>
          <a:xfrm>
            <a:off x="432033" y="1526797"/>
            <a:ext cx="8279934" cy="5146687"/>
          </a:xfrm>
        </p:spPr>
        <p:txBody>
          <a:bodyPr>
            <a:normAutofit/>
          </a:bodyPr>
          <a:lstStyle/>
          <a:p>
            <a:r>
              <a:rPr lang="en-US" sz="2800" dirty="0"/>
              <a:t>Doesn’t mean we know everything</a:t>
            </a:r>
          </a:p>
          <a:p>
            <a:r>
              <a:rPr lang="en-US" sz="2800" dirty="0"/>
              <a:t>But what we do know is enough</a:t>
            </a:r>
          </a:p>
          <a:p>
            <a:pPr lvl="2">
              <a:buFont typeface="Courier New" panose="02070309020205020404" pitchFamily="49" charset="0"/>
              <a:buChar char="o"/>
            </a:pPr>
            <a:r>
              <a:rPr lang="en-US" sz="2650" dirty="0"/>
              <a:t>Job didn’t know about the devil, but he knew enough to please God</a:t>
            </a:r>
          </a:p>
          <a:p>
            <a:pPr lvl="2">
              <a:buFont typeface="Courier New" panose="02070309020205020404" pitchFamily="49" charset="0"/>
              <a:buChar char="o"/>
            </a:pPr>
            <a:r>
              <a:rPr lang="en-US" sz="2650" dirty="0"/>
              <a:t>The Jews didn’t know everything about the Sabbath, but what they did know was enough for them to obey God… But they had to be careful and humble in their interpretation (Lk. 13:14; 14:1-6)</a:t>
            </a:r>
          </a:p>
          <a:p>
            <a:pPr lvl="2">
              <a:buFont typeface="Courier New" panose="02070309020205020404" pitchFamily="49" charset="0"/>
              <a:buChar char="o"/>
            </a:pPr>
            <a:r>
              <a:rPr lang="en-US" sz="2650" dirty="0"/>
              <a:t>The qualifications we have for elders and deacons is enough, but we also should be careful and humble in our interpretation</a:t>
            </a:r>
          </a:p>
        </p:txBody>
      </p:sp>
    </p:spTree>
    <p:extLst>
      <p:ext uri="{BB962C8B-B14F-4D97-AF65-F5344CB8AC3E}">
        <p14:creationId xmlns:p14="http://schemas.microsoft.com/office/powerpoint/2010/main" val="267095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Parcel</Template>
  <TotalTime>14</TotalTime>
  <Words>323</Words>
  <Application>Microsoft Office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Courier New</vt:lpstr>
      <vt:lpstr>Gill Sans MT</vt:lpstr>
      <vt:lpstr>Wingdings</vt:lpstr>
      <vt:lpstr>Parcel</vt:lpstr>
      <vt:lpstr>God’s word  is  all-sufficient</vt:lpstr>
      <vt:lpstr>WE HAVE THE  WHOLE COUNSEL OF GOD</vt:lpstr>
      <vt:lpstr>GOD’S WORD IS TIMELESS: IT REMAINS SUFFICIENT / RELEVANT</vt:lpstr>
      <vt:lpstr>WE MUST SUPPORT GOD’S WORD AND NOT UNDERMINE IT</vt:lpstr>
      <vt:lpstr>BEING ALL-SUFFICIENT…</vt:lpstr>
      <vt:lpstr>BEING ALL-SUFFICIENT…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word  is  all-sufficient</dc:title>
  <dc:creator>Jared Hagan</dc:creator>
  <cp:lastModifiedBy>Jared Hagan</cp:lastModifiedBy>
  <cp:revision>2</cp:revision>
  <dcterms:created xsi:type="dcterms:W3CDTF">2018-02-18T09:49:58Z</dcterms:created>
  <dcterms:modified xsi:type="dcterms:W3CDTF">2018-02-18T10:04:08Z</dcterms:modified>
</cp:coreProperties>
</file>