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57" r:id="rId4"/>
    <p:sldId id="261" r:id="rId5"/>
    <p:sldId id="262" r:id="rId6"/>
    <p:sldId id="264" r:id="rId7"/>
    <p:sldId id="260" r:id="rId8"/>
    <p:sldId id="259" r:id="rId9"/>
    <p:sldId id="258" r:id="rId10"/>
    <p:sldId id="265" r:id="rId11"/>
    <p:sldId id="269" r:id="rId12"/>
    <p:sldId id="270" r:id="rId13"/>
    <p:sldId id="271" r:id="rId14"/>
    <p:sldId id="273" r:id="rId15"/>
    <p:sldId id="274" r:id="rId16"/>
    <p:sldId id="276" r:id="rId17"/>
    <p:sldId id="277" r:id="rId18"/>
    <p:sldId id="278" r:id="rId19"/>
    <p:sldId id="275" r:id="rId20"/>
    <p:sldId id="272" r:id="rId21"/>
    <p:sldId id="268" r:id="rId22"/>
    <p:sldId id="279" r:id="rId23"/>
    <p:sldId id="28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3" d="100"/>
          <a:sy n="63" d="100"/>
        </p:scale>
        <p:origin x="-114" y="-3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12/10/2017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12/10/2017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12/10/2017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12/10/2017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12/10/2017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12/10/2017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4F077-B9AF-4209-818D-1DAC687D339F}"/>
              </a:ext>
            </a:extLst>
          </p:cNvPr>
          <p:cNvSpPr>
            <a:spLocks noGrp="1"/>
          </p:cNvSpPr>
          <p:nvPr>
            <p:ph type="ctrTitle"/>
          </p:nvPr>
        </p:nvSpPr>
        <p:spPr/>
        <p:txBody>
          <a:bodyPr/>
          <a:lstStyle/>
          <a:p>
            <a:r>
              <a:rPr lang="en-US" dirty="0"/>
              <a:t>THE BROKEN</a:t>
            </a:r>
          </a:p>
        </p:txBody>
      </p:sp>
      <p:sp>
        <p:nvSpPr>
          <p:cNvPr id="3" name="Subtitle 2">
            <a:extLst>
              <a:ext uri="{FF2B5EF4-FFF2-40B4-BE49-F238E27FC236}">
                <a16:creationId xmlns:a16="http://schemas.microsoft.com/office/drawing/2014/main" xmlns="" id="{214CB777-E2FA-4D15-A641-911B2C82FDF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04673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382E5E-425D-4149-9BEF-9203820AD71E}"/>
              </a:ext>
            </a:extLst>
          </p:cNvPr>
          <p:cNvSpPr>
            <a:spLocks noGrp="1"/>
          </p:cNvSpPr>
          <p:nvPr>
            <p:ph type="title"/>
          </p:nvPr>
        </p:nvSpPr>
        <p:spPr/>
        <p:txBody>
          <a:bodyPr/>
          <a:lstStyle/>
          <a:p>
            <a:r>
              <a:rPr lang="en-US" dirty="0"/>
              <a:t>BLESSED BY DISTRESSED</a:t>
            </a:r>
          </a:p>
        </p:txBody>
      </p:sp>
      <p:sp>
        <p:nvSpPr>
          <p:cNvPr id="3" name="Content Placeholder 2">
            <a:extLst>
              <a:ext uri="{FF2B5EF4-FFF2-40B4-BE49-F238E27FC236}">
                <a16:creationId xmlns:a16="http://schemas.microsoft.com/office/drawing/2014/main" xmlns="" id="{665D5B50-DDEB-4A9B-B2B7-69B91EEE1F66}"/>
              </a:ext>
            </a:extLst>
          </p:cNvPr>
          <p:cNvSpPr>
            <a:spLocks noGrp="1"/>
          </p:cNvSpPr>
          <p:nvPr>
            <p:ph idx="1"/>
          </p:nvPr>
        </p:nvSpPr>
        <p:spPr/>
        <p:txBody>
          <a:bodyPr>
            <a:normAutofit/>
          </a:bodyPr>
          <a:lstStyle/>
          <a:p>
            <a:r>
              <a:rPr lang="en-US" sz="2800" dirty="0">
                <a:solidFill>
                  <a:srgbClr val="FFFF00"/>
                </a:solidFill>
              </a:rPr>
              <a:t>Sarah</a:t>
            </a:r>
            <a:r>
              <a:rPr lang="en-US" sz="2800" dirty="0"/>
              <a:t> – super pretty and very rich (Gen. 12:11-12,14-15; 13:1-2; 20:1ff)</a:t>
            </a:r>
          </a:p>
          <a:p>
            <a:r>
              <a:rPr lang="en-US" sz="2800" dirty="0">
                <a:solidFill>
                  <a:srgbClr val="FFFF00"/>
                </a:solidFill>
              </a:rPr>
              <a:t>Hannah</a:t>
            </a:r>
            <a:r>
              <a:rPr lang="en-US" sz="2800" dirty="0"/>
              <a:t> – loved and gets double portions (I Sam. 1:5-6)</a:t>
            </a:r>
          </a:p>
          <a:p>
            <a:r>
              <a:rPr lang="en-US" sz="2800" dirty="0">
                <a:solidFill>
                  <a:srgbClr val="FFFF00"/>
                </a:solidFill>
              </a:rPr>
              <a:t>Rachel</a:t>
            </a:r>
            <a:r>
              <a:rPr lang="en-US" sz="2800" dirty="0"/>
              <a:t> – Pretty, loved, and rich (Gen. 29:18,30; 30:43)</a:t>
            </a:r>
          </a:p>
          <a:p>
            <a:r>
              <a:rPr lang="en-US" sz="2800" dirty="0"/>
              <a:t>Some might think they had everything that matters…but that’s not how they viewed themselves.</a:t>
            </a:r>
          </a:p>
        </p:txBody>
      </p:sp>
    </p:spTree>
    <p:extLst>
      <p:ext uri="{BB962C8B-B14F-4D97-AF65-F5344CB8AC3E}">
        <p14:creationId xmlns:p14="http://schemas.microsoft.com/office/powerpoint/2010/main" val="240657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D7882-B841-45CC-886B-B97112CBD5F1}"/>
              </a:ext>
            </a:extLst>
          </p:cNvPr>
          <p:cNvSpPr>
            <a:spLocks noGrp="1"/>
          </p:cNvSpPr>
          <p:nvPr>
            <p:ph type="title"/>
          </p:nvPr>
        </p:nvSpPr>
        <p:spPr>
          <a:xfrm>
            <a:off x="646111" y="452718"/>
            <a:ext cx="10511247" cy="1400530"/>
          </a:xfrm>
        </p:spPr>
        <p:txBody>
          <a:bodyPr/>
          <a:lstStyle/>
          <a:p>
            <a:pPr algn="ctr"/>
            <a:r>
              <a:rPr lang="en-US" dirty="0"/>
              <a:t>GOD’S VIEW OF THE BROKEN</a:t>
            </a:r>
          </a:p>
        </p:txBody>
      </p:sp>
      <p:sp>
        <p:nvSpPr>
          <p:cNvPr id="3" name="Content Placeholder 2">
            <a:extLst>
              <a:ext uri="{FF2B5EF4-FFF2-40B4-BE49-F238E27FC236}">
                <a16:creationId xmlns:a16="http://schemas.microsoft.com/office/drawing/2014/main" xmlns="" id="{89349B1E-09D5-43EA-957B-6557BFED2BFF}"/>
              </a:ext>
            </a:extLst>
          </p:cNvPr>
          <p:cNvSpPr>
            <a:spLocks noGrp="1"/>
          </p:cNvSpPr>
          <p:nvPr>
            <p:ph idx="1"/>
          </p:nvPr>
        </p:nvSpPr>
        <p:spPr>
          <a:xfrm>
            <a:off x="646111" y="2052918"/>
            <a:ext cx="10511247" cy="4195481"/>
          </a:xfrm>
        </p:spPr>
        <p:txBody>
          <a:bodyPr>
            <a:normAutofit/>
          </a:bodyPr>
          <a:lstStyle/>
          <a:p>
            <a:pPr marL="0" lvl="0" indent="0" algn="ctr">
              <a:buNone/>
            </a:pPr>
            <a:r>
              <a:rPr lang="en-US" sz="3200" dirty="0"/>
              <a:t>“The LORD is near to the brokenhearted </a:t>
            </a:r>
          </a:p>
          <a:p>
            <a:pPr marL="0" lvl="0" indent="0" algn="ctr">
              <a:buNone/>
            </a:pPr>
            <a:r>
              <a:rPr lang="en-US" sz="3200" dirty="0"/>
              <a:t>And saves those who are crushed in spirit.” </a:t>
            </a:r>
          </a:p>
          <a:p>
            <a:pPr marL="0" lvl="0" indent="0" algn="ctr">
              <a:buNone/>
            </a:pPr>
            <a:r>
              <a:rPr lang="en-US" sz="3200" dirty="0"/>
              <a:t>Psalm 34:18</a:t>
            </a:r>
          </a:p>
        </p:txBody>
      </p:sp>
    </p:spTree>
    <p:extLst>
      <p:ext uri="{BB962C8B-B14F-4D97-AF65-F5344CB8AC3E}">
        <p14:creationId xmlns:p14="http://schemas.microsoft.com/office/powerpoint/2010/main" val="38400704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D7882-B841-45CC-886B-B97112CBD5F1}"/>
              </a:ext>
            </a:extLst>
          </p:cNvPr>
          <p:cNvSpPr>
            <a:spLocks noGrp="1"/>
          </p:cNvSpPr>
          <p:nvPr>
            <p:ph type="title"/>
          </p:nvPr>
        </p:nvSpPr>
        <p:spPr>
          <a:xfrm>
            <a:off x="646111" y="452718"/>
            <a:ext cx="10511247" cy="1400530"/>
          </a:xfrm>
        </p:spPr>
        <p:txBody>
          <a:bodyPr/>
          <a:lstStyle/>
          <a:p>
            <a:pPr algn="ctr"/>
            <a:r>
              <a:rPr lang="en-US" dirty="0"/>
              <a:t>GOD’S VIEW OF THE BROKEN</a:t>
            </a:r>
          </a:p>
        </p:txBody>
      </p:sp>
      <p:sp>
        <p:nvSpPr>
          <p:cNvPr id="3" name="Content Placeholder 2">
            <a:extLst>
              <a:ext uri="{FF2B5EF4-FFF2-40B4-BE49-F238E27FC236}">
                <a16:creationId xmlns:a16="http://schemas.microsoft.com/office/drawing/2014/main" xmlns="" id="{89349B1E-09D5-43EA-957B-6557BFED2BFF}"/>
              </a:ext>
            </a:extLst>
          </p:cNvPr>
          <p:cNvSpPr>
            <a:spLocks noGrp="1"/>
          </p:cNvSpPr>
          <p:nvPr>
            <p:ph idx="1"/>
          </p:nvPr>
        </p:nvSpPr>
        <p:spPr>
          <a:xfrm>
            <a:off x="646111" y="2052918"/>
            <a:ext cx="10511247" cy="4195481"/>
          </a:xfrm>
        </p:spPr>
        <p:txBody>
          <a:bodyPr>
            <a:normAutofit/>
          </a:bodyPr>
          <a:lstStyle/>
          <a:p>
            <a:pPr marL="0" lvl="0" indent="0" algn="ctr">
              <a:buNone/>
            </a:pPr>
            <a:r>
              <a:rPr lang="en-US" sz="3200" dirty="0"/>
              <a:t>“The sacrifices of God are a broken spirit; </a:t>
            </a:r>
          </a:p>
          <a:p>
            <a:pPr marL="0" lvl="0" indent="0" algn="ctr">
              <a:buNone/>
            </a:pPr>
            <a:r>
              <a:rPr lang="en-US" sz="3200" dirty="0"/>
              <a:t>A broken and a contrite heart, O God, You will not despise.” </a:t>
            </a:r>
          </a:p>
          <a:p>
            <a:pPr marL="0" lvl="0" indent="0" algn="ctr">
              <a:buNone/>
            </a:pPr>
            <a:r>
              <a:rPr lang="en-US" sz="3200" dirty="0"/>
              <a:t>Psalm 51:17</a:t>
            </a:r>
          </a:p>
        </p:txBody>
      </p:sp>
    </p:spTree>
    <p:extLst>
      <p:ext uri="{BB962C8B-B14F-4D97-AF65-F5344CB8AC3E}">
        <p14:creationId xmlns:p14="http://schemas.microsoft.com/office/powerpoint/2010/main" val="20146000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D7882-B841-45CC-886B-B97112CBD5F1}"/>
              </a:ext>
            </a:extLst>
          </p:cNvPr>
          <p:cNvSpPr>
            <a:spLocks noGrp="1"/>
          </p:cNvSpPr>
          <p:nvPr>
            <p:ph type="title"/>
          </p:nvPr>
        </p:nvSpPr>
        <p:spPr>
          <a:xfrm>
            <a:off x="646111" y="452718"/>
            <a:ext cx="10511247" cy="1400530"/>
          </a:xfrm>
        </p:spPr>
        <p:txBody>
          <a:bodyPr/>
          <a:lstStyle/>
          <a:p>
            <a:pPr algn="ctr"/>
            <a:r>
              <a:rPr lang="en-US" dirty="0"/>
              <a:t>GOD’S VIEW OF THE BROKEN</a:t>
            </a:r>
          </a:p>
        </p:txBody>
      </p:sp>
      <p:sp>
        <p:nvSpPr>
          <p:cNvPr id="3" name="Content Placeholder 2">
            <a:extLst>
              <a:ext uri="{FF2B5EF4-FFF2-40B4-BE49-F238E27FC236}">
                <a16:creationId xmlns:a16="http://schemas.microsoft.com/office/drawing/2014/main" xmlns="" id="{89349B1E-09D5-43EA-957B-6557BFED2BFF}"/>
              </a:ext>
            </a:extLst>
          </p:cNvPr>
          <p:cNvSpPr>
            <a:spLocks noGrp="1"/>
          </p:cNvSpPr>
          <p:nvPr>
            <p:ph idx="1"/>
          </p:nvPr>
        </p:nvSpPr>
        <p:spPr>
          <a:xfrm>
            <a:off x="646111" y="2052918"/>
            <a:ext cx="10511247" cy="4195481"/>
          </a:xfrm>
        </p:spPr>
        <p:txBody>
          <a:bodyPr>
            <a:normAutofit/>
          </a:bodyPr>
          <a:lstStyle/>
          <a:p>
            <a:pPr marL="0" indent="0" algn="ctr">
              <a:buNone/>
            </a:pPr>
            <a:r>
              <a:rPr lang="en-US" sz="3200" dirty="0"/>
              <a:t>	“I will seek the lost, bring back the scattered, bind up the broken and strengthen the sick; but the fat and the strong I will destroy. I will feed them with judgment.” </a:t>
            </a:r>
          </a:p>
          <a:p>
            <a:pPr marL="0" indent="0" algn="ctr">
              <a:buNone/>
            </a:pPr>
            <a:r>
              <a:rPr lang="en-US" sz="3200" dirty="0"/>
              <a:t>Ezekiel 34:16 </a:t>
            </a:r>
          </a:p>
        </p:txBody>
      </p:sp>
    </p:spTree>
    <p:extLst>
      <p:ext uri="{BB962C8B-B14F-4D97-AF65-F5344CB8AC3E}">
        <p14:creationId xmlns:p14="http://schemas.microsoft.com/office/powerpoint/2010/main" val="12357056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D7882-B841-45CC-886B-B97112CBD5F1}"/>
              </a:ext>
            </a:extLst>
          </p:cNvPr>
          <p:cNvSpPr>
            <a:spLocks noGrp="1"/>
          </p:cNvSpPr>
          <p:nvPr>
            <p:ph type="title"/>
          </p:nvPr>
        </p:nvSpPr>
        <p:spPr>
          <a:xfrm>
            <a:off x="646111" y="452718"/>
            <a:ext cx="10511247" cy="1400530"/>
          </a:xfrm>
        </p:spPr>
        <p:txBody>
          <a:bodyPr/>
          <a:lstStyle/>
          <a:p>
            <a:pPr algn="ctr"/>
            <a:r>
              <a:rPr lang="en-US" dirty="0"/>
              <a:t>GOD’S VIEW OF THE BROKEN</a:t>
            </a:r>
          </a:p>
        </p:txBody>
      </p:sp>
      <p:sp>
        <p:nvSpPr>
          <p:cNvPr id="3" name="Content Placeholder 2">
            <a:extLst>
              <a:ext uri="{FF2B5EF4-FFF2-40B4-BE49-F238E27FC236}">
                <a16:creationId xmlns:a16="http://schemas.microsoft.com/office/drawing/2014/main" xmlns="" id="{89349B1E-09D5-43EA-957B-6557BFED2BFF}"/>
              </a:ext>
            </a:extLst>
          </p:cNvPr>
          <p:cNvSpPr>
            <a:spLocks noGrp="1"/>
          </p:cNvSpPr>
          <p:nvPr>
            <p:ph idx="1"/>
          </p:nvPr>
        </p:nvSpPr>
        <p:spPr>
          <a:xfrm>
            <a:off x="646111" y="2052918"/>
            <a:ext cx="10511247" cy="4195481"/>
          </a:xfrm>
        </p:spPr>
        <p:txBody>
          <a:bodyPr>
            <a:normAutofit/>
          </a:bodyPr>
          <a:lstStyle/>
          <a:p>
            <a:pPr marL="0" indent="0" algn="ctr">
              <a:buNone/>
            </a:pPr>
            <a:r>
              <a:rPr lang="en-US" sz="3200" dirty="0"/>
              <a:t>“He heals the brokenhearted </a:t>
            </a:r>
          </a:p>
          <a:p>
            <a:pPr marL="0" indent="0" algn="ctr">
              <a:buNone/>
            </a:pPr>
            <a:r>
              <a:rPr lang="en-US" sz="3200" dirty="0"/>
              <a:t>And binds up their wounds.” </a:t>
            </a:r>
          </a:p>
          <a:p>
            <a:pPr marL="0" indent="0" algn="ctr">
              <a:buNone/>
            </a:pPr>
            <a:r>
              <a:rPr lang="en-US" sz="3200" dirty="0"/>
              <a:t>Psalm 147:3</a:t>
            </a:r>
          </a:p>
        </p:txBody>
      </p:sp>
    </p:spTree>
    <p:extLst>
      <p:ext uri="{BB962C8B-B14F-4D97-AF65-F5344CB8AC3E}">
        <p14:creationId xmlns:p14="http://schemas.microsoft.com/office/powerpoint/2010/main" val="813890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D7882-B841-45CC-886B-B97112CBD5F1}"/>
              </a:ext>
            </a:extLst>
          </p:cNvPr>
          <p:cNvSpPr>
            <a:spLocks noGrp="1"/>
          </p:cNvSpPr>
          <p:nvPr>
            <p:ph type="title"/>
          </p:nvPr>
        </p:nvSpPr>
        <p:spPr>
          <a:xfrm>
            <a:off x="646111" y="452718"/>
            <a:ext cx="10511247" cy="1400530"/>
          </a:xfrm>
        </p:spPr>
        <p:txBody>
          <a:bodyPr/>
          <a:lstStyle/>
          <a:p>
            <a:pPr algn="ctr"/>
            <a:r>
              <a:rPr lang="en-US" dirty="0"/>
              <a:t>GOD’S VIEW OF THE BROKEN</a:t>
            </a:r>
          </a:p>
        </p:txBody>
      </p:sp>
      <p:sp>
        <p:nvSpPr>
          <p:cNvPr id="3" name="Content Placeholder 2">
            <a:extLst>
              <a:ext uri="{FF2B5EF4-FFF2-40B4-BE49-F238E27FC236}">
                <a16:creationId xmlns:a16="http://schemas.microsoft.com/office/drawing/2014/main" xmlns="" id="{89349B1E-09D5-43EA-957B-6557BFED2BFF}"/>
              </a:ext>
            </a:extLst>
          </p:cNvPr>
          <p:cNvSpPr>
            <a:spLocks noGrp="1"/>
          </p:cNvSpPr>
          <p:nvPr>
            <p:ph idx="1"/>
          </p:nvPr>
        </p:nvSpPr>
        <p:spPr>
          <a:xfrm>
            <a:off x="646111" y="2052918"/>
            <a:ext cx="10511247" cy="4195481"/>
          </a:xfrm>
        </p:spPr>
        <p:txBody>
          <a:bodyPr>
            <a:normAutofit lnSpcReduction="10000"/>
          </a:bodyPr>
          <a:lstStyle/>
          <a:p>
            <a:pPr marL="0" indent="0" algn="ctr">
              <a:buNone/>
            </a:pPr>
            <a:r>
              <a:rPr lang="en-US" sz="3200" dirty="0"/>
              <a:t> “The Spirit of the Lord GOD is upon me,</a:t>
            </a:r>
          </a:p>
          <a:p>
            <a:pPr marL="0" indent="0" algn="ctr">
              <a:buNone/>
            </a:pPr>
            <a:r>
              <a:rPr lang="en-US" sz="3200" dirty="0"/>
              <a:t>   Because the LORD has anointed me</a:t>
            </a:r>
          </a:p>
          <a:p>
            <a:pPr marL="0" indent="0" algn="ctr">
              <a:buNone/>
            </a:pPr>
            <a:r>
              <a:rPr lang="en-US" sz="3200" dirty="0"/>
              <a:t>   To bring good news to the afflicted;</a:t>
            </a:r>
          </a:p>
          <a:p>
            <a:pPr marL="0" indent="0" algn="ctr">
              <a:buNone/>
            </a:pPr>
            <a:r>
              <a:rPr lang="en-US" sz="3200" dirty="0"/>
              <a:t>   He has sent me to bind up the brokenhearted,</a:t>
            </a:r>
          </a:p>
          <a:p>
            <a:pPr marL="0" indent="0" algn="ctr">
              <a:buNone/>
            </a:pPr>
            <a:r>
              <a:rPr lang="en-US" sz="3200" dirty="0"/>
              <a:t>   To proclaim liberty to captives</a:t>
            </a:r>
          </a:p>
          <a:p>
            <a:pPr marL="0" indent="0" algn="ctr">
              <a:buNone/>
            </a:pPr>
            <a:r>
              <a:rPr lang="en-US" sz="3200" dirty="0"/>
              <a:t>   And freedom to prisoners;”</a:t>
            </a:r>
          </a:p>
          <a:p>
            <a:pPr marL="0" indent="0" algn="ctr">
              <a:buNone/>
            </a:pPr>
            <a:r>
              <a:rPr lang="en-US" sz="3200" dirty="0"/>
              <a:t>Isaiah 61:1 (</a:t>
            </a:r>
            <a:r>
              <a:rPr lang="en-US" sz="3200" dirty="0">
                <a:solidFill>
                  <a:srgbClr val="FFFF00"/>
                </a:solidFill>
              </a:rPr>
              <a:t>Luke 4:18</a:t>
            </a:r>
            <a:r>
              <a:rPr lang="en-US" sz="3200" dirty="0"/>
              <a:t>)</a:t>
            </a:r>
          </a:p>
        </p:txBody>
      </p:sp>
    </p:spTree>
    <p:extLst>
      <p:ext uri="{BB962C8B-B14F-4D97-AF65-F5344CB8AC3E}">
        <p14:creationId xmlns:p14="http://schemas.microsoft.com/office/powerpoint/2010/main" val="2104178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D7882-B841-45CC-886B-B97112CBD5F1}"/>
              </a:ext>
            </a:extLst>
          </p:cNvPr>
          <p:cNvSpPr>
            <a:spLocks noGrp="1"/>
          </p:cNvSpPr>
          <p:nvPr>
            <p:ph type="title"/>
          </p:nvPr>
        </p:nvSpPr>
        <p:spPr>
          <a:xfrm>
            <a:off x="646111" y="452718"/>
            <a:ext cx="10511247" cy="1400530"/>
          </a:xfrm>
        </p:spPr>
        <p:txBody>
          <a:bodyPr/>
          <a:lstStyle/>
          <a:p>
            <a:pPr algn="ctr"/>
            <a:r>
              <a:rPr lang="en-US" dirty="0"/>
              <a:t>GOD’S VIEW OF THE BROKEN</a:t>
            </a:r>
          </a:p>
        </p:txBody>
      </p:sp>
      <p:sp>
        <p:nvSpPr>
          <p:cNvPr id="3" name="Content Placeholder 2">
            <a:extLst>
              <a:ext uri="{FF2B5EF4-FFF2-40B4-BE49-F238E27FC236}">
                <a16:creationId xmlns:a16="http://schemas.microsoft.com/office/drawing/2014/main" xmlns="" id="{89349B1E-09D5-43EA-957B-6557BFED2BFF}"/>
              </a:ext>
            </a:extLst>
          </p:cNvPr>
          <p:cNvSpPr>
            <a:spLocks noGrp="1"/>
          </p:cNvSpPr>
          <p:nvPr>
            <p:ph idx="1"/>
          </p:nvPr>
        </p:nvSpPr>
        <p:spPr>
          <a:xfrm>
            <a:off x="646111" y="2052918"/>
            <a:ext cx="10511247" cy="4195481"/>
          </a:xfrm>
        </p:spPr>
        <p:txBody>
          <a:bodyPr>
            <a:normAutofit/>
          </a:bodyPr>
          <a:lstStyle/>
          <a:p>
            <a:pPr marL="0" indent="0" algn="ctr">
              <a:buNone/>
            </a:pPr>
            <a:r>
              <a:rPr lang="en-US" sz="3200" dirty="0"/>
              <a:t>“For the LORD hears the needy </a:t>
            </a:r>
          </a:p>
          <a:p>
            <a:pPr marL="0" indent="0" algn="ctr">
              <a:buNone/>
            </a:pPr>
            <a:r>
              <a:rPr lang="en-US" sz="3200" dirty="0"/>
              <a:t>And does not despise His who are prisoners.” </a:t>
            </a:r>
          </a:p>
          <a:p>
            <a:pPr marL="0" indent="0" algn="ctr">
              <a:buNone/>
            </a:pPr>
            <a:r>
              <a:rPr lang="en-US" sz="3200" dirty="0"/>
              <a:t>Psalm 69:33</a:t>
            </a:r>
          </a:p>
        </p:txBody>
      </p:sp>
    </p:spTree>
    <p:extLst>
      <p:ext uri="{BB962C8B-B14F-4D97-AF65-F5344CB8AC3E}">
        <p14:creationId xmlns:p14="http://schemas.microsoft.com/office/powerpoint/2010/main" val="1384046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D7882-B841-45CC-886B-B97112CBD5F1}"/>
              </a:ext>
            </a:extLst>
          </p:cNvPr>
          <p:cNvSpPr>
            <a:spLocks noGrp="1"/>
          </p:cNvSpPr>
          <p:nvPr>
            <p:ph type="title"/>
          </p:nvPr>
        </p:nvSpPr>
        <p:spPr>
          <a:xfrm>
            <a:off x="646111" y="452718"/>
            <a:ext cx="10511247" cy="1400530"/>
          </a:xfrm>
        </p:spPr>
        <p:txBody>
          <a:bodyPr/>
          <a:lstStyle/>
          <a:p>
            <a:pPr algn="ctr"/>
            <a:r>
              <a:rPr lang="en-US" dirty="0"/>
              <a:t>GOD’S VIEW OF THE BROKEN</a:t>
            </a:r>
          </a:p>
        </p:txBody>
      </p:sp>
      <p:sp>
        <p:nvSpPr>
          <p:cNvPr id="3" name="Content Placeholder 2">
            <a:extLst>
              <a:ext uri="{FF2B5EF4-FFF2-40B4-BE49-F238E27FC236}">
                <a16:creationId xmlns:a16="http://schemas.microsoft.com/office/drawing/2014/main" xmlns="" id="{89349B1E-09D5-43EA-957B-6557BFED2BFF}"/>
              </a:ext>
            </a:extLst>
          </p:cNvPr>
          <p:cNvSpPr>
            <a:spLocks noGrp="1"/>
          </p:cNvSpPr>
          <p:nvPr>
            <p:ph idx="1"/>
          </p:nvPr>
        </p:nvSpPr>
        <p:spPr>
          <a:xfrm>
            <a:off x="646111" y="2052918"/>
            <a:ext cx="10511247" cy="4195481"/>
          </a:xfrm>
        </p:spPr>
        <p:txBody>
          <a:bodyPr>
            <a:normAutofit/>
          </a:bodyPr>
          <a:lstStyle/>
          <a:p>
            <a:pPr marL="0" indent="0" algn="ctr">
              <a:buNone/>
            </a:pPr>
            <a:r>
              <a:rPr lang="en-US" sz="3200" dirty="0"/>
              <a:t>“He has regarded the prayer of the destitute </a:t>
            </a:r>
          </a:p>
          <a:p>
            <a:pPr marL="0" indent="0" algn="ctr">
              <a:buNone/>
            </a:pPr>
            <a:r>
              <a:rPr lang="en-US" sz="3200" dirty="0"/>
              <a:t>And has not despised their prayer.”</a:t>
            </a:r>
          </a:p>
          <a:p>
            <a:pPr marL="0" indent="0" algn="ctr">
              <a:buNone/>
            </a:pPr>
            <a:r>
              <a:rPr lang="en-US" sz="3200" dirty="0"/>
              <a:t>Psalm 102:17</a:t>
            </a:r>
          </a:p>
        </p:txBody>
      </p:sp>
    </p:spTree>
    <p:extLst>
      <p:ext uri="{BB962C8B-B14F-4D97-AF65-F5344CB8AC3E}">
        <p14:creationId xmlns:p14="http://schemas.microsoft.com/office/powerpoint/2010/main" val="32649112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D7882-B841-45CC-886B-B97112CBD5F1}"/>
              </a:ext>
            </a:extLst>
          </p:cNvPr>
          <p:cNvSpPr>
            <a:spLocks noGrp="1"/>
          </p:cNvSpPr>
          <p:nvPr>
            <p:ph type="title"/>
          </p:nvPr>
        </p:nvSpPr>
        <p:spPr>
          <a:xfrm>
            <a:off x="646111" y="452718"/>
            <a:ext cx="10511247" cy="1400530"/>
          </a:xfrm>
        </p:spPr>
        <p:txBody>
          <a:bodyPr/>
          <a:lstStyle/>
          <a:p>
            <a:pPr algn="ctr"/>
            <a:r>
              <a:rPr lang="en-US" dirty="0"/>
              <a:t>GOD’S VIEW OF THE BROKEN</a:t>
            </a:r>
          </a:p>
        </p:txBody>
      </p:sp>
      <p:sp>
        <p:nvSpPr>
          <p:cNvPr id="3" name="Content Placeholder 2">
            <a:extLst>
              <a:ext uri="{FF2B5EF4-FFF2-40B4-BE49-F238E27FC236}">
                <a16:creationId xmlns:a16="http://schemas.microsoft.com/office/drawing/2014/main" xmlns="" id="{89349B1E-09D5-43EA-957B-6557BFED2BFF}"/>
              </a:ext>
            </a:extLst>
          </p:cNvPr>
          <p:cNvSpPr>
            <a:spLocks noGrp="1"/>
          </p:cNvSpPr>
          <p:nvPr>
            <p:ph idx="1"/>
          </p:nvPr>
        </p:nvSpPr>
        <p:spPr>
          <a:xfrm>
            <a:off x="646111" y="2052918"/>
            <a:ext cx="10511247" cy="4195481"/>
          </a:xfrm>
        </p:spPr>
        <p:txBody>
          <a:bodyPr>
            <a:normAutofit/>
          </a:bodyPr>
          <a:lstStyle/>
          <a:p>
            <a:pPr marL="0" indent="0" algn="ctr">
              <a:buNone/>
            </a:pPr>
            <a:r>
              <a:rPr lang="en-US" sz="3200" dirty="0"/>
              <a:t>“But to this one I will look, To him who is humble and contrite of spirit, and who trembles at My word.” </a:t>
            </a:r>
          </a:p>
          <a:p>
            <a:pPr marL="0" indent="0" algn="ctr">
              <a:buNone/>
            </a:pPr>
            <a:r>
              <a:rPr lang="en-US" sz="3200" dirty="0"/>
              <a:t>Is. 66:2b</a:t>
            </a:r>
          </a:p>
        </p:txBody>
      </p:sp>
    </p:spTree>
    <p:extLst>
      <p:ext uri="{BB962C8B-B14F-4D97-AF65-F5344CB8AC3E}">
        <p14:creationId xmlns:p14="http://schemas.microsoft.com/office/powerpoint/2010/main" val="8987208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D7882-B841-45CC-886B-B97112CBD5F1}"/>
              </a:ext>
            </a:extLst>
          </p:cNvPr>
          <p:cNvSpPr>
            <a:spLocks noGrp="1"/>
          </p:cNvSpPr>
          <p:nvPr>
            <p:ph type="title"/>
          </p:nvPr>
        </p:nvSpPr>
        <p:spPr>
          <a:xfrm>
            <a:off x="646111" y="452718"/>
            <a:ext cx="10511247" cy="1400530"/>
          </a:xfrm>
        </p:spPr>
        <p:txBody>
          <a:bodyPr/>
          <a:lstStyle/>
          <a:p>
            <a:pPr algn="ctr"/>
            <a:r>
              <a:rPr lang="en-US" dirty="0"/>
              <a:t>GOD’S VIEW OF THE BROKEN</a:t>
            </a:r>
          </a:p>
        </p:txBody>
      </p:sp>
      <p:sp>
        <p:nvSpPr>
          <p:cNvPr id="3" name="Content Placeholder 2">
            <a:extLst>
              <a:ext uri="{FF2B5EF4-FFF2-40B4-BE49-F238E27FC236}">
                <a16:creationId xmlns:a16="http://schemas.microsoft.com/office/drawing/2014/main" xmlns="" id="{89349B1E-09D5-43EA-957B-6557BFED2BFF}"/>
              </a:ext>
            </a:extLst>
          </p:cNvPr>
          <p:cNvSpPr>
            <a:spLocks noGrp="1"/>
          </p:cNvSpPr>
          <p:nvPr>
            <p:ph idx="1"/>
          </p:nvPr>
        </p:nvSpPr>
        <p:spPr>
          <a:xfrm>
            <a:off x="646111" y="2052918"/>
            <a:ext cx="10511247" cy="4195481"/>
          </a:xfrm>
        </p:spPr>
        <p:txBody>
          <a:bodyPr>
            <a:normAutofit/>
          </a:bodyPr>
          <a:lstStyle/>
          <a:p>
            <a:pPr marL="0" indent="0" algn="ctr">
              <a:buNone/>
            </a:pPr>
            <a:r>
              <a:rPr lang="en-US" sz="2800" dirty="0"/>
              <a:t>“because your heart was tender and you humbled yourself before the LORD when you heard what I spoke against this place and against its inhabitants that they should become a desolation and a curse, and you have torn your clothes and wept before Me, I truly have heard you,” declares the LORD.</a:t>
            </a:r>
          </a:p>
          <a:p>
            <a:pPr marL="0" indent="0" algn="ctr">
              <a:buNone/>
            </a:pPr>
            <a:r>
              <a:rPr lang="en-US" sz="2800" dirty="0"/>
              <a:t>II Kings 22:19</a:t>
            </a:r>
          </a:p>
          <a:p>
            <a:pPr marL="0" indent="0" algn="ctr">
              <a:buNone/>
            </a:pPr>
            <a:r>
              <a:rPr lang="en-US" sz="2800" i="1" dirty="0"/>
              <a:t>(</a:t>
            </a:r>
            <a:r>
              <a:rPr lang="en-US" sz="2800" i="1" dirty="0">
                <a:solidFill>
                  <a:srgbClr val="FFFF00"/>
                </a:solidFill>
              </a:rPr>
              <a:t>Josiah heard, not because he was king, </a:t>
            </a:r>
          </a:p>
          <a:p>
            <a:pPr marL="0" indent="0" algn="ctr">
              <a:buNone/>
            </a:pPr>
            <a:r>
              <a:rPr lang="en-US" sz="2800" i="1" dirty="0">
                <a:solidFill>
                  <a:srgbClr val="FFFF00"/>
                </a:solidFill>
              </a:rPr>
              <a:t>but because he was broken</a:t>
            </a:r>
            <a:r>
              <a:rPr lang="en-US" sz="2800" i="1" dirty="0"/>
              <a:t>)</a:t>
            </a:r>
          </a:p>
        </p:txBody>
      </p:sp>
    </p:spTree>
    <p:extLst>
      <p:ext uri="{BB962C8B-B14F-4D97-AF65-F5344CB8AC3E}">
        <p14:creationId xmlns:p14="http://schemas.microsoft.com/office/powerpoint/2010/main" val="4196349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D7882-B841-45CC-886B-B97112CBD5F1}"/>
              </a:ext>
            </a:extLst>
          </p:cNvPr>
          <p:cNvSpPr>
            <a:spLocks noGrp="1"/>
          </p:cNvSpPr>
          <p:nvPr>
            <p:ph type="title"/>
          </p:nvPr>
        </p:nvSpPr>
        <p:spPr>
          <a:xfrm>
            <a:off x="646111" y="452718"/>
            <a:ext cx="10511247" cy="1400530"/>
          </a:xfrm>
        </p:spPr>
        <p:txBody>
          <a:bodyPr/>
          <a:lstStyle/>
          <a:p>
            <a:pPr algn="ctr"/>
            <a:r>
              <a:rPr lang="en-US" dirty="0"/>
              <a:t>YOU AREN’T ALONE</a:t>
            </a:r>
          </a:p>
        </p:txBody>
      </p:sp>
      <p:sp>
        <p:nvSpPr>
          <p:cNvPr id="3" name="Content Placeholder 2">
            <a:extLst>
              <a:ext uri="{FF2B5EF4-FFF2-40B4-BE49-F238E27FC236}">
                <a16:creationId xmlns:a16="http://schemas.microsoft.com/office/drawing/2014/main" xmlns="" id="{89349B1E-09D5-43EA-957B-6557BFED2BFF}"/>
              </a:ext>
            </a:extLst>
          </p:cNvPr>
          <p:cNvSpPr>
            <a:spLocks noGrp="1"/>
          </p:cNvSpPr>
          <p:nvPr>
            <p:ph idx="1"/>
          </p:nvPr>
        </p:nvSpPr>
        <p:spPr>
          <a:xfrm>
            <a:off x="646111" y="2052918"/>
            <a:ext cx="10511247" cy="4195481"/>
          </a:xfrm>
        </p:spPr>
        <p:txBody>
          <a:bodyPr>
            <a:normAutofit/>
          </a:bodyPr>
          <a:lstStyle/>
          <a:p>
            <a:pPr marL="0" indent="0" algn="ctr">
              <a:buNone/>
            </a:pPr>
            <a:r>
              <a:rPr lang="en-US" sz="3200" dirty="0"/>
              <a:t>“The spirit of a man can endure his sickness, But as for a broken spirit who can bear it?”</a:t>
            </a:r>
          </a:p>
          <a:p>
            <a:pPr marL="0" indent="0" algn="ctr">
              <a:buNone/>
            </a:pPr>
            <a:r>
              <a:rPr lang="en-US" sz="3200" dirty="0"/>
              <a:t>Proverbs 18:14</a:t>
            </a:r>
          </a:p>
        </p:txBody>
      </p:sp>
    </p:spTree>
    <p:extLst>
      <p:ext uri="{BB962C8B-B14F-4D97-AF65-F5344CB8AC3E}">
        <p14:creationId xmlns:p14="http://schemas.microsoft.com/office/powerpoint/2010/main" val="3824713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D7882-B841-45CC-886B-B97112CBD5F1}"/>
              </a:ext>
            </a:extLst>
          </p:cNvPr>
          <p:cNvSpPr>
            <a:spLocks noGrp="1"/>
          </p:cNvSpPr>
          <p:nvPr>
            <p:ph type="title"/>
          </p:nvPr>
        </p:nvSpPr>
        <p:spPr>
          <a:xfrm>
            <a:off x="646111" y="452718"/>
            <a:ext cx="10511247" cy="1400530"/>
          </a:xfrm>
        </p:spPr>
        <p:txBody>
          <a:bodyPr/>
          <a:lstStyle/>
          <a:p>
            <a:pPr algn="ctr"/>
            <a:r>
              <a:rPr lang="en-US" dirty="0"/>
              <a:t>GOD’S VIEW OF THE BROKEN</a:t>
            </a:r>
          </a:p>
        </p:txBody>
      </p:sp>
      <p:sp>
        <p:nvSpPr>
          <p:cNvPr id="3" name="Content Placeholder 2">
            <a:extLst>
              <a:ext uri="{FF2B5EF4-FFF2-40B4-BE49-F238E27FC236}">
                <a16:creationId xmlns:a16="http://schemas.microsoft.com/office/drawing/2014/main" xmlns="" id="{89349B1E-09D5-43EA-957B-6557BFED2BFF}"/>
              </a:ext>
            </a:extLst>
          </p:cNvPr>
          <p:cNvSpPr>
            <a:spLocks noGrp="1"/>
          </p:cNvSpPr>
          <p:nvPr>
            <p:ph idx="1"/>
          </p:nvPr>
        </p:nvSpPr>
        <p:spPr>
          <a:xfrm>
            <a:off x="646111" y="2052918"/>
            <a:ext cx="10511247" cy="4195481"/>
          </a:xfrm>
        </p:spPr>
        <p:txBody>
          <a:bodyPr>
            <a:normAutofit/>
          </a:bodyPr>
          <a:lstStyle/>
          <a:p>
            <a:pPr marL="0" indent="0" algn="ctr">
              <a:buNone/>
            </a:pPr>
            <a:r>
              <a:rPr lang="en-US" sz="3200" dirty="0"/>
              <a:t>“Blessed are the poor in spirit, for theirs is the kingdom of heaven.  </a:t>
            </a:r>
          </a:p>
          <a:p>
            <a:pPr marL="0" indent="0" algn="ctr">
              <a:buNone/>
            </a:pPr>
            <a:r>
              <a:rPr lang="en-US" sz="3200" dirty="0"/>
              <a:t>Blessed are those who mourn, for they shall be comforted.” </a:t>
            </a:r>
          </a:p>
          <a:p>
            <a:pPr marL="0" indent="0" algn="ctr">
              <a:buNone/>
            </a:pPr>
            <a:r>
              <a:rPr lang="en-US" sz="3200" dirty="0"/>
              <a:t>Matthew 5:3-4</a:t>
            </a:r>
          </a:p>
        </p:txBody>
      </p:sp>
    </p:spTree>
    <p:extLst>
      <p:ext uri="{BB962C8B-B14F-4D97-AF65-F5344CB8AC3E}">
        <p14:creationId xmlns:p14="http://schemas.microsoft.com/office/powerpoint/2010/main" val="18285117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D7882-B841-45CC-886B-B97112CBD5F1}"/>
              </a:ext>
            </a:extLst>
          </p:cNvPr>
          <p:cNvSpPr>
            <a:spLocks noGrp="1"/>
          </p:cNvSpPr>
          <p:nvPr>
            <p:ph type="title"/>
          </p:nvPr>
        </p:nvSpPr>
        <p:spPr>
          <a:xfrm>
            <a:off x="646111" y="452718"/>
            <a:ext cx="10511247" cy="1400530"/>
          </a:xfrm>
        </p:spPr>
        <p:txBody>
          <a:bodyPr/>
          <a:lstStyle/>
          <a:p>
            <a:pPr algn="ctr"/>
            <a:r>
              <a:rPr lang="en-US" dirty="0"/>
              <a:t>GOD’S VIEW OF THE BROKEN</a:t>
            </a:r>
          </a:p>
        </p:txBody>
      </p:sp>
      <p:sp>
        <p:nvSpPr>
          <p:cNvPr id="3" name="Content Placeholder 2">
            <a:extLst>
              <a:ext uri="{FF2B5EF4-FFF2-40B4-BE49-F238E27FC236}">
                <a16:creationId xmlns:a16="http://schemas.microsoft.com/office/drawing/2014/main" xmlns="" id="{89349B1E-09D5-43EA-957B-6557BFED2BFF}"/>
              </a:ext>
            </a:extLst>
          </p:cNvPr>
          <p:cNvSpPr>
            <a:spLocks noGrp="1"/>
          </p:cNvSpPr>
          <p:nvPr>
            <p:ph idx="1"/>
          </p:nvPr>
        </p:nvSpPr>
        <p:spPr>
          <a:xfrm>
            <a:off x="646111" y="2052918"/>
            <a:ext cx="10511247" cy="4195481"/>
          </a:xfrm>
        </p:spPr>
        <p:txBody>
          <a:bodyPr>
            <a:normAutofit/>
          </a:bodyPr>
          <a:lstStyle/>
          <a:p>
            <a:pPr marL="0" indent="0" algn="ctr">
              <a:buNone/>
            </a:pPr>
            <a:r>
              <a:rPr lang="en-US" sz="3200" dirty="0"/>
              <a:t>“but God has chosen the foolish things of the world to shame the wise, and God has chosen the weak things of the world to shame the things which are strong, and the base things of the world and the despised God has chosen, the things that are not, so that He may nullify the things that are,” </a:t>
            </a:r>
          </a:p>
          <a:p>
            <a:pPr marL="0" indent="0" algn="ctr">
              <a:buNone/>
            </a:pPr>
            <a:r>
              <a:rPr lang="en-US" sz="3200" dirty="0"/>
              <a:t>I Cor. 1:27-28</a:t>
            </a:r>
          </a:p>
        </p:txBody>
      </p:sp>
    </p:spTree>
    <p:extLst>
      <p:ext uri="{BB962C8B-B14F-4D97-AF65-F5344CB8AC3E}">
        <p14:creationId xmlns:p14="http://schemas.microsoft.com/office/powerpoint/2010/main" val="22439646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331FC1-D0A8-42BF-BB5A-540E7E3DE52A}"/>
              </a:ext>
            </a:extLst>
          </p:cNvPr>
          <p:cNvSpPr>
            <a:spLocks noGrp="1"/>
          </p:cNvSpPr>
          <p:nvPr>
            <p:ph type="title"/>
          </p:nvPr>
        </p:nvSpPr>
        <p:spPr/>
        <p:txBody>
          <a:bodyPr/>
          <a:lstStyle/>
          <a:p>
            <a:r>
              <a:rPr lang="en-US" dirty="0"/>
              <a:t>Broken? Depressed? Suffering? Hopeless?  Worthless? Trapped?</a:t>
            </a:r>
          </a:p>
        </p:txBody>
      </p:sp>
      <p:sp>
        <p:nvSpPr>
          <p:cNvPr id="3" name="Content Placeholder 2">
            <a:extLst>
              <a:ext uri="{FF2B5EF4-FFF2-40B4-BE49-F238E27FC236}">
                <a16:creationId xmlns:a16="http://schemas.microsoft.com/office/drawing/2014/main" xmlns="" id="{6E755E0E-C0BA-4AF6-B56D-85D1BD2EFC05}"/>
              </a:ext>
            </a:extLst>
          </p:cNvPr>
          <p:cNvSpPr>
            <a:spLocks noGrp="1"/>
          </p:cNvSpPr>
          <p:nvPr>
            <p:ph idx="1"/>
          </p:nvPr>
        </p:nvSpPr>
        <p:spPr/>
        <p:txBody>
          <a:bodyPr>
            <a:normAutofit/>
          </a:bodyPr>
          <a:lstStyle/>
          <a:p>
            <a:r>
              <a:rPr lang="en-US" sz="2800" dirty="0"/>
              <a:t>Turn to God</a:t>
            </a:r>
          </a:p>
          <a:p>
            <a:r>
              <a:rPr lang="en-US" sz="2800" dirty="0"/>
              <a:t>Serve God.  Please Him.</a:t>
            </a:r>
          </a:p>
          <a:p>
            <a:r>
              <a:rPr lang="en-US" sz="2800" dirty="0"/>
              <a:t>Take comfort</a:t>
            </a:r>
          </a:p>
          <a:p>
            <a:r>
              <a:rPr lang="en-US" sz="2800" dirty="0"/>
              <a:t>In His time (Rachel, Sarah, Elizabeth; Gal. 6:9)</a:t>
            </a:r>
          </a:p>
        </p:txBody>
      </p:sp>
    </p:spTree>
    <p:extLst>
      <p:ext uri="{BB962C8B-B14F-4D97-AF65-F5344CB8AC3E}">
        <p14:creationId xmlns:p14="http://schemas.microsoft.com/office/powerpoint/2010/main" val="78143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D7882-B841-45CC-886B-B97112CBD5F1}"/>
              </a:ext>
            </a:extLst>
          </p:cNvPr>
          <p:cNvSpPr>
            <a:spLocks noGrp="1"/>
          </p:cNvSpPr>
          <p:nvPr>
            <p:ph type="title"/>
          </p:nvPr>
        </p:nvSpPr>
        <p:spPr>
          <a:xfrm>
            <a:off x="646111" y="452718"/>
            <a:ext cx="10511247" cy="1400530"/>
          </a:xfrm>
        </p:spPr>
        <p:txBody>
          <a:bodyPr/>
          <a:lstStyle/>
          <a:p>
            <a:pPr algn="ctr"/>
            <a:r>
              <a:rPr lang="en-US" dirty="0"/>
              <a:t>FOLLOWING GOD’S EXAMPLE</a:t>
            </a:r>
          </a:p>
        </p:txBody>
      </p:sp>
      <p:sp>
        <p:nvSpPr>
          <p:cNvPr id="3" name="Content Placeholder 2">
            <a:extLst>
              <a:ext uri="{FF2B5EF4-FFF2-40B4-BE49-F238E27FC236}">
                <a16:creationId xmlns:a16="http://schemas.microsoft.com/office/drawing/2014/main" xmlns="" id="{89349B1E-09D5-43EA-957B-6557BFED2BFF}"/>
              </a:ext>
            </a:extLst>
          </p:cNvPr>
          <p:cNvSpPr>
            <a:spLocks noGrp="1"/>
          </p:cNvSpPr>
          <p:nvPr>
            <p:ph idx="1"/>
          </p:nvPr>
        </p:nvSpPr>
        <p:spPr>
          <a:xfrm>
            <a:off x="646111" y="2052918"/>
            <a:ext cx="10511247" cy="4195481"/>
          </a:xfrm>
        </p:spPr>
        <p:txBody>
          <a:bodyPr>
            <a:normAutofit/>
          </a:bodyPr>
          <a:lstStyle/>
          <a:p>
            <a:pPr marL="0" indent="0" algn="ctr">
              <a:buNone/>
            </a:pPr>
            <a:r>
              <a:rPr lang="en-US" sz="3200" dirty="0"/>
              <a:t>“Pure and undefiled religion in the sight of our God and Father is this: to visit orphans and widows in their distress, and to keep oneself unstained by the world.”</a:t>
            </a:r>
          </a:p>
          <a:p>
            <a:pPr marL="0" indent="0" algn="ctr">
              <a:buNone/>
            </a:pPr>
            <a:endParaRPr lang="en-US" sz="3200" dirty="0"/>
          </a:p>
          <a:p>
            <a:pPr marL="0" indent="0" algn="ctr">
              <a:buNone/>
            </a:pPr>
            <a:r>
              <a:rPr lang="en-US" sz="3200" dirty="0"/>
              <a:t>James 1:27</a:t>
            </a:r>
          </a:p>
        </p:txBody>
      </p:sp>
    </p:spTree>
    <p:extLst>
      <p:ext uri="{BB962C8B-B14F-4D97-AF65-F5344CB8AC3E}">
        <p14:creationId xmlns:p14="http://schemas.microsoft.com/office/powerpoint/2010/main" val="152780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D7882-B841-45CC-886B-B97112CBD5F1}"/>
              </a:ext>
            </a:extLst>
          </p:cNvPr>
          <p:cNvSpPr>
            <a:spLocks noGrp="1"/>
          </p:cNvSpPr>
          <p:nvPr>
            <p:ph type="title"/>
          </p:nvPr>
        </p:nvSpPr>
        <p:spPr>
          <a:xfrm>
            <a:off x="646111" y="452718"/>
            <a:ext cx="10511247" cy="1400530"/>
          </a:xfrm>
        </p:spPr>
        <p:txBody>
          <a:bodyPr/>
          <a:lstStyle/>
          <a:p>
            <a:pPr algn="ctr"/>
            <a:r>
              <a:rPr lang="en-US" dirty="0"/>
              <a:t>YOU AREN’T ALONE</a:t>
            </a:r>
          </a:p>
        </p:txBody>
      </p:sp>
      <p:sp>
        <p:nvSpPr>
          <p:cNvPr id="3" name="Content Placeholder 2">
            <a:extLst>
              <a:ext uri="{FF2B5EF4-FFF2-40B4-BE49-F238E27FC236}">
                <a16:creationId xmlns:a16="http://schemas.microsoft.com/office/drawing/2014/main" xmlns="" id="{89349B1E-09D5-43EA-957B-6557BFED2BFF}"/>
              </a:ext>
            </a:extLst>
          </p:cNvPr>
          <p:cNvSpPr>
            <a:spLocks noGrp="1"/>
          </p:cNvSpPr>
          <p:nvPr>
            <p:ph idx="1"/>
          </p:nvPr>
        </p:nvSpPr>
        <p:spPr>
          <a:xfrm>
            <a:off x="646111" y="2052918"/>
            <a:ext cx="10511247" cy="4195481"/>
          </a:xfrm>
        </p:spPr>
        <p:txBody>
          <a:bodyPr>
            <a:normAutofit/>
          </a:bodyPr>
          <a:lstStyle/>
          <a:p>
            <a:pPr marL="0" indent="0" algn="ctr">
              <a:buNone/>
            </a:pPr>
            <a:r>
              <a:rPr lang="en-US" sz="3200" dirty="0"/>
              <a:t>“My spirit is broken.  My days are extinguished.  The grave is ready for me”</a:t>
            </a:r>
          </a:p>
          <a:p>
            <a:pPr marL="0" indent="0" algn="ctr">
              <a:buNone/>
            </a:pPr>
            <a:r>
              <a:rPr lang="en-US" sz="3200" dirty="0"/>
              <a:t>Job 17:1</a:t>
            </a:r>
          </a:p>
        </p:txBody>
      </p:sp>
    </p:spTree>
    <p:extLst>
      <p:ext uri="{BB962C8B-B14F-4D97-AF65-F5344CB8AC3E}">
        <p14:creationId xmlns:p14="http://schemas.microsoft.com/office/powerpoint/2010/main" val="2547122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D7882-B841-45CC-886B-B97112CBD5F1}"/>
              </a:ext>
            </a:extLst>
          </p:cNvPr>
          <p:cNvSpPr>
            <a:spLocks noGrp="1"/>
          </p:cNvSpPr>
          <p:nvPr>
            <p:ph type="title"/>
          </p:nvPr>
        </p:nvSpPr>
        <p:spPr>
          <a:xfrm>
            <a:off x="646111" y="452718"/>
            <a:ext cx="10511247" cy="1400530"/>
          </a:xfrm>
        </p:spPr>
        <p:txBody>
          <a:bodyPr/>
          <a:lstStyle/>
          <a:p>
            <a:pPr algn="ctr"/>
            <a:r>
              <a:rPr lang="en-US" dirty="0"/>
              <a:t>YOU AREN’T ALONE</a:t>
            </a:r>
          </a:p>
        </p:txBody>
      </p:sp>
      <p:sp>
        <p:nvSpPr>
          <p:cNvPr id="3" name="Content Placeholder 2">
            <a:extLst>
              <a:ext uri="{FF2B5EF4-FFF2-40B4-BE49-F238E27FC236}">
                <a16:creationId xmlns:a16="http://schemas.microsoft.com/office/drawing/2014/main" xmlns="" id="{89349B1E-09D5-43EA-957B-6557BFED2BFF}"/>
              </a:ext>
            </a:extLst>
          </p:cNvPr>
          <p:cNvSpPr>
            <a:spLocks noGrp="1"/>
          </p:cNvSpPr>
          <p:nvPr>
            <p:ph idx="1"/>
          </p:nvPr>
        </p:nvSpPr>
        <p:spPr>
          <a:xfrm>
            <a:off x="646111" y="2052918"/>
            <a:ext cx="10511247" cy="4195481"/>
          </a:xfrm>
        </p:spPr>
        <p:txBody>
          <a:bodyPr>
            <a:normAutofit/>
          </a:bodyPr>
          <a:lstStyle/>
          <a:p>
            <a:pPr marL="0" lvl="0" indent="0" algn="ctr">
              <a:buNone/>
            </a:pPr>
            <a:r>
              <a:rPr lang="en-US" sz="3200" dirty="0"/>
              <a:t>“I am forgotten as a dead man, out of mind; I am like a broken vessel.” </a:t>
            </a:r>
          </a:p>
          <a:p>
            <a:pPr marL="0" lvl="0" indent="0" algn="ctr">
              <a:buNone/>
            </a:pPr>
            <a:r>
              <a:rPr lang="en-US" sz="3200" dirty="0"/>
              <a:t>Psalm 31:12</a:t>
            </a:r>
          </a:p>
        </p:txBody>
      </p:sp>
    </p:spTree>
    <p:extLst>
      <p:ext uri="{BB962C8B-B14F-4D97-AF65-F5344CB8AC3E}">
        <p14:creationId xmlns:p14="http://schemas.microsoft.com/office/powerpoint/2010/main" val="477610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D7882-B841-45CC-886B-B97112CBD5F1}"/>
              </a:ext>
            </a:extLst>
          </p:cNvPr>
          <p:cNvSpPr>
            <a:spLocks noGrp="1"/>
          </p:cNvSpPr>
          <p:nvPr>
            <p:ph type="title"/>
          </p:nvPr>
        </p:nvSpPr>
        <p:spPr>
          <a:xfrm>
            <a:off x="646111" y="452718"/>
            <a:ext cx="10511247" cy="1400530"/>
          </a:xfrm>
        </p:spPr>
        <p:txBody>
          <a:bodyPr/>
          <a:lstStyle/>
          <a:p>
            <a:pPr algn="ctr"/>
            <a:r>
              <a:rPr lang="en-US" dirty="0"/>
              <a:t>YOU AREN’T ALONE</a:t>
            </a:r>
          </a:p>
        </p:txBody>
      </p:sp>
      <p:sp>
        <p:nvSpPr>
          <p:cNvPr id="3" name="Content Placeholder 2">
            <a:extLst>
              <a:ext uri="{FF2B5EF4-FFF2-40B4-BE49-F238E27FC236}">
                <a16:creationId xmlns:a16="http://schemas.microsoft.com/office/drawing/2014/main" xmlns="" id="{89349B1E-09D5-43EA-957B-6557BFED2BFF}"/>
              </a:ext>
            </a:extLst>
          </p:cNvPr>
          <p:cNvSpPr>
            <a:spLocks noGrp="1"/>
          </p:cNvSpPr>
          <p:nvPr>
            <p:ph idx="1"/>
          </p:nvPr>
        </p:nvSpPr>
        <p:spPr>
          <a:xfrm>
            <a:off x="646111" y="2052918"/>
            <a:ext cx="10511247" cy="4195481"/>
          </a:xfrm>
        </p:spPr>
        <p:txBody>
          <a:bodyPr>
            <a:normAutofit/>
          </a:bodyPr>
          <a:lstStyle/>
          <a:p>
            <a:pPr marL="0" indent="0" algn="ctr">
              <a:buNone/>
            </a:pPr>
            <a:r>
              <a:rPr lang="en-US" sz="2800" dirty="0"/>
              <a:t>Reproach has broken my heart and I am so sick.</a:t>
            </a:r>
          </a:p>
          <a:p>
            <a:pPr marL="0" indent="0" algn="ctr">
              <a:buNone/>
            </a:pPr>
            <a:r>
              <a:rPr lang="en-US" sz="2800" dirty="0"/>
              <a:t>   And I looked for sympathy, but there was none,</a:t>
            </a:r>
          </a:p>
          <a:p>
            <a:pPr marL="0" indent="0" algn="ctr">
              <a:buNone/>
            </a:pPr>
            <a:r>
              <a:rPr lang="en-US" sz="2800" dirty="0"/>
              <a:t>   And for comforters, but I found none.</a:t>
            </a:r>
          </a:p>
          <a:p>
            <a:pPr marL="0" indent="0" algn="ctr">
              <a:buNone/>
            </a:pPr>
            <a:r>
              <a:rPr lang="en-US" sz="2800" dirty="0"/>
              <a:t>They also gave me gall for my food</a:t>
            </a:r>
          </a:p>
          <a:p>
            <a:pPr marL="0" indent="0" algn="ctr">
              <a:buNone/>
            </a:pPr>
            <a:r>
              <a:rPr lang="en-US" sz="2800" dirty="0"/>
              <a:t>   And for my thirst they gave me vinegar to drink.</a:t>
            </a:r>
          </a:p>
          <a:p>
            <a:pPr marL="0" indent="0" algn="ctr">
              <a:buNone/>
            </a:pPr>
            <a:r>
              <a:rPr lang="en-US" sz="2800" dirty="0"/>
              <a:t>Psalm 69:20-21</a:t>
            </a:r>
          </a:p>
          <a:p>
            <a:pPr marL="0" indent="0" algn="ctr">
              <a:buNone/>
            </a:pPr>
            <a:r>
              <a:rPr lang="en-US" sz="2800" dirty="0">
                <a:solidFill>
                  <a:srgbClr val="FFFF00"/>
                </a:solidFill>
              </a:rPr>
              <a:t>(A picture of how Jesus felt on the cross)</a:t>
            </a:r>
          </a:p>
        </p:txBody>
      </p:sp>
    </p:spTree>
    <p:extLst>
      <p:ext uri="{BB962C8B-B14F-4D97-AF65-F5344CB8AC3E}">
        <p14:creationId xmlns:p14="http://schemas.microsoft.com/office/powerpoint/2010/main" val="828699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D7882-B841-45CC-886B-B97112CBD5F1}"/>
              </a:ext>
            </a:extLst>
          </p:cNvPr>
          <p:cNvSpPr>
            <a:spLocks noGrp="1"/>
          </p:cNvSpPr>
          <p:nvPr>
            <p:ph type="title"/>
          </p:nvPr>
        </p:nvSpPr>
        <p:spPr>
          <a:xfrm>
            <a:off x="646111" y="159103"/>
            <a:ext cx="10511247" cy="1400530"/>
          </a:xfrm>
        </p:spPr>
        <p:txBody>
          <a:bodyPr/>
          <a:lstStyle/>
          <a:p>
            <a:pPr algn="ctr"/>
            <a:r>
              <a:rPr lang="en-US" dirty="0"/>
              <a:t>YOU AREN’T ALONE</a:t>
            </a:r>
          </a:p>
        </p:txBody>
      </p:sp>
      <p:sp>
        <p:nvSpPr>
          <p:cNvPr id="3" name="Content Placeholder 2">
            <a:extLst>
              <a:ext uri="{FF2B5EF4-FFF2-40B4-BE49-F238E27FC236}">
                <a16:creationId xmlns:a16="http://schemas.microsoft.com/office/drawing/2014/main" xmlns="" id="{89349B1E-09D5-43EA-957B-6557BFED2BFF}"/>
              </a:ext>
            </a:extLst>
          </p:cNvPr>
          <p:cNvSpPr>
            <a:spLocks noGrp="1"/>
          </p:cNvSpPr>
          <p:nvPr>
            <p:ph idx="1"/>
          </p:nvPr>
        </p:nvSpPr>
        <p:spPr>
          <a:xfrm>
            <a:off x="646111" y="1073791"/>
            <a:ext cx="10511247" cy="5427677"/>
          </a:xfrm>
        </p:spPr>
        <p:txBody>
          <a:bodyPr>
            <a:noAutofit/>
          </a:bodyPr>
          <a:lstStyle/>
          <a:p>
            <a:pPr marL="0" indent="0" algn="ctr">
              <a:buNone/>
            </a:pPr>
            <a:r>
              <a:rPr lang="en-US" sz="1600" dirty="0"/>
              <a:t>   9       As for the prophets:</a:t>
            </a:r>
          </a:p>
          <a:p>
            <a:pPr marL="0" indent="0" algn="ctr">
              <a:buNone/>
            </a:pPr>
            <a:r>
              <a:rPr lang="en-US" sz="1600" dirty="0"/>
              <a:t>   My heart is broken within me,</a:t>
            </a:r>
          </a:p>
          <a:p>
            <a:pPr marL="0" indent="0" algn="ctr">
              <a:buNone/>
            </a:pPr>
            <a:r>
              <a:rPr lang="en-US" sz="1600" dirty="0"/>
              <a:t>   All my bones tremble;</a:t>
            </a:r>
          </a:p>
          <a:p>
            <a:pPr marL="0" indent="0" algn="ctr">
              <a:buNone/>
            </a:pPr>
            <a:r>
              <a:rPr lang="en-US" sz="1600" dirty="0"/>
              <a:t>   I have become like a drunken man,</a:t>
            </a:r>
          </a:p>
          <a:p>
            <a:pPr marL="0" indent="0" algn="ctr">
              <a:buNone/>
            </a:pPr>
            <a:r>
              <a:rPr lang="en-US" sz="1600" dirty="0"/>
              <a:t>   Even like a man overcome with wine,</a:t>
            </a:r>
          </a:p>
          <a:p>
            <a:pPr marL="0" indent="0" algn="ctr">
              <a:buNone/>
            </a:pPr>
            <a:r>
              <a:rPr lang="en-US" sz="1600" dirty="0"/>
              <a:t>   Because of the LORD</a:t>
            </a:r>
          </a:p>
          <a:p>
            <a:pPr marL="0" indent="0" algn="ctr">
              <a:buNone/>
            </a:pPr>
            <a:r>
              <a:rPr lang="en-US" sz="1600" dirty="0"/>
              <a:t>   And because of His holy words.</a:t>
            </a:r>
          </a:p>
          <a:p>
            <a:pPr marL="0" indent="0" algn="ctr">
              <a:buNone/>
            </a:pPr>
            <a:r>
              <a:rPr lang="en-US" sz="1600" dirty="0"/>
              <a:t>   10       For the land is full of adulterers;</a:t>
            </a:r>
          </a:p>
          <a:p>
            <a:pPr marL="0" indent="0" algn="ctr">
              <a:buNone/>
            </a:pPr>
            <a:r>
              <a:rPr lang="en-US" sz="1600" dirty="0"/>
              <a:t>   For the land mourns because of the curse.</a:t>
            </a:r>
          </a:p>
          <a:p>
            <a:pPr marL="0" indent="0" algn="ctr">
              <a:buNone/>
            </a:pPr>
            <a:r>
              <a:rPr lang="en-US" sz="1600" dirty="0"/>
              <a:t>   The pastures of the wilderness have dried up.</a:t>
            </a:r>
          </a:p>
          <a:p>
            <a:pPr marL="0" indent="0" algn="ctr">
              <a:buNone/>
            </a:pPr>
            <a:r>
              <a:rPr lang="en-US" sz="1600" dirty="0"/>
              <a:t>   Their course also is evil</a:t>
            </a:r>
          </a:p>
          <a:p>
            <a:pPr marL="0" indent="0" algn="ctr">
              <a:buNone/>
            </a:pPr>
            <a:r>
              <a:rPr lang="en-US" sz="1600" dirty="0"/>
              <a:t>   And their might is not right.</a:t>
            </a:r>
          </a:p>
          <a:p>
            <a:pPr marL="0" indent="0" algn="ctr">
              <a:buNone/>
            </a:pPr>
            <a:r>
              <a:rPr lang="en-US" sz="1600" dirty="0"/>
              <a:t>   11       “For both prophet and priest are polluted;</a:t>
            </a:r>
          </a:p>
          <a:p>
            <a:pPr marL="0" indent="0" algn="ctr">
              <a:buNone/>
            </a:pPr>
            <a:r>
              <a:rPr lang="en-US" sz="1600" dirty="0"/>
              <a:t>   Even in My house I have found their wickedness,” declares the LORD.</a:t>
            </a:r>
          </a:p>
          <a:p>
            <a:pPr marL="0" indent="0" algn="ctr">
              <a:buNone/>
            </a:pPr>
            <a:r>
              <a:rPr lang="en-US" sz="1600" dirty="0"/>
              <a:t>Jeremiah 23:9-11</a:t>
            </a:r>
          </a:p>
        </p:txBody>
      </p:sp>
    </p:spTree>
    <p:extLst>
      <p:ext uri="{BB962C8B-B14F-4D97-AF65-F5344CB8AC3E}">
        <p14:creationId xmlns:p14="http://schemas.microsoft.com/office/powerpoint/2010/main" val="1627495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D7882-B841-45CC-886B-B97112CBD5F1}"/>
              </a:ext>
            </a:extLst>
          </p:cNvPr>
          <p:cNvSpPr>
            <a:spLocks noGrp="1"/>
          </p:cNvSpPr>
          <p:nvPr>
            <p:ph type="title"/>
          </p:nvPr>
        </p:nvSpPr>
        <p:spPr>
          <a:xfrm>
            <a:off x="646111" y="452718"/>
            <a:ext cx="10511247" cy="1400530"/>
          </a:xfrm>
        </p:spPr>
        <p:txBody>
          <a:bodyPr/>
          <a:lstStyle/>
          <a:p>
            <a:pPr algn="ctr"/>
            <a:r>
              <a:rPr lang="en-US" dirty="0"/>
              <a:t>YOU AREN’T ALONE</a:t>
            </a:r>
          </a:p>
        </p:txBody>
      </p:sp>
      <p:sp>
        <p:nvSpPr>
          <p:cNvPr id="3" name="Content Placeholder 2">
            <a:extLst>
              <a:ext uri="{FF2B5EF4-FFF2-40B4-BE49-F238E27FC236}">
                <a16:creationId xmlns:a16="http://schemas.microsoft.com/office/drawing/2014/main" xmlns="" id="{89349B1E-09D5-43EA-957B-6557BFED2BFF}"/>
              </a:ext>
            </a:extLst>
          </p:cNvPr>
          <p:cNvSpPr>
            <a:spLocks noGrp="1"/>
          </p:cNvSpPr>
          <p:nvPr>
            <p:ph idx="1"/>
          </p:nvPr>
        </p:nvSpPr>
        <p:spPr>
          <a:xfrm>
            <a:off x="646111" y="2052918"/>
            <a:ext cx="10511247" cy="4195481"/>
          </a:xfrm>
        </p:spPr>
        <p:txBody>
          <a:bodyPr>
            <a:normAutofit/>
          </a:bodyPr>
          <a:lstStyle/>
          <a:p>
            <a:pPr marL="0" indent="0" algn="ctr">
              <a:buNone/>
            </a:pPr>
            <a:r>
              <a:rPr lang="en-US" dirty="0"/>
              <a:t>   1       I am the man who has seen affliction</a:t>
            </a:r>
          </a:p>
          <a:p>
            <a:pPr marL="0" indent="0" algn="ctr">
              <a:buNone/>
            </a:pPr>
            <a:r>
              <a:rPr lang="en-US" dirty="0"/>
              <a:t>   Because of the rod of His wrath.</a:t>
            </a:r>
          </a:p>
          <a:p>
            <a:pPr marL="0" indent="0" algn="ctr">
              <a:buNone/>
            </a:pPr>
            <a:r>
              <a:rPr lang="en-US" dirty="0"/>
              <a:t>   2       He has driven me and made me walk</a:t>
            </a:r>
          </a:p>
          <a:p>
            <a:pPr marL="0" indent="0" algn="ctr">
              <a:buNone/>
            </a:pPr>
            <a:r>
              <a:rPr lang="en-US" dirty="0"/>
              <a:t>   In darkness and not in light.</a:t>
            </a:r>
          </a:p>
          <a:p>
            <a:pPr marL="0" indent="0" algn="ctr">
              <a:buNone/>
            </a:pPr>
            <a:r>
              <a:rPr lang="en-US" dirty="0"/>
              <a:t>   3       Surely against me He has turned His hand</a:t>
            </a:r>
          </a:p>
          <a:p>
            <a:pPr marL="0" indent="0" algn="ctr">
              <a:buNone/>
            </a:pPr>
            <a:r>
              <a:rPr lang="en-US" dirty="0"/>
              <a:t>   Repeatedly all the day.</a:t>
            </a:r>
          </a:p>
          <a:p>
            <a:pPr marL="0" indent="0" algn="ctr">
              <a:buNone/>
            </a:pPr>
            <a:r>
              <a:rPr lang="en-US" dirty="0"/>
              <a:t>   4       He has caused my flesh and my skin to waste away,</a:t>
            </a:r>
          </a:p>
          <a:p>
            <a:pPr marL="0" indent="0" algn="ctr">
              <a:buNone/>
            </a:pPr>
            <a:r>
              <a:rPr lang="en-US" dirty="0"/>
              <a:t>   He has broken my bones.</a:t>
            </a:r>
          </a:p>
          <a:p>
            <a:pPr marL="0" indent="0" algn="ctr">
              <a:buNone/>
            </a:pPr>
            <a:r>
              <a:rPr lang="en-US" sz="3200" dirty="0"/>
              <a:t>Lamentations 3:1-4</a:t>
            </a:r>
          </a:p>
        </p:txBody>
      </p:sp>
    </p:spTree>
    <p:extLst>
      <p:ext uri="{BB962C8B-B14F-4D97-AF65-F5344CB8AC3E}">
        <p14:creationId xmlns:p14="http://schemas.microsoft.com/office/powerpoint/2010/main" val="1314651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D7882-B841-45CC-886B-B97112CBD5F1}"/>
              </a:ext>
            </a:extLst>
          </p:cNvPr>
          <p:cNvSpPr>
            <a:spLocks noGrp="1"/>
          </p:cNvSpPr>
          <p:nvPr>
            <p:ph type="title"/>
          </p:nvPr>
        </p:nvSpPr>
        <p:spPr>
          <a:xfrm>
            <a:off x="646111" y="452718"/>
            <a:ext cx="10511247" cy="1400530"/>
          </a:xfrm>
        </p:spPr>
        <p:txBody>
          <a:bodyPr/>
          <a:lstStyle/>
          <a:p>
            <a:pPr algn="ctr"/>
            <a:r>
              <a:rPr lang="en-US" dirty="0"/>
              <a:t>YOU AREN’T ALONE</a:t>
            </a:r>
          </a:p>
        </p:txBody>
      </p:sp>
      <p:sp>
        <p:nvSpPr>
          <p:cNvPr id="3" name="Content Placeholder 2">
            <a:extLst>
              <a:ext uri="{FF2B5EF4-FFF2-40B4-BE49-F238E27FC236}">
                <a16:creationId xmlns:a16="http://schemas.microsoft.com/office/drawing/2014/main" xmlns="" id="{89349B1E-09D5-43EA-957B-6557BFED2BFF}"/>
              </a:ext>
            </a:extLst>
          </p:cNvPr>
          <p:cNvSpPr>
            <a:spLocks noGrp="1"/>
          </p:cNvSpPr>
          <p:nvPr>
            <p:ph idx="1"/>
          </p:nvPr>
        </p:nvSpPr>
        <p:spPr>
          <a:xfrm>
            <a:off x="646111" y="2052918"/>
            <a:ext cx="10511247" cy="4195481"/>
          </a:xfrm>
        </p:spPr>
        <p:txBody>
          <a:bodyPr>
            <a:normAutofit/>
          </a:bodyPr>
          <a:lstStyle/>
          <a:p>
            <a:pPr marL="0" indent="0" algn="ctr">
              <a:buNone/>
            </a:pPr>
            <a:r>
              <a:rPr lang="en-US" sz="2800" dirty="0"/>
              <a:t>“Moreover, I will give you a new heart and put a new spirit within you; and I will remove the heart of stone from your flesh and give you a heart of flesh…</a:t>
            </a:r>
            <a:r>
              <a:rPr lang="en-US" sz="2800" baseline="30000" dirty="0"/>
              <a:t> </a:t>
            </a:r>
            <a:r>
              <a:rPr lang="en-US" sz="2800" dirty="0"/>
              <a:t>Then you will remember your evil ways and your deeds that were not good, and you will loathe yourselves in your own sight for your iniquities and your abominations.”</a:t>
            </a:r>
          </a:p>
          <a:p>
            <a:pPr marL="0" indent="0" algn="ctr">
              <a:buNone/>
            </a:pPr>
            <a:r>
              <a:rPr lang="en-US" sz="2800" dirty="0"/>
              <a:t>Ezekiel 36:26,31</a:t>
            </a:r>
          </a:p>
        </p:txBody>
      </p:sp>
    </p:spTree>
    <p:extLst>
      <p:ext uri="{BB962C8B-B14F-4D97-AF65-F5344CB8AC3E}">
        <p14:creationId xmlns:p14="http://schemas.microsoft.com/office/powerpoint/2010/main" val="33753596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D7882-B841-45CC-886B-B97112CBD5F1}"/>
              </a:ext>
            </a:extLst>
          </p:cNvPr>
          <p:cNvSpPr>
            <a:spLocks noGrp="1"/>
          </p:cNvSpPr>
          <p:nvPr>
            <p:ph type="title"/>
          </p:nvPr>
        </p:nvSpPr>
        <p:spPr>
          <a:xfrm>
            <a:off x="646111" y="452718"/>
            <a:ext cx="10511247" cy="1400530"/>
          </a:xfrm>
        </p:spPr>
        <p:txBody>
          <a:bodyPr/>
          <a:lstStyle/>
          <a:p>
            <a:pPr algn="ctr"/>
            <a:r>
              <a:rPr lang="en-US" dirty="0"/>
              <a:t>YOU AREN’T ALONE</a:t>
            </a:r>
            <a:br>
              <a:rPr lang="en-US" dirty="0"/>
            </a:br>
            <a:r>
              <a:rPr lang="en-US" dirty="0"/>
              <a:t>the women</a:t>
            </a:r>
          </a:p>
        </p:txBody>
      </p:sp>
      <p:sp>
        <p:nvSpPr>
          <p:cNvPr id="3" name="Content Placeholder 2">
            <a:extLst>
              <a:ext uri="{FF2B5EF4-FFF2-40B4-BE49-F238E27FC236}">
                <a16:creationId xmlns:a16="http://schemas.microsoft.com/office/drawing/2014/main" xmlns="" id="{89349B1E-09D5-43EA-957B-6557BFED2BFF}"/>
              </a:ext>
            </a:extLst>
          </p:cNvPr>
          <p:cNvSpPr>
            <a:spLocks noGrp="1"/>
          </p:cNvSpPr>
          <p:nvPr>
            <p:ph idx="1"/>
          </p:nvPr>
        </p:nvSpPr>
        <p:spPr>
          <a:xfrm>
            <a:off x="646111" y="2052918"/>
            <a:ext cx="10511247" cy="4195481"/>
          </a:xfrm>
        </p:spPr>
        <p:txBody>
          <a:bodyPr>
            <a:normAutofit fontScale="85000" lnSpcReduction="20000"/>
          </a:bodyPr>
          <a:lstStyle/>
          <a:p>
            <a:r>
              <a:rPr lang="en-US" sz="3200" dirty="0">
                <a:solidFill>
                  <a:srgbClr val="FFFF00"/>
                </a:solidFill>
              </a:rPr>
              <a:t>Sarah</a:t>
            </a:r>
            <a:r>
              <a:rPr lang="en-US" sz="3200" dirty="0"/>
              <a:t> (Gen. 18:12) – can I have pleasure now?</a:t>
            </a:r>
          </a:p>
          <a:p>
            <a:pPr lvl="1"/>
            <a:r>
              <a:rPr lang="en-US" sz="3000" dirty="0"/>
              <a:t>The Lord has prevented me (Gen. 16:2)</a:t>
            </a:r>
          </a:p>
          <a:p>
            <a:pPr lvl="1"/>
            <a:r>
              <a:rPr lang="en-US" sz="3000" dirty="0"/>
              <a:t>Who would have thought I’d laugh (Gen. 21:1,6-7)</a:t>
            </a:r>
          </a:p>
          <a:p>
            <a:r>
              <a:rPr lang="en-US" sz="3200" dirty="0">
                <a:solidFill>
                  <a:srgbClr val="FFFF00"/>
                </a:solidFill>
              </a:rPr>
              <a:t>Hagar</a:t>
            </a:r>
            <a:r>
              <a:rPr lang="en-US" sz="3200" dirty="0"/>
              <a:t> (Gen. 16:4-12) – despised, harshly treated, runs away… God gives heed to her affliction</a:t>
            </a:r>
          </a:p>
          <a:p>
            <a:r>
              <a:rPr lang="en-US" sz="3200" dirty="0">
                <a:solidFill>
                  <a:srgbClr val="FFFF00"/>
                </a:solidFill>
              </a:rPr>
              <a:t>Rachel</a:t>
            </a:r>
            <a:r>
              <a:rPr lang="en-US" sz="3200" dirty="0"/>
              <a:t> (Gen. 30:1-6) – “God has vindicated me”</a:t>
            </a:r>
          </a:p>
          <a:p>
            <a:pPr lvl="1"/>
            <a:r>
              <a:rPr lang="en-US" sz="3000" dirty="0"/>
              <a:t>God has taken away my reproach (Gen. 30:22-23)</a:t>
            </a:r>
          </a:p>
          <a:p>
            <a:r>
              <a:rPr lang="en-US" sz="3200" dirty="0">
                <a:solidFill>
                  <a:srgbClr val="FFFF00"/>
                </a:solidFill>
              </a:rPr>
              <a:t>Leah</a:t>
            </a:r>
            <a:r>
              <a:rPr lang="en-US" sz="3200" dirty="0"/>
              <a:t> (Gen. 29:31-35) – Now I’ll be loved</a:t>
            </a:r>
          </a:p>
          <a:p>
            <a:r>
              <a:rPr lang="en-US" sz="3200" dirty="0">
                <a:solidFill>
                  <a:srgbClr val="FFFF00"/>
                </a:solidFill>
              </a:rPr>
              <a:t>Elizabeth</a:t>
            </a:r>
            <a:r>
              <a:rPr lang="en-US" sz="3200" dirty="0"/>
              <a:t> (Lk. 1:25) – “take away my disgrace among men”</a:t>
            </a:r>
          </a:p>
          <a:p>
            <a:endParaRPr lang="en-US" sz="3200" dirty="0"/>
          </a:p>
          <a:p>
            <a:pPr marL="457200" lvl="1" indent="0">
              <a:buNone/>
            </a:pPr>
            <a:endParaRPr lang="en-US" sz="3000" dirty="0"/>
          </a:p>
          <a:p>
            <a:pPr marL="457200" lvl="1" indent="0">
              <a:buNone/>
            </a:pPr>
            <a:endParaRPr lang="en-US" sz="3000" dirty="0"/>
          </a:p>
        </p:txBody>
      </p:sp>
    </p:spTree>
    <p:extLst>
      <p:ext uri="{BB962C8B-B14F-4D97-AF65-F5344CB8AC3E}">
        <p14:creationId xmlns:p14="http://schemas.microsoft.com/office/powerpoint/2010/main" val="85288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49</TotalTime>
  <Words>1081</Words>
  <Application>Microsoft Office PowerPoint</Application>
  <PresentationFormat>Custom</PresentationFormat>
  <Paragraphs>117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Ion</vt:lpstr>
      <vt:lpstr>THE BROKEN</vt:lpstr>
      <vt:lpstr>YOU AREN’T ALONE</vt:lpstr>
      <vt:lpstr>YOU AREN’T ALONE</vt:lpstr>
      <vt:lpstr>YOU AREN’T ALONE</vt:lpstr>
      <vt:lpstr>YOU AREN’T ALONE</vt:lpstr>
      <vt:lpstr>YOU AREN’T ALONE</vt:lpstr>
      <vt:lpstr>YOU AREN’T ALONE</vt:lpstr>
      <vt:lpstr>YOU AREN’T ALONE</vt:lpstr>
      <vt:lpstr>YOU AREN’T ALONE the women</vt:lpstr>
      <vt:lpstr>BLESSED BY DISTRESSED</vt:lpstr>
      <vt:lpstr>GOD’S VIEW OF THE BROKEN</vt:lpstr>
      <vt:lpstr>GOD’S VIEW OF THE BROKEN</vt:lpstr>
      <vt:lpstr>GOD’S VIEW OF THE BROKEN</vt:lpstr>
      <vt:lpstr>GOD’S VIEW OF THE BROKEN</vt:lpstr>
      <vt:lpstr>GOD’S VIEW OF THE BROKEN</vt:lpstr>
      <vt:lpstr>GOD’S VIEW OF THE BROKEN</vt:lpstr>
      <vt:lpstr>GOD’S VIEW OF THE BROKEN</vt:lpstr>
      <vt:lpstr>GOD’S VIEW OF THE BROKEN</vt:lpstr>
      <vt:lpstr>GOD’S VIEW OF THE BROKEN</vt:lpstr>
      <vt:lpstr>GOD’S VIEW OF THE BROKEN</vt:lpstr>
      <vt:lpstr>GOD’S VIEW OF THE BROKEN</vt:lpstr>
      <vt:lpstr>Broken? Depressed? Suffering? Hopeless?  Worthless? Trapped?</vt:lpstr>
      <vt:lpstr>FOLLOWING GOD’S EXAMPLE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BROKEN</dc:title>
  <dc:creator>Jared Hagan</dc:creator>
  <cp:lastModifiedBy>Northside CoC</cp:lastModifiedBy>
  <cp:revision>6</cp:revision>
  <dcterms:created xsi:type="dcterms:W3CDTF">2017-12-10T07:23:36Z</dcterms:created>
  <dcterms:modified xsi:type="dcterms:W3CDTF">2017-12-10T20:38:24Z</dcterms:modified>
</cp:coreProperties>
</file>