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773" r:id="rId1"/>
    <p:sldMasterId id="2147483775" r:id="rId2"/>
    <p:sldMasterId id="2147483777" r:id="rId3"/>
    <p:sldMasterId id="2147483794" r:id="rId4"/>
    <p:sldMasterId id="2147484016" r:id="rId5"/>
    <p:sldMasterId id="2147484187" r:id="rId6"/>
    <p:sldMasterId id="2147484189" r:id="rId7"/>
    <p:sldMasterId id="2147484191" r:id="rId8"/>
    <p:sldMasterId id="2147484193" r:id="rId9"/>
    <p:sldMasterId id="2147484195" r:id="rId10"/>
    <p:sldMasterId id="2147484199" r:id="rId11"/>
    <p:sldMasterId id="2147484211" r:id="rId12"/>
    <p:sldMasterId id="2147484212" r:id="rId13"/>
  </p:sldMasterIdLst>
  <p:notesMasterIdLst>
    <p:notesMasterId r:id="rId55"/>
  </p:notesMasterIdLst>
  <p:handoutMasterIdLst>
    <p:handoutMasterId r:id="rId56"/>
  </p:handoutMasterIdLst>
  <p:sldIdLst>
    <p:sldId id="12092" r:id="rId14"/>
    <p:sldId id="12093" r:id="rId15"/>
    <p:sldId id="12094" r:id="rId16"/>
    <p:sldId id="12095" r:id="rId17"/>
    <p:sldId id="12096" r:id="rId18"/>
    <p:sldId id="12097" r:id="rId19"/>
    <p:sldId id="12098" r:id="rId20"/>
    <p:sldId id="12099" r:id="rId21"/>
    <p:sldId id="12100" r:id="rId22"/>
    <p:sldId id="12101" r:id="rId23"/>
    <p:sldId id="12132" r:id="rId24"/>
    <p:sldId id="12102" r:id="rId25"/>
    <p:sldId id="12103" r:id="rId26"/>
    <p:sldId id="12104" r:id="rId27"/>
    <p:sldId id="12105" r:id="rId28"/>
    <p:sldId id="12106" r:id="rId29"/>
    <p:sldId id="12107" r:id="rId30"/>
    <p:sldId id="12108" r:id="rId31"/>
    <p:sldId id="12109" r:id="rId32"/>
    <p:sldId id="12110" r:id="rId33"/>
    <p:sldId id="12111" r:id="rId34"/>
    <p:sldId id="12112" r:id="rId35"/>
    <p:sldId id="12113" r:id="rId36"/>
    <p:sldId id="12114" r:id="rId37"/>
    <p:sldId id="12115" r:id="rId38"/>
    <p:sldId id="12116" r:id="rId39"/>
    <p:sldId id="12117" r:id="rId40"/>
    <p:sldId id="12118" r:id="rId41"/>
    <p:sldId id="12119" r:id="rId42"/>
    <p:sldId id="12120" r:id="rId43"/>
    <p:sldId id="12121" r:id="rId44"/>
    <p:sldId id="12123" r:id="rId45"/>
    <p:sldId id="12124" r:id="rId46"/>
    <p:sldId id="12125" r:id="rId47"/>
    <p:sldId id="12126" r:id="rId48"/>
    <p:sldId id="12127" r:id="rId49"/>
    <p:sldId id="12128" r:id="rId50"/>
    <p:sldId id="12129" r:id="rId51"/>
    <p:sldId id="12130" r:id="rId52"/>
    <p:sldId id="12131" r:id="rId53"/>
    <p:sldId id="12133" r:id="rId54"/>
  </p:sldIdLst>
  <p:sldSz cx="9144000" cy="6858000" type="screen4x3"/>
  <p:notesSz cx="7010400" cy="9296400"/>
  <p:embeddedFontLst>
    <p:embeddedFont>
      <p:font typeface="Impact" panose="020B0806030902050204" pitchFamily="34" charset="0"/>
      <p:regular r:id="rId57"/>
    </p:embeddedFont>
    <p:embeddedFont>
      <p:font typeface="MS PGothic" panose="020B0600070205080204" pitchFamily="34" charset="-128"/>
      <p:regular r:id="rId58"/>
    </p:embeddedFont>
    <p:embeddedFont>
      <p:font typeface="Eras Demi ITC" panose="020B0805030504020804" pitchFamily="34" charset="0"/>
      <p:regular r:id="rId59"/>
    </p:embeddedFont>
    <p:embeddedFont>
      <p:font typeface="EucrosiaUPC" panose="020B0604020202020204" charset="-34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Eras Light ITC" panose="020B0402030504020804" pitchFamily="34" charset="0"/>
      <p:regular r:id="rId68"/>
    </p:embeddedFont>
    <p:embeddedFont>
      <p:font typeface="Georgia" panose="02040502050405020303" pitchFamily="18" charset="0"/>
      <p:regular r:id="rId69"/>
      <p:bold r:id="rId70"/>
      <p:italic r:id="rId71"/>
      <p:boldItalic r:id="rId72"/>
    </p:embeddedFont>
    <p:embeddedFont>
      <p:font typeface="Goudita Light SF" panose="020B0604020202020204"/>
      <p:regular r:id="rId73"/>
    </p:embeddedFont>
    <p:embeddedFont>
      <p:font typeface="Arial Black" panose="020B0A04020102020204" pitchFamily="34" charset="0"/>
      <p:bold r:id="rId74"/>
    </p:embeddedFont>
    <p:embeddedFont>
      <p:font typeface="Arial Narrow" panose="020B0606020202030204" pitchFamily="34" charset="0"/>
      <p:regular r:id="rId75"/>
      <p:bold r:id="rId76"/>
      <p:italic r:id="rId77"/>
      <p:boldItalic r:id="rId78"/>
    </p:embeddedFont>
    <p:embeddedFont>
      <p:font typeface="Eras Medium ITC" panose="020B0602030504020804" pitchFamily="34" charset="0"/>
      <p:regular r:id="rId79"/>
    </p:embeddedFont>
  </p:embeddedFontLst>
  <p:custShowLst>
    <p:custShow name="Custom Show 1" id="0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6477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2955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9433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591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3238954" algn="l" defTabSz="12955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886740" algn="l" defTabSz="12955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4534525" algn="l" defTabSz="12955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5182296" algn="l" defTabSz="129557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FF"/>
    <a:srgbClr val="FFFFFF"/>
    <a:srgbClr val="3333FF"/>
    <a:srgbClr val="178BCB"/>
    <a:srgbClr val="52C2E7"/>
    <a:srgbClr val="66FF66"/>
    <a:srgbClr val="00CCFF"/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4709" autoAdjust="0"/>
  </p:normalViewPr>
  <p:slideViewPr>
    <p:cSldViewPr>
      <p:cViewPr varScale="1">
        <p:scale>
          <a:sx n="105" d="100"/>
          <a:sy n="105" d="100"/>
        </p:scale>
        <p:origin x="16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9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60"/>
    </p:cViewPr>
  </p:sorterViewPr>
  <p:notesViewPr>
    <p:cSldViewPr>
      <p:cViewPr varScale="1">
        <p:scale>
          <a:sx n="52" d="100"/>
          <a:sy n="52" d="100"/>
        </p:scale>
        <p:origin x="-1926" y="-10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82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font" Target="fonts/font16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>
            <a:lvl1pPr defTabSz="931384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873" y="4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>
            <a:lvl1pPr algn="r" defTabSz="931384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473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b" anchorCtr="0" compatLnSpc="1">
            <a:prstTxWarp prst="textNoShape">
              <a:avLst/>
            </a:prstTxWarp>
          </a:bodyPr>
          <a:lstStyle>
            <a:lvl1pPr defTabSz="931384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873" y="8830473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b" anchorCtr="0" compatLnSpc="1">
            <a:prstTxWarp prst="textNoShape">
              <a:avLst/>
            </a:prstTxWarp>
          </a:bodyPr>
          <a:lstStyle>
            <a:lvl1pPr algn="r" defTabSz="931384">
              <a:defRPr sz="1200" smtClean="0"/>
            </a:lvl1pPr>
          </a:lstStyle>
          <a:p>
            <a:pPr>
              <a:defRPr/>
            </a:pPr>
            <a:fld id="{399ADA2C-9F2D-4D59-823B-74FEE1577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82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>
            <a:lvl1pPr defTabSz="931384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873" y="4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>
            <a:lvl1pPr algn="r" defTabSz="931384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5240"/>
            <a:ext cx="5607053" cy="41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473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b" anchorCtr="0" compatLnSpc="1">
            <a:prstTxWarp prst="textNoShape">
              <a:avLst/>
            </a:prstTxWarp>
          </a:bodyPr>
          <a:lstStyle>
            <a:lvl1pPr defTabSz="931384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873" y="8830473"/>
            <a:ext cx="3037946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3" tIns="46577" rIns="93153" bIns="46577" numCol="1" anchor="b" anchorCtr="0" compatLnSpc="1">
            <a:prstTxWarp prst="textNoShape">
              <a:avLst/>
            </a:prstTxWarp>
          </a:bodyPr>
          <a:lstStyle>
            <a:lvl1pPr algn="r" defTabSz="931384">
              <a:defRPr sz="1200" smtClean="0"/>
            </a:lvl1pPr>
          </a:lstStyle>
          <a:p>
            <a:pPr>
              <a:defRPr/>
            </a:pPr>
            <a:fld id="{6EA8DB03-FC57-4165-9A7A-DDBD72494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00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1pPr>
    <a:lvl2pPr marL="647759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2pPr>
    <a:lvl3pPr marL="1295574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3pPr>
    <a:lvl4pPr marL="1943374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4pPr>
    <a:lvl5pPr marL="259115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charset="0"/>
        <a:ea typeface="+mn-ea"/>
        <a:cs typeface="+mn-cs"/>
      </a:defRPr>
    </a:lvl5pPr>
    <a:lvl6pPr marL="3238954" algn="l" defTabSz="12955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86740" algn="l" defTabSz="12955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34525" algn="l" defTabSz="12955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82296" algn="l" defTabSz="129557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A99E-25EE-4AD5-9D13-06B4AD5011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50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78A36-2C9F-4D67-B5F0-600F43A043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6F05A-99AE-4FF5-BB53-2A03CB062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3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DACDA-435F-469F-8EF6-AB0D103897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0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E1FF5-06B0-4CA2-94D1-708D8A252A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19D0-510E-4A36-88BB-F5BB1BF40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9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E1FF5-06B0-4CA2-94D1-708D8A252A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4/30/2017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9519D0-510E-4A36-88BB-F5BB1BF402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2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theme" Target="../theme/theme12.xml"/><Relationship Id="rId4" Type="http://schemas.openxmlformats.org/officeDocument/2006/relationships/image" Target="../media/image12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8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955"/>
            <a:ext cx="11704320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1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204"/>
            <a:ext cx="4118187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8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fld id="{629D329E-C101-494A-99E6-36632730DD1F}" type="slidenum">
              <a:rPr lang="en-US" smtClean="0">
                <a:solidFill>
                  <a:srgbClr val="FFFFFF"/>
                </a:solidFill>
                <a:latin typeface="Arial" pitchFamily="34" charset="0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5pPr>
      <a:lvl6pPr marL="647759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6pPr>
      <a:lvl7pPr marL="1295574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7pPr>
      <a:lvl8pPr marL="1943374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8pPr>
      <a:lvl9pPr marL="2591155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9pPr>
    </p:titleStyle>
    <p:bodyStyle>
      <a:lvl1pPr marL="485863" indent="-4858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2651" indent="-404909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19478" indent="-323875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67258" indent="-3238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15058" indent="-32387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62858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10625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58422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06181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59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5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3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15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895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674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52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96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9" descr="enduring love_c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69" descr="enduring love_c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7" t="4819" r="3712" b="3639"/>
          <a:stretch>
            <a:fillRect/>
          </a:stretch>
        </p:blipFill>
        <p:spPr bwMode="auto">
          <a:xfrm>
            <a:off x="8632825" y="927100"/>
            <a:ext cx="150813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9" descr="enduring love_c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4819" r="30287" b="3639"/>
          <a:stretch>
            <a:fillRect/>
          </a:stretch>
        </p:blipFill>
        <p:spPr bwMode="auto">
          <a:xfrm>
            <a:off x="3027363" y="927100"/>
            <a:ext cx="54673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9" descr="enduring love_c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4819" r="69807" b="3639"/>
          <a:stretch>
            <a:fillRect/>
          </a:stretch>
        </p:blipFill>
        <p:spPr bwMode="auto">
          <a:xfrm>
            <a:off x="244475" y="917575"/>
            <a:ext cx="5013325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9" descr="first pursuit_std_t_n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40015" r="24162" b="50433"/>
          <a:stretch>
            <a:fillRect/>
          </a:stretch>
        </p:blipFill>
        <p:spPr bwMode="auto">
          <a:xfrm>
            <a:off x="277813" y="228600"/>
            <a:ext cx="8610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9" descr="enduring love_c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0" t="4819" r="4164" b="3639"/>
          <a:stretch>
            <a:fillRect/>
          </a:stretch>
        </p:blipFill>
        <p:spPr bwMode="auto">
          <a:xfrm>
            <a:off x="8458200" y="927100"/>
            <a:ext cx="36195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77813" y="927100"/>
            <a:ext cx="8610600" cy="0"/>
          </a:xfrm>
          <a:prstGeom prst="line">
            <a:avLst/>
          </a:prstGeom>
          <a:ln w="12700">
            <a:solidFill>
              <a:srgbClr val="CC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09857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EA8A2D7-BEE1-4936-9F88-D646CC41F49B}" type="slidenum">
              <a:rPr lang="en-US"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03" name="Picture 69" descr="enduring love_c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0229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97651"/>
      </p:ext>
    </p:extLst>
  </p:cSld>
  <p:clrMap bg1="dk1" tx1="lt1" bg2="dk2" tx2="lt2" accent1="accent1" accent2="accent2" accent3="accent3" accent4="accent4" accent5="accent5" accent6="accent6" hlink="hlink" folHlink="folHlink"/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FF5-06B0-4CA2-94D1-708D8A252AB0}" type="datetimeFigureOut">
              <a:rPr lang="en-US" smtClean="0"/>
              <a:pPr/>
              <a:t>4/30/2017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19D0-510E-4A36-88BB-F5BB1BF402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3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8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3067" y="2275955"/>
            <a:ext cx="8561493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1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204"/>
            <a:ext cx="4118187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8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fld id="{6AC07096-63E9-4407-8A70-91C01D6512D3}" type="slidenum">
              <a:rPr lang="en-US" smtClean="0">
                <a:solidFill>
                  <a:srgbClr val="FFFFFF"/>
                </a:solidFill>
                <a:latin typeface="Arial" pitchFamily="34" charset="0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5pPr>
      <a:lvl6pPr marL="647759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6pPr>
      <a:lvl7pPr marL="1295574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7pPr>
      <a:lvl8pPr marL="1943374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8pPr>
      <a:lvl9pPr marL="2591155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9pPr>
    </p:titleStyle>
    <p:bodyStyle>
      <a:lvl1pPr marL="485863" indent="-4858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2651" indent="-404909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19478" indent="-323875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67258" indent="-3238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15058" indent="-32387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62858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10625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58422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06181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59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5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3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15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895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674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52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96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0240" y="390598"/>
            <a:ext cx="1170432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955"/>
            <a:ext cx="11704320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1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>
              <a:defRPr sz="2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204"/>
            <a:ext cx="4118187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ctr">
              <a:defRPr sz="2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8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r">
              <a:defRPr sz="2000"/>
            </a:lvl1pPr>
          </a:lstStyle>
          <a:p>
            <a:fld id="{5ED47BDE-534E-4E8D-85D7-E06D2FEFF1D2}" type="slidenum">
              <a:rPr lang="en-US" smtClean="0">
                <a:solidFill>
                  <a:srgbClr val="FFFFFF"/>
                </a:solidFill>
                <a:latin typeface="Arial" pitchFamily="34" charset="0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  <a:ea typeface="ＭＳ Ｐゴシック" charset="-128"/>
          <a:cs typeface="ＭＳ Ｐゴシック" charset="-128"/>
        </a:defRPr>
      </a:lvl5pPr>
      <a:lvl6pPr marL="647759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6pPr>
      <a:lvl7pPr marL="1295574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7pPr>
      <a:lvl8pPr marL="1943374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8pPr>
      <a:lvl9pPr marL="2591155" algn="ctr" rtl="0" fontAlgn="base">
        <a:spcBef>
          <a:spcPct val="0"/>
        </a:spcBef>
        <a:spcAft>
          <a:spcPct val="0"/>
        </a:spcAft>
        <a:defRPr sz="5700" b="1" i="1">
          <a:solidFill>
            <a:schemeClr val="tx2"/>
          </a:solidFill>
          <a:latin typeface="Georgia" pitchFamily="18" charset="0"/>
        </a:defRPr>
      </a:lvl9pPr>
    </p:titleStyle>
    <p:bodyStyle>
      <a:lvl1pPr marL="485863" indent="-485863" algn="l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52651" indent="-404909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ＭＳ Ｐゴシック" charset="-128"/>
        </a:defRPr>
      </a:lvl2pPr>
      <a:lvl3pPr marL="1619478" indent="-323875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</a:defRPr>
      </a:lvl3pPr>
      <a:lvl4pPr marL="2267258" indent="-3238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4pPr>
      <a:lvl5pPr marL="2915058" indent="-323875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ＭＳ Ｐゴシック" charset="-128"/>
        </a:defRPr>
      </a:lvl5pPr>
      <a:lvl6pPr marL="3562858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4210625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4858422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5506181" indent="-323875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59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5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3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15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895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674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52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96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CBD08305_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119664"/>
            <a:ext cx="130048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240" y="2275955"/>
            <a:ext cx="11704320" cy="64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742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241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l">
              <a:defRPr sz="1700" i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42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308" y="8882204"/>
            <a:ext cx="4118187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ctr">
              <a:defRPr sz="1700" i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42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108" y="8882204"/>
            <a:ext cx="3034453" cy="67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>
            <a:lvl1pPr algn="r">
              <a:defRPr sz="1700" i="0"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fld id="{5389C89A-B4A2-46AB-8862-D02AA186F9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2" name="Picture 8" descr="telesco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05998" y="8545839"/>
            <a:ext cx="968586" cy="97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5pPr>
      <a:lvl6pPr marL="647759" algn="ctr" rtl="0" fontAlgn="base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6pPr>
      <a:lvl7pPr marL="1295574" algn="ctr" rtl="0" fontAlgn="base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7pPr>
      <a:lvl8pPr marL="1943374" algn="ctr" rtl="0" fontAlgn="base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8pPr>
      <a:lvl9pPr marL="2591155" algn="ctr" rtl="0" fontAlgn="base">
        <a:lnSpc>
          <a:spcPct val="95000"/>
        </a:lnSpc>
        <a:spcBef>
          <a:spcPct val="0"/>
        </a:spcBef>
        <a:spcAft>
          <a:spcPct val="0"/>
        </a:spcAft>
        <a:defRPr sz="8500">
          <a:solidFill>
            <a:schemeClr val="tx2"/>
          </a:solidFill>
          <a:latin typeface="Eras Medium ITC" pitchFamily="34" charset="0"/>
          <a:cs typeface="Arial" charset="0"/>
        </a:defRPr>
      </a:lvl9pPr>
    </p:titleStyle>
    <p:bodyStyle>
      <a:lvl1pPr marL="485863" indent="-4858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2651" indent="-40490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4000">
          <a:solidFill>
            <a:schemeClr val="tx1"/>
          </a:solidFill>
          <a:latin typeface="+mj-lt"/>
          <a:cs typeface="+mn-cs"/>
        </a:defRPr>
      </a:lvl2pPr>
      <a:lvl3pPr marL="1619478" indent="-3238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400">
          <a:solidFill>
            <a:schemeClr val="tx1"/>
          </a:solidFill>
          <a:latin typeface="+mj-lt"/>
          <a:cs typeface="+mn-cs"/>
        </a:defRPr>
      </a:lvl3pPr>
      <a:lvl4pPr marL="2267258" indent="-3238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Eras Light ITC" pitchFamily="34" charset="0"/>
          <a:cs typeface="+mn-cs"/>
        </a:defRPr>
      </a:lvl4pPr>
      <a:lvl5pPr marL="2915058" indent="-3238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Eras Light ITC" pitchFamily="34" charset="0"/>
          <a:cs typeface="+mn-cs"/>
        </a:defRPr>
      </a:lvl5pPr>
      <a:lvl6pPr marL="3562858" indent="-323875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Eras Light ITC" pitchFamily="34" charset="0"/>
          <a:cs typeface="+mn-cs"/>
        </a:defRPr>
      </a:lvl6pPr>
      <a:lvl7pPr marL="4210625" indent="-323875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Eras Light ITC" pitchFamily="34" charset="0"/>
          <a:cs typeface="+mn-cs"/>
        </a:defRPr>
      </a:lvl7pPr>
      <a:lvl8pPr marL="4858422" indent="-323875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Eras Light ITC" pitchFamily="34" charset="0"/>
          <a:cs typeface="+mn-cs"/>
        </a:defRPr>
      </a:lvl8pPr>
      <a:lvl9pPr marL="5506181" indent="-323875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800">
          <a:solidFill>
            <a:schemeClr val="tx1"/>
          </a:solidFill>
          <a:latin typeface="Eras Light ITC" pitchFamily="34" charset="0"/>
          <a:cs typeface="+mn-cs"/>
        </a:defRPr>
      </a:lvl9pPr>
    </p:bodyStyle>
    <p:otherStyle>
      <a:defPPr>
        <a:defRPr lang="en-US"/>
      </a:defPPr>
      <a:lvl1pPr marL="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59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5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3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15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895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674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52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96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3493" y="216750"/>
            <a:ext cx="11704320" cy="119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868" y="1733975"/>
            <a:ext cx="11487573" cy="73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9551" tIns="64778" rIns="129551" bIns="64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Your Subtopics Go Here</a:t>
            </a:r>
          </a:p>
        </p:txBody>
      </p:sp>
    </p:spTree>
    <p:extLst>
      <p:ext uri="{BB962C8B-B14F-4D97-AF65-F5344CB8AC3E}">
        <p14:creationId xmlns:p14="http://schemas.microsoft.com/office/powerpoint/2010/main" val="129532095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rtl="0" eaLnBrk="1" fontAlgn="base" hangingPunct="1">
        <a:spcBef>
          <a:spcPct val="0"/>
        </a:spcBef>
        <a:spcAft>
          <a:spcPct val="0"/>
        </a:spcAft>
        <a:defRPr sz="57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5pPr>
      <a:lvl6pPr marL="647759"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6pPr>
      <a:lvl7pPr marL="1295574"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7pPr>
      <a:lvl8pPr marL="1943374"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8pPr>
      <a:lvl9pPr marL="2591155" algn="l" rtl="0" eaLnBrk="1" fontAlgn="base" hangingPunct="1">
        <a:spcBef>
          <a:spcPct val="0"/>
        </a:spcBef>
        <a:spcAft>
          <a:spcPct val="0"/>
        </a:spcAft>
        <a:defRPr sz="5700">
          <a:solidFill>
            <a:srgbClr val="800000"/>
          </a:solidFill>
          <a:latin typeface="Impact" pitchFamily="34" charset="0"/>
        </a:defRPr>
      </a:lvl9pPr>
    </p:titleStyle>
    <p:bodyStyle>
      <a:lvl1pPr marL="485863" indent="-485863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bg1"/>
          </a:solidFill>
          <a:latin typeface="+mn-lt"/>
          <a:ea typeface="+mn-ea"/>
          <a:cs typeface="+mn-cs"/>
        </a:defRPr>
      </a:lvl1pPr>
      <a:lvl2pPr marL="1052651" indent="-404909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Arial" charset="0"/>
        </a:defRPr>
      </a:lvl2pPr>
      <a:lvl3pPr marL="1619478" indent="-323875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Arial" charset="0"/>
        </a:defRPr>
      </a:lvl3pPr>
      <a:lvl4pPr marL="2267258" indent="-323875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4pPr>
      <a:lvl5pPr marL="2915058" indent="-32387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5pPr>
      <a:lvl6pPr marL="3562858" indent="-32387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6pPr>
      <a:lvl7pPr marL="4210625" indent="-32387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7pPr>
      <a:lvl8pPr marL="4858422" indent="-32387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8pPr>
      <a:lvl9pPr marL="5506181" indent="-323875" algn="l" rtl="0" eaLnBrk="1" fontAlgn="base" hangingPunct="1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7759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5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337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115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8954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6740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525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96" algn="l" defTabSz="129557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AEEB46D-681E-44A9-B2EC-93DE9484E684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5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362200" y="4752975"/>
            <a:ext cx="5257800" cy="2170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0" spc="600" dirty="0">
                <a:solidFill>
                  <a:srgbClr val="FFFF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Goudita Light SF" pitchFamily="2" charset="0"/>
                <a:cs typeface="EucrosiaUPC" panose="02020603050405020304" pitchFamily="18" charset="-34"/>
              </a:rPr>
              <a:t>GOD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8513" y="6311900"/>
            <a:ext cx="78486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spc="1000" dirty="0">
                <a:solidFill>
                  <a:srgbClr val="FFFF99"/>
                </a:solidFill>
                <a:latin typeface="GriffonLight" pitchFamily="2" charset="0"/>
              </a:rPr>
              <a:t>WORSHIP</a:t>
            </a:r>
          </a:p>
        </p:txBody>
      </p:sp>
      <p:pic>
        <p:nvPicPr>
          <p:cNvPr id="2058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80568" r="35828" b="13040"/>
          <a:stretch>
            <a:fillRect/>
          </a:stretch>
        </p:blipFill>
        <p:spPr bwMode="auto">
          <a:xfrm>
            <a:off x="3505200" y="5486400"/>
            <a:ext cx="2435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2133600" y="5486400"/>
            <a:ext cx="52197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spc="300" dirty="0">
                <a:solidFill>
                  <a:srgbClr val="FFFFFF"/>
                </a:solidFill>
                <a:latin typeface="Goudita Light SF" pitchFamily="2" charset="0"/>
              </a:rPr>
              <a:t>CENTERED </a:t>
            </a:r>
          </a:p>
        </p:txBody>
      </p:sp>
    </p:spTree>
    <p:extLst>
      <p:ext uri="{BB962C8B-B14F-4D97-AF65-F5344CB8AC3E}">
        <p14:creationId xmlns:p14="http://schemas.microsoft.com/office/powerpoint/2010/main" val="3763032360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AEEB46D-681E-44A9-B2EC-93DE9484E684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5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362200" y="4752975"/>
            <a:ext cx="5257800" cy="2170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0" spc="600" dirty="0">
                <a:solidFill>
                  <a:srgbClr val="FFFF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Goudita Light SF" pitchFamily="2" charset="0"/>
                <a:cs typeface="EucrosiaUPC" panose="02020603050405020304" pitchFamily="18" charset="-34"/>
              </a:rPr>
              <a:t>GOD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8513" y="6311900"/>
            <a:ext cx="78486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spc="1000" dirty="0">
                <a:solidFill>
                  <a:srgbClr val="FFFF99"/>
                </a:solidFill>
                <a:latin typeface="GriffonLight" pitchFamily="2" charset="0"/>
              </a:rPr>
              <a:t>WORSHIP</a:t>
            </a:r>
          </a:p>
        </p:txBody>
      </p:sp>
      <p:pic>
        <p:nvPicPr>
          <p:cNvPr id="2058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80568" r="35828" b="13040"/>
          <a:stretch>
            <a:fillRect/>
          </a:stretch>
        </p:blipFill>
        <p:spPr bwMode="auto">
          <a:xfrm>
            <a:off x="3505200" y="5486400"/>
            <a:ext cx="2435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2133600" y="5486400"/>
            <a:ext cx="52197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spc="300" dirty="0">
                <a:solidFill>
                  <a:srgbClr val="FFFFFF"/>
                </a:solidFill>
                <a:latin typeface="Goudita Light SF" pitchFamily="2" charset="0"/>
              </a:rPr>
              <a:t>CENTERED </a:t>
            </a:r>
          </a:p>
        </p:txBody>
      </p:sp>
    </p:spTree>
    <p:extLst>
      <p:ext uri="{BB962C8B-B14F-4D97-AF65-F5344CB8AC3E}">
        <p14:creationId xmlns:p14="http://schemas.microsoft.com/office/powerpoint/2010/main" val="777750677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AEEB46D-681E-44A9-B2EC-93DE9484E684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5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362200" y="4752975"/>
            <a:ext cx="5257800" cy="2170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0" spc="600" dirty="0">
                <a:solidFill>
                  <a:srgbClr val="FFFF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Goudita Light SF" pitchFamily="2" charset="0"/>
                <a:cs typeface="EucrosiaUPC" panose="02020603050405020304" pitchFamily="18" charset="-34"/>
              </a:rPr>
              <a:t>GOD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8513" y="6311900"/>
            <a:ext cx="78486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spc="1000" dirty="0">
                <a:solidFill>
                  <a:srgbClr val="FFFF99"/>
                </a:solidFill>
                <a:latin typeface="GriffonLight" pitchFamily="2" charset="0"/>
              </a:rPr>
              <a:t>WORSHIP</a:t>
            </a:r>
          </a:p>
        </p:txBody>
      </p:sp>
      <p:pic>
        <p:nvPicPr>
          <p:cNvPr id="2058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80568" r="35828" b="13040"/>
          <a:stretch>
            <a:fillRect/>
          </a:stretch>
        </p:blipFill>
        <p:spPr bwMode="auto">
          <a:xfrm>
            <a:off x="3505200" y="5486400"/>
            <a:ext cx="2435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2133600" y="5486400"/>
            <a:ext cx="52197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spc="300" dirty="0">
                <a:solidFill>
                  <a:srgbClr val="FFFFFF"/>
                </a:solidFill>
                <a:latin typeface="Goudita Light SF" pitchFamily="2" charset="0"/>
              </a:rPr>
              <a:t>CENTERED </a:t>
            </a:r>
          </a:p>
        </p:txBody>
      </p:sp>
    </p:spTree>
    <p:extLst>
      <p:ext uri="{BB962C8B-B14F-4D97-AF65-F5344CB8AC3E}">
        <p14:creationId xmlns:p14="http://schemas.microsoft.com/office/powerpoint/2010/main" val="196203192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AEEB46D-681E-44A9-B2EC-93DE9484E684}" type="slidenum"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5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8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2362200" y="4752975"/>
            <a:ext cx="5257800" cy="2170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0" spc="600" dirty="0">
                <a:solidFill>
                  <a:srgbClr val="FFFFCC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Goudita Light SF" pitchFamily="2" charset="0"/>
                <a:cs typeface="EucrosiaUPC" panose="02020603050405020304" pitchFamily="18" charset="-34"/>
              </a:rPr>
              <a:t>GOD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98513" y="6311900"/>
            <a:ext cx="7848600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spc="1000" dirty="0">
                <a:solidFill>
                  <a:srgbClr val="FFFF99"/>
                </a:solidFill>
                <a:latin typeface="GriffonLight" pitchFamily="2" charset="0"/>
              </a:rPr>
              <a:t>WORSHIP</a:t>
            </a:r>
          </a:p>
        </p:txBody>
      </p:sp>
      <p:pic>
        <p:nvPicPr>
          <p:cNvPr id="2058" name="Picture 122" descr="first pursuit_std_c_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4" t="80568" r="35828" b="13040"/>
          <a:stretch>
            <a:fillRect/>
          </a:stretch>
        </p:blipFill>
        <p:spPr bwMode="auto">
          <a:xfrm>
            <a:off x="3505200" y="5486400"/>
            <a:ext cx="2435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2133600" y="5486400"/>
            <a:ext cx="52197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spc="300" dirty="0">
                <a:solidFill>
                  <a:srgbClr val="FFFFFF"/>
                </a:solidFill>
                <a:latin typeface="Goudita Light SF" pitchFamily="2" charset="0"/>
              </a:rPr>
              <a:t>CENTERED </a:t>
            </a:r>
          </a:p>
        </p:txBody>
      </p:sp>
    </p:spTree>
    <p:extLst>
      <p:ext uri="{BB962C8B-B14F-4D97-AF65-F5344CB8AC3E}">
        <p14:creationId xmlns:p14="http://schemas.microsoft.com/office/powerpoint/2010/main" val="961800118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86000"/>
          </a:xfrm>
        </p:spPr>
        <p:txBody>
          <a:bodyPr>
            <a:normAutofit/>
          </a:bodyPr>
          <a:lstStyle/>
          <a:p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95800"/>
            <a:ext cx="9144000" cy="2362200"/>
          </a:xfrm>
        </p:spPr>
        <p:txBody>
          <a:bodyPr>
            <a:normAutofit/>
          </a:bodyPr>
          <a:lstStyle/>
          <a:p>
            <a:r>
              <a:rPr lang="en-US" sz="6600" i="1" dirty="0">
                <a:solidFill>
                  <a:schemeClr val="accent2"/>
                </a:solidFill>
              </a:rPr>
              <a:t>The Power</a:t>
            </a:r>
            <a:r>
              <a:rPr lang="en-US" sz="4800" i="1" dirty="0">
                <a:solidFill>
                  <a:schemeClr val="accent2"/>
                </a:solidFill>
              </a:rPr>
              <a:t> </a:t>
            </a:r>
            <a:br>
              <a:rPr lang="en-US" sz="4800" i="1" dirty="0">
                <a:solidFill>
                  <a:schemeClr val="accent2"/>
                </a:solidFill>
              </a:rPr>
            </a:br>
            <a:r>
              <a:rPr lang="en-US" sz="4800" i="1" dirty="0">
                <a:solidFill>
                  <a:schemeClr val="accent2"/>
                </a:solidFill>
              </a:rPr>
              <a:t>Of Memorizing Scriptures</a:t>
            </a:r>
          </a:p>
        </p:txBody>
      </p:sp>
      <p:pic>
        <p:nvPicPr>
          <p:cNvPr id="40962" name="Picture 2" descr="http://memorizethebible.com/wp-content/uploads/nivoslider4wp_files/4_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8077200" cy="3702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088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61287"/>
            <a:ext cx="8991600" cy="60018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2590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Skilled Craftsman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362200"/>
            <a:ext cx="5900504" cy="28194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500" b="1" dirty="0"/>
              <a:t>2 Timothy 2:15</a:t>
            </a:r>
          </a:p>
          <a:p>
            <a:pPr>
              <a:buNone/>
            </a:pPr>
            <a:r>
              <a:rPr lang="en-US" sz="3000" b="1" dirty="0"/>
              <a:t>“Be </a:t>
            </a:r>
            <a:r>
              <a:rPr lang="en-US" sz="3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diligent</a:t>
            </a:r>
            <a:r>
              <a:rPr lang="en-US" sz="3000" b="1" dirty="0"/>
              <a:t> to present yourself approved to God, a </a:t>
            </a:r>
            <a:r>
              <a:rPr lang="en-US" sz="3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worker</a:t>
            </a:r>
            <a:r>
              <a:rPr lang="en-US" sz="3000" b="1" dirty="0"/>
              <a:t> who does not need to be ashamed, 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htl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dividin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word o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truth</a:t>
            </a:r>
            <a:r>
              <a:rPr lang="en-US" sz="3000" b="1" dirty="0"/>
              <a:t>”</a:t>
            </a:r>
          </a:p>
          <a:p>
            <a:pPr>
              <a:buNone/>
            </a:pPr>
            <a:endParaRPr lang="en-US" sz="3000" b="1" dirty="0"/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-48842"/>
            <a:ext cx="1219200" cy="12156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813" y="301655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2</a:t>
            </a:r>
          </a:p>
        </p:txBody>
      </p:sp>
    </p:spTree>
    <p:extLst>
      <p:ext uri="{BB962C8B-B14F-4D97-AF65-F5344CB8AC3E}">
        <p14:creationId xmlns:p14="http://schemas.microsoft.com/office/powerpoint/2010/main" val="21548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76" y="1215686"/>
            <a:ext cx="9067800" cy="60527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25908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Skilled Craftsman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883" y="2209800"/>
            <a:ext cx="5900504" cy="3209618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500" b="1" dirty="0"/>
              <a:t>2 Timothy 2:15</a:t>
            </a:r>
          </a:p>
          <a:p>
            <a:pPr algn="ctr">
              <a:buNone/>
            </a:pPr>
            <a:r>
              <a:rPr lang="en-US" sz="3000" b="1" dirty="0">
                <a:solidFill>
                  <a:schemeClr val="accent1"/>
                </a:solidFill>
              </a:rPr>
              <a:t>“…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htl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dividin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word</a:t>
            </a:r>
            <a:r>
              <a:rPr lang="en-US" sz="3000" b="1" dirty="0">
                <a:solidFill>
                  <a:schemeClr val="accent1"/>
                </a:solidFill>
              </a:rPr>
              <a:t>”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-48842"/>
            <a:ext cx="1219200" cy="12156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813" y="301655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2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6188" y="3468411"/>
            <a:ext cx="59009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en-US" sz="2400" b="0" i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accurately handling the word” </a:t>
            </a:r>
            <a:r>
              <a:rPr lang="en-US" b="0" i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– NASB</a:t>
            </a:r>
            <a:br>
              <a:rPr lang="en-US" b="0" i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400" b="0" i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“cutting in a straight line the word” - </a:t>
            </a:r>
            <a:r>
              <a:rPr lang="en-US" b="0" i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Darby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4708804"/>
            <a:ext cx="538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Orthotomeo</a:t>
            </a:r>
            <a:r>
              <a:rPr lang="en-US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br>
              <a:rPr lang="en-US" dirty="0"/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 cut straight and smooth; to dissect correctly”</a:t>
            </a:r>
          </a:p>
        </p:txBody>
      </p:sp>
      <p:pic>
        <p:nvPicPr>
          <p:cNvPr id="1026" name="Picture 2" descr="http://www.vdgems.com/images/ip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1271290" cy="10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4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8697"/>
            <a:ext cx="9372600" cy="625621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842"/>
            <a:ext cx="8077200" cy="203395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Quickly Defend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854364"/>
            <a:ext cx="6096000" cy="3936836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3500" b="1" dirty="0"/>
              <a:t>                                   </a:t>
            </a:r>
          </a:p>
          <a:p>
            <a:pPr>
              <a:buNone/>
            </a:pPr>
            <a:r>
              <a:rPr lang="en-US" sz="3500" b="1" dirty="0"/>
              <a:t>          I Peter 3:15</a:t>
            </a:r>
          </a:p>
          <a:p>
            <a:pPr>
              <a:buNone/>
            </a:pPr>
            <a:r>
              <a:rPr lang="en-US" sz="3000" b="1" dirty="0"/>
              <a:t>    “But sanctify the Lord God in your hearts, and </a:t>
            </a: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be ready to  g</a:t>
            </a:r>
            <a:r>
              <a:rPr lang="en-US" sz="30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ive  a defense</a:t>
            </a: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n-US" sz="3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</a:t>
            </a:r>
            <a:r>
              <a:rPr lang="en-US" sz="3000" b="1" dirty="0"/>
              <a:t> who asks you a reason for the hope that is in you, with meekness and fear”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78008"/>
            <a:ext cx="1380893" cy="13769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47713" y="3048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50021"/>
                </a:highlight>
                <a:uLnTx/>
                <a:uFillTx/>
                <a:latin typeface="Calibri"/>
                <a:ea typeface="+mn-ea"/>
                <a:cs typeface="+mn-cs"/>
              </a:rPr>
              <a:t>Reason # 3</a:t>
            </a:r>
          </a:p>
        </p:txBody>
      </p:sp>
      <p:pic>
        <p:nvPicPr>
          <p:cNvPr id="2050" name="Picture 2" descr="http://www.digitaldeliftp.com/DigitalDeliToo/Images/Defense-Attorney-he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63508"/>
            <a:ext cx="2581275" cy="11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93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braddunlap.files.wordpress.com/2009/01/dsc036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0"/>
            <a:ext cx="3387659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Plan of Salvation</a:t>
            </a:r>
            <a:b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Faith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(Rom 10:17)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Repentance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(Acts 17:30)</a:t>
            </a:r>
            <a:b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Confession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(Matt 10:32)</a:t>
            </a:r>
            <a:b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Baptism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(Gal 3:27)</a:t>
            </a:r>
            <a:b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Faithfulness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(Rev 2:10)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4394" y="3853945"/>
            <a:ext cx="350211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False Doctrines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Calvinism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(2 Pet 3:9)</a:t>
            </a:r>
            <a:endParaRPr kumimoji="0" lang="en-US" sz="2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Millennialism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(Matt 16:18-19)</a:t>
            </a:r>
            <a:endParaRPr kumimoji="0" lang="en-US" sz="2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Denominationalism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(I Cor 1:10)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Institutionalism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(Jam 1:27)</a:t>
            </a:r>
            <a:endParaRPr kumimoji="0" lang="en-US" sz="2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Atheism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(Rom. 1:20)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Secular Humanism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Jer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10:23)</a:t>
            </a:r>
            <a:endParaRPr kumimoji="0" lang="en-US" sz="2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Moral Relativism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Prov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14:12)</a:t>
            </a:r>
            <a:endParaRPr kumimoji="0" lang="en-US" sz="2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673" y="3853945"/>
            <a:ext cx="359265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3600" b="1" i="0" u="sng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of the S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3600" b="1" i="0" u="sng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irit</a:t>
            </a:r>
            <a:b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God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Deut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6:4)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Lord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(I Cor 8:6)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Spirit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(I Cor 12:13)</a:t>
            </a:r>
            <a:b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Faith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(Phil 1:27)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Baptism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(Acts 19:4-5)</a:t>
            </a:r>
            <a:b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Body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Eph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1:22-23)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One Hope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(I Pet 1:3-4)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9091" y="4474"/>
            <a:ext cx="3924856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Christ’s One Church</a:t>
            </a:r>
            <a:b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Organization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(Phil 1:1)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(I Tim 3:15)</a:t>
            </a:r>
            <a:b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Worship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(Acts 2:42)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Uniqueness 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Eph</a:t>
            </a:r>
            <a:r>
              <a:rPr kumimoji="0" lang="en-US" sz="2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3:10-11)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4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70088"/>
            <a:ext cx="8991600" cy="60018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My Soul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768448"/>
            <a:ext cx="5976705" cy="2567557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500" b="1" dirty="0"/>
              <a:t>Psalm 19:7</a:t>
            </a:r>
          </a:p>
          <a:p>
            <a:pPr>
              <a:buNone/>
            </a:pPr>
            <a:r>
              <a:rPr lang="en-US" sz="3000" b="1" dirty="0"/>
              <a:t>“The law of the LORD is perfect,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converting the soul</a:t>
            </a:r>
            <a:r>
              <a:rPr lang="en-US" sz="3000" b="1" dirty="0"/>
              <a:t>; </a:t>
            </a:r>
            <a:br>
              <a:rPr lang="en-US" sz="3000" b="1" dirty="0"/>
            </a:br>
            <a:r>
              <a:rPr lang="en-US" sz="3000" b="1" dirty="0"/>
              <a:t>The testimony of the LORD is sure,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 wise the simple</a:t>
            </a:r>
            <a:r>
              <a:rPr lang="en-US" sz="3000" b="1" dirty="0"/>
              <a:t>”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4</a:t>
            </a:r>
          </a:p>
        </p:txBody>
      </p:sp>
    </p:spTree>
    <p:extLst>
      <p:ext uri="{BB962C8B-B14F-4D97-AF65-F5344CB8AC3E}">
        <p14:creationId xmlns:p14="http://schemas.microsoft.com/office/powerpoint/2010/main" val="23347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0424"/>
            <a:ext cx="9220200" cy="61544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Your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705" y="2057400"/>
            <a:ext cx="6400800" cy="36576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3500" b="1" dirty="0"/>
              <a:t>Deuteronomy 6:6-9</a:t>
            </a:r>
          </a:p>
          <a:p>
            <a:pPr>
              <a:buNone/>
            </a:pPr>
            <a:r>
              <a:rPr lang="en-US" sz="3000" b="1" dirty="0"/>
              <a:t>6 "And </a:t>
            </a:r>
            <a:r>
              <a:rPr lang="en-US" sz="3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words</a:t>
            </a:r>
            <a:r>
              <a:rPr lang="en-US" sz="3000" b="1" dirty="0"/>
              <a:t> which I command you today </a:t>
            </a:r>
            <a:r>
              <a:rPr lang="en-US" sz="30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be in your heart</a:t>
            </a:r>
            <a:r>
              <a:rPr lang="en-US" sz="3000" b="1" dirty="0"/>
              <a:t>.</a:t>
            </a:r>
          </a:p>
          <a:p>
            <a:pPr>
              <a:buNone/>
            </a:pPr>
            <a:r>
              <a:rPr lang="en-US" sz="3000" b="1" dirty="0"/>
              <a:t> 7 "You shall teach them diligently to 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children</a:t>
            </a:r>
            <a:r>
              <a:rPr lang="en-US" sz="3000" b="1" dirty="0"/>
              <a:t>, and shall talk of them when 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</a:t>
            </a:r>
            <a:r>
              <a:rPr lang="en-US" sz="3000" b="1" dirty="0"/>
              <a:t> in </a:t>
            </a:r>
            <a:br>
              <a:rPr lang="en-US" sz="3000" b="1" dirty="0"/>
            </a:b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house</a:t>
            </a:r>
            <a:r>
              <a:rPr lang="en-US" sz="3000" b="1" dirty="0"/>
              <a:t>, when 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</a:t>
            </a:r>
            <a:r>
              <a:rPr lang="en-US" sz="3000" b="1" dirty="0"/>
              <a:t> by the way, when 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</a:t>
            </a:r>
            <a:r>
              <a:rPr lang="en-US" sz="3000" b="1" dirty="0"/>
              <a:t> down, and when 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</a:t>
            </a:r>
            <a:r>
              <a:rPr lang="en-US" sz="3000" b="1" dirty="0"/>
              <a:t> up.</a:t>
            </a:r>
          </a:p>
          <a:p>
            <a:pPr>
              <a:buNone/>
            </a:pPr>
            <a:r>
              <a:rPr lang="en-US" sz="3000" b="1" dirty="0"/>
              <a:t> 8 "You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bind them as a sign on 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hand</a:t>
            </a:r>
            <a:r>
              <a:rPr lang="en-US" sz="3000" b="1" dirty="0"/>
              <a:t>, and they shall be as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frontlets between 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eyes</a:t>
            </a:r>
            <a:r>
              <a:rPr lang="en-US" sz="3000" b="1" dirty="0"/>
              <a:t>.</a:t>
            </a:r>
          </a:p>
          <a:p>
            <a:pPr>
              <a:buNone/>
            </a:pPr>
            <a:r>
              <a:rPr lang="en-US" sz="3000" b="1" dirty="0"/>
              <a:t> 9 "You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shall write them on the doorposts of </a:t>
            </a:r>
            <a:b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house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on 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0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ates</a:t>
            </a:r>
            <a:r>
              <a:rPr lang="en-US" sz="3000" b="1" dirty="0"/>
              <a:t>.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74774"/>
            <a:ext cx="1479105" cy="147484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5</a:t>
            </a:r>
          </a:p>
        </p:txBody>
      </p:sp>
    </p:spTree>
    <p:extLst>
      <p:ext uri="{BB962C8B-B14F-4D97-AF65-F5344CB8AC3E}">
        <p14:creationId xmlns:p14="http://schemas.microsoft.com/office/powerpoint/2010/main" val="237508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62041"/>
            <a:ext cx="8990472" cy="60011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Your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443123"/>
            <a:ext cx="6400800" cy="31242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chemeClr val="tx1"/>
                </a:solidFill>
              </a:rPr>
              <a:t>Proverbs 4:3-4</a:t>
            </a:r>
            <a:endParaRPr lang="en-US" sz="3600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sz="2800" b="1" dirty="0">
                <a:solidFill>
                  <a:schemeClr val="tx1"/>
                </a:solidFill>
              </a:rPr>
              <a:t>3 When I was 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father's son</a:t>
            </a:r>
            <a:r>
              <a:rPr lang="en-US" sz="2800" b="1" dirty="0">
                <a:solidFill>
                  <a:schemeClr val="tx1"/>
                </a:solidFill>
              </a:rPr>
              <a:t>, Tender and the only one in the sight of </a:t>
            </a:r>
            <a:r>
              <a:rPr lang="en-US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mother</a:t>
            </a:r>
            <a:r>
              <a:rPr lang="en-US" sz="2800" b="1" dirty="0">
                <a:solidFill>
                  <a:schemeClr val="tx1"/>
                </a:solidFill>
              </a:rPr>
              <a:t>,</a:t>
            </a:r>
          </a:p>
          <a:p>
            <a:pPr>
              <a:buNone/>
            </a:pPr>
            <a:r>
              <a:rPr lang="en-US" sz="2800" b="1" dirty="0">
                <a:solidFill>
                  <a:schemeClr val="tx1"/>
                </a:solidFill>
              </a:rPr>
              <a:t>4 He also </a:t>
            </a:r>
            <a:r>
              <a:rPr lang="en-US" sz="2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 me</a:t>
            </a:r>
            <a:r>
              <a:rPr lang="en-US" sz="2800" b="1" dirty="0">
                <a:solidFill>
                  <a:schemeClr val="tx1"/>
                </a:solidFill>
              </a:rPr>
              <a:t>, and said to me: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"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your heart retain my words</a:t>
            </a:r>
            <a:r>
              <a:rPr lang="en-US" sz="2800" b="1" dirty="0">
                <a:solidFill>
                  <a:schemeClr val="accent2"/>
                </a:solidFill>
              </a:rPr>
              <a:t>; </a:t>
            </a:r>
            <a:br>
              <a:rPr lang="en-US" sz="2800" b="1" dirty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  </a:t>
            </a:r>
            <a:r>
              <a:rPr lang="en-US" sz="2800" b="1" dirty="0">
                <a:solidFill>
                  <a:schemeClr val="tx1"/>
                </a:solidFill>
              </a:rPr>
              <a:t>Keep my commands, and live.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5</a:t>
            </a:r>
          </a:p>
        </p:txBody>
      </p:sp>
    </p:spTree>
    <p:extLst>
      <p:ext uri="{BB962C8B-B14F-4D97-AF65-F5344CB8AC3E}">
        <p14:creationId xmlns:p14="http://schemas.microsoft.com/office/powerpoint/2010/main" val="33660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61287"/>
            <a:ext cx="8991600" cy="60018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Our Youth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705" y="2080643"/>
            <a:ext cx="6400800" cy="35814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3500" b="1" dirty="0"/>
              <a:t>Psalm 119:9-11</a:t>
            </a:r>
          </a:p>
          <a:p>
            <a:pPr>
              <a:buNone/>
            </a:pPr>
            <a:r>
              <a:rPr lang="en-US" sz="3000" b="1" dirty="0"/>
              <a:t>9 How can a </a:t>
            </a:r>
            <a:r>
              <a:rPr lang="en-US" sz="30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man </a:t>
            </a:r>
            <a:r>
              <a:rPr lang="en-US" sz="3000" b="1" dirty="0"/>
              <a:t>cleanse his way? By taking heed according to Your word.</a:t>
            </a:r>
          </a:p>
          <a:p>
            <a:pPr>
              <a:buNone/>
            </a:pPr>
            <a:r>
              <a:rPr lang="en-US" sz="3000" b="1" dirty="0"/>
              <a:t>10 With my whole heart I have sought You; Oh, let me not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wander</a:t>
            </a:r>
            <a:r>
              <a:rPr lang="en-US" sz="3000" b="1" dirty="0"/>
              <a:t> from Your commandments!</a:t>
            </a:r>
          </a:p>
          <a:p>
            <a:pPr>
              <a:buNone/>
            </a:pPr>
            <a:r>
              <a:rPr lang="en-US" sz="3000" b="1" dirty="0"/>
              <a:t> 11 </a:t>
            </a:r>
            <a:r>
              <a:rPr lang="en-US" sz="3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word I have hidden in m</a:t>
            </a:r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heart</a:t>
            </a:r>
            <a:r>
              <a:rPr lang="en-US" sz="3000" b="1" dirty="0"/>
              <a:t>, That I might not sin against You!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6</a:t>
            </a:r>
          </a:p>
        </p:txBody>
      </p:sp>
    </p:spTree>
    <p:extLst>
      <p:ext uri="{BB962C8B-B14F-4D97-AF65-F5344CB8AC3E}">
        <p14:creationId xmlns:p14="http://schemas.microsoft.com/office/powerpoint/2010/main" val="28301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61287"/>
            <a:ext cx="8991600" cy="600189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Our Youth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2073483"/>
            <a:ext cx="5976705" cy="3253357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>
                <a:solidFill>
                  <a:schemeClr val="tx1"/>
                </a:solidFill>
              </a:rPr>
              <a:t>2 Timothy 3:15 </a:t>
            </a:r>
            <a:endParaRPr lang="en-US" sz="3600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chemeClr val="tx1"/>
                </a:solidFill>
              </a:rPr>
              <a:t>and that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childhood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you have </a:t>
            </a: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tures</a:t>
            </a:r>
            <a:r>
              <a:rPr lang="en-US" b="1" dirty="0">
                <a:solidFill>
                  <a:schemeClr val="tx1"/>
                </a:solidFill>
              </a:rPr>
              <a:t>, which are able to make you 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 for salvation </a:t>
            </a:r>
            <a:r>
              <a:rPr lang="en-US" b="1" dirty="0">
                <a:solidFill>
                  <a:schemeClr val="tx1"/>
                </a:solidFill>
              </a:rPr>
              <a:t>through faith which is in Christ Jesus.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6</a:t>
            </a:r>
          </a:p>
        </p:txBody>
      </p:sp>
    </p:spTree>
    <p:extLst>
      <p:ext uri="{BB962C8B-B14F-4D97-AF65-F5344CB8AC3E}">
        <p14:creationId xmlns:p14="http://schemas.microsoft.com/office/powerpoint/2010/main" val="29646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61287"/>
            <a:ext cx="9067800" cy="605275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My Brethren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438" y="2057400"/>
            <a:ext cx="6600551" cy="35814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500" b="1" dirty="0"/>
              <a:t>James 5:19-20</a:t>
            </a:r>
          </a:p>
          <a:p>
            <a:pPr>
              <a:buNone/>
            </a:pPr>
            <a:r>
              <a:rPr lang="en-US" sz="3000" b="1" dirty="0"/>
              <a:t>“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Brethren</a:t>
            </a:r>
            <a:r>
              <a:rPr lang="en-US" sz="3000" b="1" dirty="0"/>
              <a:t>, if anyone among you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wanders from the truth</a:t>
            </a:r>
            <a:r>
              <a:rPr lang="en-US" sz="3000" b="1" dirty="0"/>
              <a:t>, and someone </a:t>
            </a:r>
            <a:r>
              <a:rPr lang="en-US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turns him back</a:t>
            </a:r>
            <a:r>
              <a:rPr lang="en-US" sz="3000" b="1" dirty="0"/>
              <a:t>, let him know that he who turns a sinner from the error of his way will </a:t>
            </a:r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a soul from death</a:t>
            </a:r>
            <a:r>
              <a:rPr lang="en-US" sz="3000" b="1" i="1" dirty="0">
                <a:solidFill>
                  <a:srgbClr val="C00000"/>
                </a:solidFill>
              </a:rPr>
              <a:t> </a:t>
            </a:r>
            <a:r>
              <a:rPr lang="en-US" sz="3000" b="1" dirty="0"/>
              <a:t>and </a:t>
            </a:r>
            <a:r>
              <a:rPr lang="en-US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cover a multitude of sins</a:t>
            </a:r>
            <a:r>
              <a:rPr lang="en-US" sz="3000" b="1" dirty="0">
                <a:solidFill>
                  <a:srgbClr val="C00000"/>
                </a:solidFill>
              </a:rPr>
              <a:t>”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7</a:t>
            </a:r>
          </a:p>
        </p:txBody>
      </p:sp>
    </p:spTree>
    <p:extLst>
      <p:ext uri="{BB962C8B-B14F-4D97-AF65-F5344CB8AC3E}">
        <p14:creationId xmlns:p14="http://schemas.microsoft.com/office/powerpoint/2010/main" val="5402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Brain</a:t>
            </a:r>
            <a:b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it (or)</a:t>
            </a:r>
            <a:b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Lose it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Fearfully and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Wonderfully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(Psa. 139)</a:t>
            </a:r>
          </a:p>
        </p:txBody>
      </p:sp>
      <p:pic>
        <p:nvPicPr>
          <p:cNvPr id="20482" name="Picture 2" descr="http://msnbcmedia.msn.com/i/MSNBC/Components/Photo/_new/121018-bodyOdd-brain2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2540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56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63015"/>
            <a:ext cx="8763000" cy="58493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My Brethren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209800"/>
            <a:ext cx="5867400" cy="35052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3500" b="1" dirty="0"/>
              <a:t>Jude 20-23 </a:t>
            </a:r>
          </a:p>
          <a:p>
            <a:pPr>
              <a:buNone/>
            </a:pPr>
            <a:r>
              <a:rPr lang="en-US" sz="3000" b="1" dirty="0"/>
              <a:t>But you, beloved, </a:t>
            </a:r>
            <a:r>
              <a:rPr lang="en-US" sz="3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yourselves up on your most holy faith</a:t>
            </a:r>
            <a:r>
              <a:rPr lang="en-US" sz="3000" b="1" dirty="0"/>
              <a:t>, …</a:t>
            </a:r>
          </a:p>
          <a:p>
            <a:pPr>
              <a:buNone/>
            </a:pPr>
            <a:r>
              <a:rPr lang="en-US" sz="3000" b="1" dirty="0"/>
              <a:t>And on </a:t>
            </a:r>
            <a:r>
              <a:rPr lang="en-US" sz="3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</a:t>
            </a:r>
            <a:r>
              <a:rPr lang="en-US" sz="3000" b="1" dirty="0"/>
              <a:t> have compassion, making a distinction; but </a:t>
            </a:r>
            <a:r>
              <a:rPr lang="en-US" sz="3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 </a:t>
            </a:r>
            <a:r>
              <a:rPr lang="en-US" sz="3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with fear</a:t>
            </a:r>
            <a:r>
              <a:rPr lang="en-US" sz="3000" b="1" dirty="0"/>
              <a:t>, pulling them out of the fire …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7</a:t>
            </a:r>
          </a:p>
        </p:txBody>
      </p:sp>
    </p:spTree>
    <p:extLst>
      <p:ext uri="{BB962C8B-B14F-4D97-AF65-F5344CB8AC3E}">
        <p14:creationId xmlns:p14="http://schemas.microsoft.com/office/powerpoint/2010/main" val="11800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972" y="1263015"/>
            <a:ext cx="8838628" cy="58997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Lost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590800"/>
            <a:ext cx="6172200" cy="2110357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4400" b="1" dirty="0"/>
              <a:t>Proverbs 11:30</a:t>
            </a:r>
          </a:p>
          <a:p>
            <a:pPr>
              <a:buNone/>
            </a:pPr>
            <a:r>
              <a:rPr lang="en-US" sz="3500" b="1" dirty="0"/>
              <a:t>“The fruit of the righteous is a tree of life, and he who 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wins souls</a:t>
            </a: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500" b="1" dirty="0"/>
              <a:t>is wise”                           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</a:t>
            </a:r>
            <a:r>
              <a:rPr lang="en-US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John 15:1-8)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8</a:t>
            </a:r>
          </a:p>
        </p:txBody>
      </p:sp>
    </p:spTree>
    <p:extLst>
      <p:ext uri="{BB962C8B-B14F-4D97-AF65-F5344CB8AC3E}">
        <p14:creationId xmlns:p14="http://schemas.microsoft.com/office/powerpoint/2010/main" val="214476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972" y="1263015"/>
            <a:ext cx="8838628" cy="58997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Lost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362200"/>
            <a:ext cx="6072882" cy="30480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sz="4400" b="1" dirty="0"/>
              <a:t>Romans 10:13-17</a:t>
            </a:r>
          </a:p>
          <a:p>
            <a:pPr>
              <a:buNone/>
            </a:pPr>
            <a:r>
              <a:rPr lang="en-US" sz="3500" b="1" dirty="0"/>
              <a:t>16 But they have not all obeyed the gospel. For Isaiah says, "Lord, who has believed our report?"</a:t>
            </a:r>
          </a:p>
          <a:p>
            <a:pPr>
              <a:buNone/>
            </a:pPr>
            <a:r>
              <a:rPr lang="en-US" sz="3500" b="1" dirty="0"/>
              <a:t>17 So then 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aith comes b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hearin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500" b="1" dirty="0"/>
              <a:t>, and hearing by the word of God.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8</a:t>
            </a:r>
          </a:p>
        </p:txBody>
      </p:sp>
    </p:spTree>
    <p:extLst>
      <p:ext uri="{BB962C8B-B14F-4D97-AF65-F5344CB8AC3E}">
        <p14:creationId xmlns:p14="http://schemas.microsoft.com/office/powerpoint/2010/main" val="136700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13877"/>
            <a:ext cx="8763000" cy="58493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Lost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33600"/>
            <a:ext cx="6072882" cy="33528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4400" b="1" dirty="0"/>
              <a:t>Acts 8 Conversion</a:t>
            </a:r>
          </a:p>
          <a:p>
            <a:pPr>
              <a:buNone/>
            </a:pPr>
            <a:r>
              <a:rPr lang="en-US" sz="3500" b="1" dirty="0"/>
              <a:t>35 Then Philip opened his mouth, and 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beginning at this Scripture</a:t>
            </a:r>
            <a:r>
              <a:rPr lang="en-US" sz="3500" b="1" dirty="0"/>
              <a:t>, preached Jesus to him.</a:t>
            </a:r>
          </a:p>
          <a:p>
            <a:pPr>
              <a:buNone/>
            </a:pPr>
            <a:r>
              <a:rPr lang="en-US" sz="3500" b="1" dirty="0"/>
              <a:t>36 Now as they went down the road, they came to some water. And the eunuch said, "See, here is water. </a:t>
            </a:r>
            <a:r>
              <a:rPr lang="en-US" sz="35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hinders me </a:t>
            </a:r>
            <a:r>
              <a:rPr lang="en-US" sz="35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5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bein</a:t>
            </a:r>
            <a:r>
              <a:rPr lang="en-US" sz="35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5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</a:t>
            </a:r>
            <a:r>
              <a:rPr lang="en-US" sz="35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5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tized</a:t>
            </a:r>
            <a:r>
              <a:rPr lang="en-US" sz="3500" b="1" dirty="0"/>
              <a:t>?"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8</a:t>
            </a:r>
          </a:p>
        </p:txBody>
      </p:sp>
    </p:spTree>
    <p:extLst>
      <p:ext uri="{BB962C8B-B14F-4D97-AF65-F5344CB8AC3E}">
        <p14:creationId xmlns:p14="http://schemas.microsoft.com/office/powerpoint/2010/main" val="7186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63015"/>
            <a:ext cx="8763000" cy="58493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 The Devil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664" y="2429269"/>
            <a:ext cx="6072882" cy="30480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4400" b="1" dirty="0"/>
              <a:t>I Corinthians 10:13</a:t>
            </a:r>
          </a:p>
          <a:p>
            <a:pPr>
              <a:buNone/>
            </a:pPr>
            <a:r>
              <a:rPr lang="en-US" sz="3500" b="1" dirty="0"/>
              <a:t>No temptation has overtaken you except such as is common to man; but God is faithful, </a:t>
            </a:r>
            <a:r>
              <a:rPr lang="en-US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will not allow you to be tempted beyond what you are able</a:t>
            </a:r>
            <a:r>
              <a:rPr lang="en-US" sz="3500" b="1" dirty="0"/>
              <a:t>, but with the temptation will also  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the way o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500" b="1" dirty="0"/>
              <a:t>, that you may be able to bear it.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9</a:t>
            </a:r>
          </a:p>
        </p:txBody>
      </p:sp>
    </p:spTree>
    <p:extLst>
      <p:ext uri="{BB962C8B-B14F-4D97-AF65-F5344CB8AC3E}">
        <p14:creationId xmlns:p14="http://schemas.microsoft.com/office/powerpoint/2010/main" val="35970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2150"/>
            <a:ext cx="8839200" cy="59001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926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 The Devil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664" y="2429269"/>
            <a:ext cx="6072882" cy="30480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en-US" sz="4400" b="1" dirty="0"/>
              <a:t>Matthew 4:1-11</a:t>
            </a:r>
          </a:p>
          <a:p>
            <a:pPr>
              <a:buNone/>
            </a:pPr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written</a:t>
            </a:r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 shall not live by bread alone” (Dt. 8:3) 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written</a:t>
            </a:r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shall not tempt the Lord your God” (Dt 6:16)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written</a:t>
            </a:r>
            <a:r>
              <a:rPr lang="en-US" sz="36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shall worship the Lord your God” (Dt. 6:13)</a:t>
            </a:r>
            <a:endParaRPr lang="en-US" sz="3500" b="1" dirty="0"/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9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3200" y="1684247"/>
            <a:ext cx="3407664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 Way Of Escape</a:t>
            </a:r>
          </a:p>
        </p:txBody>
      </p:sp>
    </p:spTree>
    <p:extLst>
      <p:ext uri="{BB962C8B-B14F-4D97-AF65-F5344CB8AC3E}">
        <p14:creationId xmlns:p14="http://schemas.microsoft.com/office/powerpoint/2010/main" val="9251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63015"/>
            <a:ext cx="8839200" cy="59001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Disciples Do!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175211"/>
            <a:ext cx="6072882" cy="3048000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4400" b="1" dirty="0"/>
              <a:t>John 8:31-32</a:t>
            </a:r>
          </a:p>
          <a:p>
            <a:pPr>
              <a:buNone/>
            </a:pPr>
            <a:r>
              <a:rPr lang="en-US" sz="3500" b="1" dirty="0"/>
              <a:t>"If you 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abide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My word</a:t>
            </a:r>
            <a:r>
              <a:rPr lang="en-US" sz="3500" b="1" dirty="0"/>
              <a:t>, you are </a:t>
            </a:r>
            <a:r>
              <a:rPr lang="en-US" sz="35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disciples indeed</a:t>
            </a:r>
            <a:r>
              <a:rPr lang="en-US" sz="3500" b="1" dirty="0"/>
              <a:t>. And you shall </a:t>
            </a:r>
            <a:r>
              <a:rPr lang="en-US" sz="35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</a:t>
            </a:r>
            <a:r>
              <a:rPr lang="en-US" sz="35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truth</a:t>
            </a:r>
            <a:r>
              <a:rPr lang="en-US" sz="3500" b="1" dirty="0"/>
              <a:t>, and the truth shall make you free.”</a:t>
            </a:r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48705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10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124200" y="3406603"/>
            <a:ext cx="0" cy="6858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1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2151"/>
            <a:ext cx="8915400" cy="595103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Disciples Do!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429269"/>
            <a:ext cx="5584146" cy="2676131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10:25</a:t>
            </a:r>
          </a:p>
          <a:p>
            <a:pPr>
              <a:buNone/>
            </a:pPr>
            <a:r>
              <a:rPr lang="en-US" sz="3000" b="1" dirty="0"/>
              <a:t>“it is enough for a </a:t>
            </a:r>
            <a:r>
              <a:rPr lang="en-US" sz="3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disciple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/>
              <a:t>that he </a:t>
            </a:r>
            <a:r>
              <a:rPr lang="en-US" sz="3000" b="1" i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like his teacher</a:t>
            </a:r>
            <a:r>
              <a:rPr lang="en-US" sz="3000" b="1" dirty="0"/>
              <a:t>”</a:t>
            </a:r>
          </a:p>
          <a:p>
            <a:pPr>
              <a:buNone/>
            </a:pPr>
            <a:r>
              <a:rPr lang="en-US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</a:t>
            </a: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Jesus quoted 24 books of the O.T. </a:t>
            </a:r>
            <a:b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about 180x in the N.T. </a:t>
            </a:r>
          </a:p>
          <a:p>
            <a:pPr>
              <a:buNone/>
            </a:pPr>
            <a:endParaRPr lang="en-US" sz="3500" b="1" dirty="0"/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9157"/>
            <a:ext cx="1066800" cy="10637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6545" y="512086"/>
            <a:ext cx="148705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10</a:t>
            </a:r>
          </a:p>
        </p:txBody>
      </p:sp>
    </p:spTree>
    <p:extLst>
      <p:ext uri="{BB962C8B-B14F-4D97-AF65-F5344CB8AC3E}">
        <p14:creationId xmlns:p14="http://schemas.microsoft.com/office/powerpoint/2010/main" val="14929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Excuses  </a:t>
            </a:r>
            <a:r>
              <a:rPr lang="en-US" dirty="0" err="1"/>
              <a:t>Excuses</a:t>
            </a:r>
            <a:r>
              <a:rPr lang="en-US" dirty="0"/>
              <a:t>  </a:t>
            </a:r>
            <a:r>
              <a:rPr lang="en-US" dirty="0" err="1"/>
              <a:t>Excuses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jokideo.com/wp-content/uploads/meme/2014/05/My-memory-is-so-b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95400"/>
            <a:ext cx="8458200" cy="5352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68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Rectangle 4"/>
          <p:cNvSpPr/>
          <p:nvPr/>
        </p:nvSpPr>
        <p:spPr>
          <a:xfrm>
            <a:off x="4343400" y="4953000"/>
            <a:ext cx="468352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Memorizing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Takes </a:t>
            </a:r>
            <a:r>
              <a:rPr kumimoji="0" lang="en-US" sz="5400" b="1" i="0" u="sng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Disci</a:t>
            </a:r>
            <a:r>
              <a:rPr kumimoji="0" lang="en-US" sz="5400" b="1" i="0" u="none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5400" b="1" i="0" u="sng" strike="noStrike" kern="1200" cap="none" spc="0" normalizeH="0" baseline="0" noProof="0" dirty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906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Think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Think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Think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Oh bother </a:t>
            </a:r>
          </a:p>
        </p:txBody>
      </p:sp>
    </p:spTree>
    <p:extLst>
      <p:ext uri="{BB962C8B-B14F-4D97-AF65-F5344CB8AC3E}">
        <p14:creationId xmlns:p14="http://schemas.microsoft.com/office/powerpoint/2010/main" val="119435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7991011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Memorize</a:t>
            </a:r>
            <a:b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57400"/>
            <a:ext cx="5943600" cy="3657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3:16-17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1400" b="1" dirty="0">
                <a:solidFill>
                  <a:schemeClr val="accent2"/>
                </a:solidFill>
              </a:rPr>
              <a:t> </a:t>
            </a:r>
            <a:endParaRPr lang="en-US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sz="3800" b="1" dirty="0">
                <a:solidFill>
                  <a:schemeClr val="tx1"/>
                </a:solidFill>
              </a:rPr>
              <a:t>16</a:t>
            </a:r>
            <a:r>
              <a:rPr lang="en-US" sz="3800" b="1" dirty="0">
                <a:solidFill>
                  <a:schemeClr val="accent2"/>
                </a:solidFill>
              </a:rPr>
              <a:t> </a:t>
            </a:r>
            <a:r>
              <a:rPr lang="en-US" sz="3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Scripture </a:t>
            </a:r>
            <a:r>
              <a:rPr lang="en-US" sz="3800" b="1" dirty="0">
                <a:solidFill>
                  <a:schemeClr val="tx1"/>
                </a:solidFill>
              </a:rPr>
              <a:t>is given by inspiration of God, and is profitable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for </a:t>
            </a:r>
            <a:r>
              <a:rPr lang="en-US" sz="38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doctrine</a:t>
            </a:r>
            <a:r>
              <a:rPr lang="en-US" sz="3800" b="1" dirty="0">
                <a:solidFill>
                  <a:schemeClr val="tx1"/>
                </a:solidFill>
              </a:rPr>
              <a:t>,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for </a:t>
            </a:r>
            <a:r>
              <a:rPr lang="en-US" sz="38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reproo</a:t>
            </a:r>
            <a:r>
              <a:rPr lang="en-US" sz="3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800" b="1" dirty="0">
                <a:solidFill>
                  <a:schemeClr val="tx1"/>
                </a:solidFill>
              </a:rPr>
              <a:t>,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for </a:t>
            </a:r>
            <a:r>
              <a:rPr lang="en-US" sz="38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correction</a:t>
            </a:r>
            <a:r>
              <a:rPr lang="en-US" sz="3800" b="1" dirty="0">
                <a:solidFill>
                  <a:schemeClr val="tx1"/>
                </a:solidFill>
              </a:rPr>
              <a:t>,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for </a:t>
            </a:r>
            <a:r>
              <a:rPr lang="en-US" sz="3800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</a:t>
            </a:r>
            <a:r>
              <a:rPr lang="en-US" sz="3800" b="1" dirty="0">
                <a:solidFill>
                  <a:schemeClr val="tx1"/>
                </a:solidFill>
              </a:rPr>
              <a:t> in righteousness</a:t>
            </a:r>
          </a:p>
        </p:txBody>
      </p:sp>
      <p:pic>
        <p:nvPicPr>
          <p:cNvPr id="43010" name="Picture 2" descr="http://lutherandigest.com/wp-content/uploads/2010/06/shutterstock_6897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28600"/>
            <a:ext cx="2530281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722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8" y="457200"/>
            <a:ext cx="8229600" cy="47545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Ste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Method o</a:t>
            </a:r>
            <a:r>
              <a:rPr 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4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Memorization</a:t>
            </a:r>
          </a:p>
          <a:p>
            <a:r>
              <a:rPr lang="en-US" b="1" dirty="0"/>
              <a:t>Hear </a:t>
            </a:r>
            <a:r>
              <a:rPr lang="en-US" dirty="0"/>
              <a:t>it</a:t>
            </a:r>
            <a:r>
              <a:rPr lang="en-US" b="1" dirty="0"/>
              <a:t>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(audio learning)</a:t>
            </a:r>
          </a:p>
          <a:p>
            <a:r>
              <a:rPr lang="en-US" b="1" dirty="0"/>
              <a:t>Read</a:t>
            </a:r>
            <a:r>
              <a:rPr lang="en-US" dirty="0"/>
              <a:t> it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(verbal learning)</a:t>
            </a:r>
          </a:p>
          <a:p>
            <a:r>
              <a:rPr lang="en-US" b="1" dirty="0"/>
              <a:t>Write </a:t>
            </a:r>
            <a:r>
              <a:rPr lang="en-US" dirty="0"/>
              <a:t>it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(scribal learning)</a:t>
            </a:r>
          </a:p>
          <a:p>
            <a:r>
              <a:rPr lang="en-US" b="1" dirty="0"/>
              <a:t>Study</a:t>
            </a:r>
            <a:r>
              <a:rPr lang="en-US" dirty="0"/>
              <a:t> it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(investigative learning)</a:t>
            </a:r>
          </a:p>
          <a:p>
            <a:r>
              <a:rPr lang="en-US" b="1" dirty="0"/>
              <a:t>Meditate</a:t>
            </a:r>
            <a:r>
              <a:rPr lang="en-US" dirty="0"/>
              <a:t> it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(personal, emotional learning)</a:t>
            </a:r>
          </a:p>
          <a:p>
            <a:r>
              <a:rPr lang="en-US" b="1" dirty="0"/>
              <a:t>Apply</a:t>
            </a:r>
            <a:r>
              <a:rPr lang="en-US" dirty="0"/>
              <a:t> it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(kinesthetic learning: share it)</a:t>
            </a:r>
          </a:p>
          <a:p>
            <a:r>
              <a:rPr lang="en-US" b="1" u="sng" dirty="0"/>
              <a:t>Review</a:t>
            </a:r>
            <a:r>
              <a:rPr lang="en-US" dirty="0"/>
              <a:t> it </a:t>
            </a:r>
            <a:r>
              <a:rPr lang="en-US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(rote learning)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4750098"/>
            <a:ext cx="3472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Memorized</a:t>
            </a:r>
          </a:p>
        </p:txBody>
      </p:sp>
      <p:sp>
        <p:nvSpPr>
          <p:cNvPr id="4" name="Arrow: Right 3"/>
          <p:cNvSpPr/>
          <p:nvPr/>
        </p:nvSpPr>
        <p:spPr>
          <a:xfrm>
            <a:off x="0" y="3352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3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7991011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16764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438400"/>
            <a:ext cx="5562600" cy="2667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b="1" dirty="0"/>
              <a:t>Psalm 119:15-16</a:t>
            </a:r>
            <a:endParaRPr lang="en-US" dirty="0"/>
          </a:p>
          <a:p>
            <a:pPr>
              <a:buNone/>
            </a:pPr>
            <a:r>
              <a:rPr lang="en-US" sz="3000" dirty="0"/>
              <a:t>I will </a:t>
            </a: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meditate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/>
              <a:t>on Your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precepts</a:t>
            </a:r>
            <a:r>
              <a:rPr lang="en-US" sz="3000" dirty="0"/>
              <a:t>, </a:t>
            </a:r>
          </a:p>
          <a:p>
            <a:pPr>
              <a:buNone/>
            </a:pPr>
            <a:r>
              <a:rPr lang="en-US" sz="3000" dirty="0"/>
              <a:t>and </a:t>
            </a: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contemplate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/>
              <a:t>Your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ways</a:t>
            </a:r>
            <a:r>
              <a:rPr lang="en-US" sz="3000" dirty="0"/>
              <a:t>.</a:t>
            </a:r>
          </a:p>
          <a:p>
            <a:pPr>
              <a:buNone/>
            </a:pPr>
            <a:r>
              <a:rPr lang="en-US" sz="3000" dirty="0"/>
              <a:t>I will </a:t>
            </a: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delight</a:t>
            </a:r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/>
              <a:t>myself in Your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statutes</a:t>
            </a:r>
            <a:r>
              <a:rPr lang="en-US" sz="3000" dirty="0"/>
              <a:t>; </a:t>
            </a:r>
          </a:p>
          <a:p>
            <a:pPr>
              <a:buNone/>
            </a:pPr>
            <a:r>
              <a:rPr lang="en-US" sz="3000" dirty="0"/>
              <a:t>I will </a:t>
            </a:r>
            <a:r>
              <a:rPr lang="en-US" sz="3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</a:t>
            </a:r>
            <a:r>
              <a:rPr lang="en-US" sz="3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3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</a:t>
            </a:r>
            <a:r>
              <a:rPr lang="en-US" sz="3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dirty="0"/>
              <a:t>Your </a:t>
            </a:r>
            <a:r>
              <a:rPr lang="en-US" sz="3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n-US" sz="3000" dirty="0"/>
              <a:t>.</a:t>
            </a:r>
          </a:p>
        </p:txBody>
      </p:sp>
      <p:pic>
        <p:nvPicPr>
          <p:cNvPr id="49154" name="Picture 2" descr="http://3.bp.blogspot.com/-BuN3MtqAzvE/UFaHEf1hOAI/AAAAAAAADug/etEvMOd0KYw/s1600/09-19-12-memori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28751"/>
            <a:ext cx="1981200" cy="239064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20316189">
            <a:off x="322412" y="658159"/>
            <a:ext cx="1676400" cy="83099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Israel’s Oral Tradition</a:t>
            </a:r>
          </a:p>
        </p:txBody>
      </p:sp>
    </p:spTree>
    <p:extLst>
      <p:ext uri="{BB962C8B-B14F-4D97-AF65-F5344CB8AC3E}">
        <p14:creationId xmlns:p14="http://schemas.microsoft.com/office/powerpoint/2010/main" val="169072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590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b="1" dirty="0">
                <a:solidFill>
                  <a:schemeClr val="accent2"/>
                </a:solidFill>
                <a:latin typeface="Arial Black" pitchFamily="34" charset="0"/>
              </a:rPr>
              <a:t>Meditation</a:t>
            </a:r>
            <a:br>
              <a:rPr lang="en-US" sz="5400" b="1" dirty="0">
                <a:solidFill>
                  <a:schemeClr val="accent2"/>
                </a:solidFill>
                <a:latin typeface="Arial Black" pitchFamily="34" charset="0"/>
              </a:rPr>
            </a:br>
            <a:r>
              <a:rPr lang="en-US" sz="5400" b="1" dirty="0">
                <a:solidFill>
                  <a:schemeClr val="accent2"/>
                </a:solidFill>
                <a:latin typeface="Arial Black" pitchFamily="34" charset="0"/>
              </a:rPr>
              <a:t>&amp; Memorization</a:t>
            </a:r>
            <a:br>
              <a:rPr lang="en-US" dirty="0"/>
            </a:br>
            <a:r>
              <a:rPr lang="en-US" sz="3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Quiet Study Of God’s Mind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9144000" cy="1676400"/>
          </a:xfr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 Corinthians 2:10 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</a:b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“… For the Spirit searches all things,</a:t>
            </a:r>
            <a:b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</a:b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yes, the </a:t>
            </a:r>
            <a:r>
              <a:rPr lang="en-US" sz="2800" b="1" i="1" u="sng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</a:t>
            </a:r>
            <a:r>
              <a:rPr lang="en-US" sz="2800" b="1" i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800" b="1" i="1" u="sng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thin</a:t>
            </a:r>
            <a:r>
              <a:rPr lang="en-US" sz="2800" b="1" i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800" b="1" i="1" u="sng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o</a:t>
            </a:r>
            <a:r>
              <a:rPr lang="en-US" sz="2800" b="1" i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b="1" i="1" u="sng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God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9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1.picsearch.com/is?z_a8d3hMDR6Li8uWW5_vY7qs3i9yQqKt8i5Zn4WOD6s&amp;height=1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9372600" cy="13716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</a:rPr>
              <a:t>Joshua 1:8</a:t>
            </a:r>
          </a:p>
        </p:txBody>
      </p:sp>
      <p:sp>
        <p:nvSpPr>
          <p:cNvPr id="9220" name="Content Placeholder 6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7912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2800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algn="just" eaLnBrk="1" hangingPunct="1">
              <a:buFont typeface="Arial" charset="0"/>
              <a:buNone/>
              <a:defRPr/>
            </a:pPr>
            <a:r>
              <a:rPr lang="en-US" sz="2800" b="1" dirty="0">
                <a:solidFill>
                  <a:srgbClr val="FFFF00"/>
                </a:solidFill>
              </a:rPr>
              <a:t>"This Book of the Law shall not depart from your 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</a:t>
            </a:r>
            <a:r>
              <a:rPr lang="en-US" sz="2800" b="1" dirty="0">
                <a:solidFill>
                  <a:srgbClr val="FFFF00"/>
                </a:solidFill>
              </a:rPr>
              <a:t>, but you shall 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meditate</a:t>
            </a:r>
            <a:r>
              <a:rPr lang="en-US" sz="2800" b="1" dirty="0">
                <a:solidFill>
                  <a:srgbClr val="FFFF00"/>
                </a:solidFill>
              </a:rPr>
              <a:t> in it day and night, that you may observe to do according to all that is written in it. For </a:t>
            </a:r>
            <a:r>
              <a:rPr lang="en-US" sz="2800" b="1" i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THEN</a:t>
            </a:r>
            <a:r>
              <a:rPr lang="en-US" sz="2800" b="1" dirty="0">
                <a:solidFill>
                  <a:srgbClr val="FFFF00"/>
                </a:solidFill>
              </a:rPr>
              <a:t> you will make your way </a:t>
            </a:r>
            <a:r>
              <a:rPr lang="en-US" sz="2800" b="1" dirty="0">
                <a:solidFill>
                  <a:srgbClr val="FF0000"/>
                </a:solidFill>
              </a:rPr>
              <a:t>prosperous</a:t>
            </a:r>
            <a:r>
              <a:rPr lang="en-US" sz="2800" b="1" dirty="0">
                <a:solidFill>
                  <a:srgbClr val="FFFF00"/>
                </a:solidFill>
              </a:rPr>
              <a:t>, and </a:t>
            </a:r>
            <a:r>
              <a:rPr lang="en-US" sz="2800" b="1" i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THEN</a:t>
            </a:r>
            <a:r>
              <a:rPr lang="en-US" sz="2800" b="1" dirty="0">
                <a:solidFill>
                  <a:srgbClr val="FFFF00"/>
                </a:solidFill>
              </a:rPr>
              <a:t> you will have </a:t>
            </a:r>
            <a:r>
              <a:rPr lang="en-US" sz="2800" b="1" dirty="0">
                <a:solidFill>
                  <a:srgbClr val="FF0000"/>
                </a:solidFill>
              </a:rPr>
              <a:t>good success</a:t>
            </a:r>
            <a:r>
              <a:rPr lang="en-US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2620006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First:       The Hard 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Second:  The Reward</a:t>
            </a:r>
          </a:p>
        </p:txBody>
      </p:sp>
    </p:spTree>
    <p:extLst>
      <p:ext uri="{BB962C8B-B14F-4D97-AF65-F5344CB8AC3E}">
        <p14:creationId xmlns:p14="http://schemas.microsoft.com/office/powerpoint/2010/main" val="160637137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1.picsearch.com/is?vdgpDu07Lw4y3BwVoy8zwZHH39ppwbwFuVs-br3dF5Y&amp;height=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Content Placeholder 6"/>
          <p:cNvSpPr>
            <a:spLocks noGrp="1"/>
          </p:cNvSpPr>
          <p:nvPr>
            <p:ph idx="1"/>
          </p:nvPr>
        </p:nvSpPr>
        <p:spPr>
          <a:xfrm>
            <a:off x="563342" y="3352800"/>
            <a:ext cx="8431306" cy="2819400"/>
          </a:xfrm>
        </p:spPr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FFFF00"/>
                </a:solidFill>
              </a:rPr>
              <a:t> Psalm 119:147-148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rise before the dawning of the </a:t>
            </a:r>
            <a:r>
              <a:rPr lang="en-US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mornin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cry for help; I hope in Your word.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eyes are awake through the </a:t>
            </a:r>
            <a:r>
              <a:rPr lang="en-US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watches, That I may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meditate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Your word.</a:t>
            </a:r>
          </a:p>
          <a:p>
            <a:pPr eaLnBrk="1" hangingPunct="1">
              <a:buFont typeface="Arial" charset="0"/>
              <a:buNone/>
            </a:pP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charset="0"/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2483409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kathyhoward.org/wp-content/uploads/2014/07/scripture-memory-ti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4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3013288"/>
            <a:ext cx="36924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/>
                <a:solidFill>
                  <a:srgbClr val="9BBB59"/>
                </a:solidFill>
                <a:latin typeface="Calibri"/>
              </a:rPr>
              <a:t>One Christian’s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660528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16037"/>
            <a:ext cx="8229600" cy="1143000"/>
          </a:xfrm>
        </p:spPr>
        <p:txBody>
          <a:bodyPr/>
          <a:lstStyle/>
          <a:p>
            <a:pPr algn="l"/>
            <a:r>
              <a:rPr lang="en-US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MemVerse.com</a:t>
            </a:r>
          </a:p>
        </p:txBody>
      </p:sp>
      <p:pic>
        <p:nvPicPr>
          <p:cNvPr id="11266" name="Picture 2" descr="http://memorise.org/wp-content/uploads/2015/08/OpenBi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1981200"/>
            <a:ext cx="922326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philmorgan.org/wp-content/uploads/2012/10/mem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854"/>
            <a:ext cx="1295400" cy="196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-media-cache-ak0.pinimg.com/236x/07/83/5f/07835fbd713a08075470f742886443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413544"/>
            <a:ext cx="1762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Fighter Ver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87" y="3705225"/>
            <a:ext cx="4448175" cy="714375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4" name="TextBox 3"/>
          <p:cNvSpPr txBox="1"/>
          <p:nvPr/>
        </p:nvSpPr>
        <p:spPr>
          <a:xfrm>
            <a:off x="2274688" y="4349551"/>
            <a:ext cx="4448174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verse per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52 verses per year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 years = 262 verses</a:t>
            </a:r>
          </a:p>
        </p:txBody>
      </p:sp>
    </p:spTree>
    <p:extLst>
      <p:ext uri="{BB962C8B-B14F-4D97-AF65-F5344CB8AC3E}">
        <p14:creationId xmlns:p14="http://schemas.microsoft.com/office/powerpoint/2010/main" val="3855838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https://s-media-cache-ak0.pinimg.com/736x/e4/87/0c/e4870cf56215269a995ed792e59185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48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a4.mzstatic.com/us/r30/Purple2/v4/f5/3c/e5/f53ce5bb-3b34-a490-b49d-7198430155a3/screen1136x113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0"/>
            <a:ext cx="3863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s1.mzstatic.com/image/thumb/Purple122/v4/51/67/3b/51673b0e-ec4a-caf9-e097-5347948bafa8/source/1200x630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177381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72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churchdrop.com/wp-content/uploads/2010/04/bible-memory-app-2-620x4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24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668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To Memorizing the Bible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5257800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Lord</a:t>
            </a:r>
            <a:b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b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Prayers</a:t>
            </a:r>
            <a:b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6" name="Picture 2" descr="http://www.thebettermom.com/wp-content/uploads/2013/06/Foundation-verses-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 rot="1105987">
            <a:off x="4549796" y="2517377"/>
            <a:ext cx="3861311" cy="289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85800" y="2286000"/>
            <a:ext cx="45720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Prov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3:5-6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“Trust in the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LORD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with all your heart, And lean not on your own understanding; In all your ways acknowledge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Him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shall direct your paths.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6522" y="4763831"/>
            <a:ext cx="4611278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Jam 1:5 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“If any of you lacks wisdom,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let him ask of God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who gives to all liberally and without reproach, and it will be given to him.</a:t>
            </a:r>
          </a:p>
        </p:txBody>
      </p:sp>
    </p:spTree>
    <p:extLst>
      <p:ext uri="{BB962C8B-B14F-4D97-AF65-F5344CB8AC3E}">
        <p14:creationId xmlns:p14="http://schemas.microsoft.com/office/powerpoint/2010/main" val="11068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7991011" cy="5334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Memorize</a:t>
            </a:r>
            <a:b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362200"/>
            <a:ext cx="4800600" cy="2895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3:16-17 </a:t>
            </a:r>
            <a:b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accent2"/>
                </a:solidFill>
              </a:rPr>
              <a:t> </a:t>
            </a:r>
            <a:endParaRPr lang="en-US" b="1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sz="3800" b="1" dirty="0">
                <a:solidFill>
                  <a:schemeClr val="tx1"/>
                </a:solidFill>
              </a:rPr>
              <a:t>17 that the man of God 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may be </a:t>
            </a:r>
            <a:r>
              <a:rPr lang="en-US" sz="3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r>
              <a:rPr lang="en-US" sz="3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lete</a:t>
            </a:r>
            <a:r>
              <a:rPr lang="en-US" sz="3800" b="1" dirty="0">
                <a:solidFill>
                  <a:schemeClr val="tx1"/>
                </a:solidFill>
              </a:rPr>
              <a:t>,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thoroughly </a:t>
            </a:r>
            <a:r>
              <a:rPr lang="en-US" sz="3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3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3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ui</a:t>
            </a:r>
            <a:r>
              <a:rPr lang="en-US" sz="3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3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</a:t>
            </a:r>
            <a:r>
              <a:rPr lang="en-US" sz="3800" b="1" dirty="0">
                <a:solidFill>
                  <a:schemeClr val="tx1"/>
                </a:solidFill>
              </a:rPr>
              <a:t> </a:t>
            </a:r>
            <a:br>
              <a:rPr lang="en-US" sz="3800" b="1" dirty="0">
                <a:solidFill>
                  <a:schemeClr val="tx1"/>
                </a:solidFill>
              </a:rPr>
            </a:br>
            <a:r>
              <a:rPr lang="en-US" sz="3800" b="1" dirty="0">
                <a:solidFill>
                  <a:schemeClr val="tx1"/>
                </a:solidFill>
              </a:rPr>
              <a:t>for every good work.</a:t>
            </a:r>
          </a:p>
        </p:txBody>
      </p:sp>
      <p:pic>
        <p:nvPicPr>
          <p:cNvPr id="43010" name="Picture 2" descr="http://lutherandigest.com/wp-content/uploads/2010/06/shutterstock_68975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28600"/>
            <a:ext cx="2530281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5036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To Memorizing the Bible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715000"/>
          </a:xfrm>
        </p:spPr>
        <p:txBody>
          <a:bodyPr/>
          <a:lstStyle/>
          <a:p>
            <a:r>
              <a:rPr lang="en-US" sz="4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US" sz="40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Want-To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Overcome laziness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Skilled craftsman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 the faith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my soul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my family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our youth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my brethren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the lost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Resist the devil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 disciplined disciple</a:t>
            </a: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6" name="Picture 2" descr="http://www.thebettermom.com/wp-content/uploads/2013/06/Foundation-verses-2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 rot="1105987">
            <a:off x="4549796" y="2517377"/>
            <a:ext cx="3861311" cy="2895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447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 Verses in a year</a:t>
            </a:r>
          </a:p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Verse per week (bulletin)</a:t>
            </a:r>
          </a:p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devo</a:t>
            </a:r>
          </a:p>
          <a:p>
            <a:r>
              <a:rPr lang="en-US" b="1" u="sng" dirty="0"/>
              <a:t>Categories</a:t>
            </a:r>
            <a:r>
              <a:rPr lang="en-US" dirty="0"/>
              <a:t>:</a:t>
            </a:r>
            <a:br>
              <a:rPr lang="en-US" dirty="0"/>
            </a:b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Godhead (13)</a:t>
            </a:r>
            <a:b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 (13)</a:t>
            </a:r>
            <a:b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Christ’s Church (13)</a:t>
            </a:r>
            <a:b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Promises of God (13)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457200"/>
            <a:ext cx="4916731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bg1"/>
                </a:solidFill>
                <a:effectLst/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422807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cdn.desiringgod.org/website_uploads/images/resource-images/580/facebook_why-memorize-scripture.jpg?14232608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52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6654" y="174056"/>
            <a:ext cx="6628146" cy="44627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PROVERBS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My son, if you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receive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my words,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	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treasure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my commands within you,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2 So that you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incline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your ear to wisdom,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	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appl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your heart to understanding;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3 Yes, if you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out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discernment,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	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lift up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your voice for understanding,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4 If you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seek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her as silver,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	And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search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for her as for hidden treasures;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 will understand the fear of the LORD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find the knowledge of God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6126163"/>
            <a:ext cx="7239000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“But this I say: He who sows sparingly will also reap sparingly,   and he who sows bountifully will also reap bountifully.” -  2 Cor 9:6 </a:t>
            </a:r>
          </a:p>
        </p:txBody>
      </p:sp>
    </p:spTree>
    <p:extLst>
      <p:ext uri="{BB962C8B-B14F-4D97-AF65-F5344CB8AC3E}">
        <p14:creationId xmlns:p14="http://schemas.microsoft.com/office/powerpoint/2010/main" val="1556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farm8.staticflickr.com/7268/6989843282_d7880543a9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334681">
            <a:off x="4753397" y="707647"/>
            <a:ext cx="3000976" cy="17851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“Blessed are those who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hunger and thirst for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righteousness, for they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shall be filled”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Matthew 5:6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20822459">
            <a:off x="4216163" y="2840788"/>
            <a:ext cx="3129308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“Oh, how I love Your law!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my meditation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the day.”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Psalm 119:97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6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http://unlockingthebible.org/wp-content/uploads/2012/03/reasons-to-memorize-scripture-bible-verses-memor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250204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9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saunifiedstrengthinamerica.com/wp-content/uploads/2013/07/14884604-open-bi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128" y="1295400"/>
            <a:ext cx="8675955" cy="579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21336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Overcome Laziness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4853" y="2667000"/>
            <a:ext cx="5900504" cy="2414958"/>
          </a:xfr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3500" b="1" dirty="0"/>
              <a:t>                        Luke 16:8 </a:t>
            </a:r>
            <a:br>
              <a:rPr lang="en-US" sz="3500" b="1" dirty="0"/>
            </a:br>
            <a:r>
              <a:rPr lang="en-US" sz="3000" b="1" dirty="0"/>
              <a:t>“So the master commended the unjust steward because he had dealt shrewdly.  </a:t>
            </a:r>
            <a:r>
              <a:rPr lang="en-US" sz="3000" b="1" dirty="0">
                <a:solidFill>
                  <a:srgbClr val="A50021"/>
                </a:solidFill>
              </a:rPr>
              <a:t>‘</a:t>
            </a:r>
            <a:r>
              <a:rPr lang="en-US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sons of this world are more shrewd in their generation than  the sons of light</a:t>
            </a:r>
            <a:r>
              <a:rPr lang="en-US" b="1" dirty="0"/>
              <a:t>.’” </a:t>
            </a:r>
            <a:endParaRPr lang="en-US" sz="3000" b="1" dirty="0"/>
          </a:p>
        </p:txBody>
      </p:sp>
      <p:pic>
        <p:nvPicPr>
          <p:cNvPr id="50178" name="Picture 2" descr="http://www.tamuslsamp.org/pics/frontpage/present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2825" y="304800"/>
            <a:ext cx="1781175" cy="17760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813" y="301655"/>
            <a:ext cx="134778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Reason # 1</a:t>
            </a:r>
          </a:p>
        </p:txBody>
      </p:sp>
    </p:spTree>
    <p:extLst>
      <p:ext uri="{BB962C8B-B14F-4D97-AF65-F5344CB8AC3E}">
        <p14:creationId xmlns:p14="http://schemas.microsoft.com/office/powerpoint/2010/main" val="4481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Lazy 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www.azquotes.com/picture-quotes/quote-the-lazy-man-does-not-will-not-cannot-pray-for-prayer-demands-energy-edward-mckendree-bounds-87-72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4" y="1605570"/>
            <a:ext cx="9162473" cy="42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6200" y="5257800"/>
            <a:ext cx="12954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3310" y="4582180"/>
            <a:ext cx="46574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…and so does </a:t>
            </a:r>
            <a:r>
              <a:rPr kumimoji="0" lang="en-US" sz="2800" b="1" i="0" u="sng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Memor</a:t>
            </a:r>
            <a:r>
              <a:rPr kumimoji="0" lang="en-US" sz="2800" b="1" i="0" u="none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y </a:t>
            </a:r>
            <a:r>
              <a:rPr kumimoji="0" lang="en-US" sz="2800" b="1" i="0" u="sng" strike="noStrike" kern="1200" cap="none" spc="50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137403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Office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Office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Office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2D2015"/>
        </a:dk1>
        <a:lt1>
          <a:srgbClr val="FFFFFF"/>
        </a:lt1>
        <a:dk2>
          <a:srgbClr val="5D3E74"/>
        </a:dk2>
        <a:lt2>
          <a:srgbClr val="E2C98A"/>
        </a:lt2>
        <a:accent1>
          <a:srgbClr val="8C7B70"/>
        </a:accent1>
        <a:accent2>
          <a:srgbClr val="8F5F2F"/>
        </a:accent2>
        <a:accent3>
          <a:srgbClr val="B6AFB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">
  <a:themeElements>
    <a:clrScheme name="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">
      <a:majorFont>
        <a:latin typeface="Eras Medium ITC"/>
        <a:ea typeface=""/>
        <a:cs typeface="Arial"/>
      </a:majorFont>
      <a:minorFont>
        <a:latin typeface="Eras Demi IT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5002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Right"/>
          <a:lightRig rig="legacyFlat3" dir="b"/>
        </a:scene3d>
        <a:sp3d extrusionH="887400" prstMaterial="legacyMatte">
          <a:bevelT w="13500" h="13500" prst="angle"/>
          <a:bevelB w="13500" h="13500" prst="angle"/>
          <a:extrusionClr>
            <a:srgbClr val="A5002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A5002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Right"/>
          <a:lightRig rig="legacyFlat3" dir="b"/>
        </a:scene3d>
        <a:sp3d extrusionH="887400" prstMaterial="legacyMatte">
          <a:bevelT w="13500" h="13500" prst="angle"/>
          <a:bevelB w="13500" h="13500" prst="angle"/>
          <a:extrusionClr>
            <a:srgbClr val="A5002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Eras Medium ITC" pitchFamily="34" charset="0"/>
          </a:defRPr>
        </a:defPPr>
      </a:lstStyle>
    </a:lnDef>
  </a:objectDefaults>
  <a:extraClrSchemeLst>
    <a:extraClrScheme>
      <a:clrScheme name="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C103367949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Design">
      <a:majorFont>
        <a:latin typeface="Impact"/>
        <a:ea typeface=""/>
        <a:cs typeface=""/>
      </a:majorFont>
      <a:minorFont>
        <a:latin typeface="Impac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54681</TotalTime>
  <Words>1238</Words>
  <Application>Microsoft Office PowerPoint</Application>
  <PresentationFormat>On-screen Show (4:3)</PresentationFormat>
  <Paragraphs>202</Paragraphs>
  <Slides>41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41</vt:i4>
      </vt:variant>
      <vt:variant>
        <vt:lpstr>Custom Shows</vt:lpstr>
      </vt:variant>
      <vt:variant>
        <vt:i4>1</vt:i4>
      </vt:variant>
    </vt:vector>
  </HeadingPairs>
  <TitlesOfParts>
    <vt:vector size="68" baseType="lpstr">
      <vt:lpstr>Impact</vt:lpstr>
      <vt:lpstr>MS PGothic</vt:lpstr>
      <vt:lpstr>Eras Demi ITC</vt:lpstr>
      <vt:lpstr>EucrosiaUPC</vt:lpstr>
      <vt:lpstr>Calibri</vt:lpstr>
      <vt:lpstr>Eras Light ITC</vt:lpstr>
      <vt:lpstr>Georgia</vt:lpstr>
      <vt:lpstr>Goudita Light SF</vt:lpstr>
      <vt:lpstr>Arial Black</vt:lpstr>
      <vt:lpstr>Arial Narrow</vt:lpstr>
      <vt:lpstr>Arial</vt:lpstr>
      <vt:lpstr>Eras Medium ITC</vt:lpstr>
      <vt:lpstr>GriffonLight</vt:lpstr>
      <vt:lpstr>1_Office Theme</vt:lpstr>
      <vt:lpstr>2_Office Theme</vt:lpstr>
      <vt:lpstr>3_Office Theme</vt:lpstr>
      <vt:lpstr>B</vt:lpstr>
      <vt:lpstr>TC103367949990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Blue Segoe 4-3 template-template_April-17-2007</vt:lpstr>
      <vt:lpstr>4_Office Theme</vt:lpstr>
      <vt:lpstr>PowerPoint Presentation</vt:lpstr>
      <vt:lpstr>How The Brain Works</vt:lpstr>
      <vt:lpstr>Why Memorize Scriptures?</vt:lpstr>
      <vt:lpstr>Why Memorize Scriptures?</vt:lpstr>
      <vt:lpstr>PowerPoint Presentation</vt:lpstr>
      <vt:lpstr>PowerPoint Presentation</vt:lpstr>
      <vt:lpstr>PowerPoint Presentation</vt:lpstr>
      <vt:lpstr>Overcome Laziness</vt:lpstr>
      <vt:lpstr>The Lazy Man</vt:lpstr>
      <vt:lpstr>Become Skilled Craftsman</vt:lpstr>
      <vt:lpstr>Become Skilled Craftsman</vt:lpstr>
      <vt:lpstr>Quickly Defend Faith</vt:lpstr>
      <vt:lpstr>PowerPoint Presentation</vt:lpstr>
      <vt:lpstr>Save My Soul</vt:lpstr>
      <vt:lpstr>Save Your Family</vt:lpstr>
      <vt:lpstr>Save Your Family</vt:lpstr>
      <vt:lpstr>Save Our Youth</vt:lpstr>
      <vt:lpstr>Save Our Youth</vt:lpstr>
      <vt:lpstr>Save My Brethren</vt:lpstr>
      <vt:lpstr>Save My Brethren</vt:lpstr>
      <vt:lpstr>Save The Lost</vt:lpstr>
      <vt:lpstr>Save The Lost</vt:lpstr>
      <vt:lpstr>Save The Lost</vt:lpstr>
      <vt:lpstr>Resist The Devil</vt:lpstr>
      <vt:lpstr>Resist The Devil</vt:lpstr>
      <vt:lpstr>What Disciples Do!</vt:lpstr>
      <vt:lpstr>What Disciples Do!</vt:lpstr>
      <vt:lpstr>Excuses  Excuses  Excuses</vt:lpstr>
      <vt:lpstr>PowerPoint Presentation</vt:lpstr>
      <vt:lpstr>PowerPoint Presentation</vt:lpstr>
      <vt:lpstr>Meditation</vt:lpstr>
      <vt:lpstr>Meditation &amp; Memorization The Quiet Study Of God’s Mind</vt:lpstr>
      <vt:lpstr>Joshua 1:8</vt:lpstr>
      <vt:lpstr>PowerPoint Presentation</vt:lpstr>
      <vt:lpstr>PowerPoint Presentation</vt:lpstr>
      <vt:lpstr>MemVerse.com</vt:lpstr>
      <vt:lpstr>PowerPoint Presentation</vt:lpstr>
      <vt:lpstr>PowerPoint Presentation</vt:lpstr>
      <vt:lpstr>The Key To Memorizing the Bible</vt:lpstr>
      <vt:lpstr>The Key To Memorizing the Bible</vt:lpstr>
      <vt:lpstr>PowerPoint Presentation</vt:lpstr>
      <vt:lpstr>Custom Show 1</vt:lpstr>
    </vt:vector>
  </TitlesOfParts>
  <Company>Northwest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“IN  JESUS  NAME,  AMEN”</dc:title>
  <dc:creator>Rick</dc:creator>
  <cp:lastModifiedBy>Rick Lanning</cp:lastModifiedBy>
  <cp:revision>4516</cp:revision>
  <cp:lastPrinted>2017-03-25T19:33:47Z</cp:lastPrinted>
  <dcterms:created xsi:type="dcterms:W3CDTF">2006-11-24T19:22:25Z</dcterms:created>
  <dcterms:modified xsi:type="dcterms:W3CDTF">2017-04-30T21:25:07Z</dcterms:modified>
</cp:coreProperties>
</file>