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3"/>
  </p:notesMasterIdLst>
  <p:sldIdLst>
    <p:sldId id="28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49" r:id="rId50"/>
    <p:sldId id="275" r:id="rId51"/>
    <p:sldId id="276" r:id="rId52"/>
    <p:sldId id="277" r:id="rId53"/>
    <p:sldId id="278" r:id="rId54"/>
    <p:sldId id="256" r:id="rId55"/>
    <p:sldId id="257" r:id="rId56"/>
    <p:sldId id="258" r:id="rId57"/>
    <p:sldId id="259" r:id="rId58"/>
    <p:sldId id="262" r:id="rId59"/>
    <p:sldId id="279" r:id="rId60"/>
    <p:sldId id="263" r:id="rId61"/>
    <p:sldId id="280" r:id="rId62"/>
    <p:sldId id="264" r:id="rId63"/>
    <p:sldId id="281" r:id="rId64"/>
    <p:sldId id="265" r:id="rId65"/>
    <p:sldId id="282" r:id="rId66"/>
    <p:sldId id="283" r:id="rId67"/>
    <p:sldId id="266" r:id="rId68"/>
    <p:sldId id="284" r:id="rId69"/>
    <p:sldId id="270" r:id="rId70"/>
    <p:sldId id="267" r:id="rId71"/>
    <p:sldId id="285" r:id="rId72"/>
    <p:sldId id="271" r:id="rId73"/>
    <p:sldId id="268" r:id="rId74"/>
    <p:sldId id="272" r:id="rId75"/>
    <p:sldId id="269" r:id="rId76"/>
    <p:sldId id="286" r:id="rId77"/>
    <p:sldId id="274" r:id="rId78"/>
    <p:sldId id="287"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FF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p:scale>
          <a:sx n="80" d="100"/>
          <a:sy n="80" d="100"/>
        </p:scale>
        <p:origin x="-204" y="-7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5089F-211D-4F28-8D31-451228D24E5C}" type="datetimeFigureOut">
              <a:rPr lang="en-US" smtClean="0"/>
              <a:t>5/7/2017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47B0E-6B26-4785-9CBE-99A977D6938F}" type="slidenum">
              <a:rPr lang="en-US" smtClean="0"/>
              <a:t>‹#›</a:t>
            </a:fld>
            <a:endParaRPr lang="en-US"/>
          </a:p>
        </p:txBody>
      </p:sp>
    </p:spTree>
    <p:extLst>
      <p:ext uri="{BB962C8B-B14F-4D97-AF65-F5344CB8AC3E}">
        <p14:creationId xmlns:p14="http://schemas.microsoft.com/office/powerpoint/2010/main" val="13292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669F8DB-195C-4DA1-91AE-82D20227DFB6}"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D258F-2FC9-48EA-B71D-B4C355AB8CF9}" type="slidenum">
              <a:rPr lang="en-US" smtClean="0"/>
              <a:t>‹#›</a:t>
            </a:fld>
            <a:endParaRPr lang="en-US"/>
          </a:p>
        </p:txBody>
      </p:sp>
    </p:spTree>
    <p:extLst>
      <p:ext uri="{BB962C8B-B14F-4D97-AF65-F5344CB8AC3E}">
        <p14:creationId xmlns:p14="http://schemas.microsoft.com/office/powerpoint/2010/main" val="14969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69F8DB-195C-4DA1-91AE-82D20227DFB6}"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D258F-2FC9-48EA-B71D-B4C355AB8CF9}" type="slidenum">
              <a:rPr lang="en-US" smtClean="0"/>
              <a:t>‹#›</a:t>
            </a:fld>
            <a:endParaRPr lang="en-US"/>
          </a:p>
        </p:txBody>
      </p:sp>
    </p:spTree>
    <p:extLst>
      <p:ext uri="{BB962C8B-B14F-4D97-AF65-F5344CB8AC3E}">
        <p14:creationId xmlns:p14="http://schemas.microsoft.com/office/powerpoint/2010/main" val="411041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69F8DB-195C-4DA1-91AE-82D20227DFB6}"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D258F-2FC9-48EA-B71D-B4C355AB8CF9}" type="slidenum">
              <a:rPr lang="en-US" smtClean="0"/>
              <a:t>‹#›</a:t>
            </a:fld>
            <a:endParaRPr lang="en-US"/>
          </a:p>
        </p:txBody>
      </p:sp>
    </p:spTree>
    <p:extLst>
      <p:ext uri="{BB962C8B-B14F-4D97-AF65-F5344CB8AC3E}">
        <p14:creationId xmlns:p14="http://schemas.microsoft.com/office/powerpoint/2010/main" val="128607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69F8DB-195C-4DA1-91AE-82D20227DFB6}"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D258F-2FC9-48EA-B71D-B4C355AB8CF9}" type="slidenum">
              <a:rPr lang="en-US" smtClean="0"/>
              <a:t>‹#›</a:t>
            </a:fld>
            <a:endParaRPr lang="en-US"/>
          </a:p>
        </p:txBody>
      </p:sp>
    </p:spTree>
    <p:extLst>
      <p:ext uri="{BB962C8B-B14F-4D97-AF65-F5344CB8AC3E}">
        <p14:creationId xmlns:p14="http://schemas.microsoft.com/office/powerpoint/2010/main" val="80940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69F8DB-195C-4DA1-91AE-82D20227DFB6}"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D258F-2FC9-48EA-B71D-B4C355AB8CF9}" type="slidenum">
              <a:rPr lang="en-US" smtClean="0"/>
              <a:t>‹#›</a:t>
            </a:fld>
            <a:endParaRPr lang="en-US"/>
          </a:p>
        </p:txBody>
      </p:sp>
    </p:spTree>
    <p:extLst>
      <p:ext uri="{BB962C8B-B14F-4D97-AF65-F5344CB8AC3E}">
        <p14:creationId xmlns:p14="http://schemas.microsoft.com/office/powerpoint/2010/main" val="399183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69F8DB-195C-4DA1-91AE-82D20227DFB6}" type="datetimeFigureOut">
              <a:rPr lang="en-US" smtClean="0"/>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D258F-2FC9-48EA-B71D-B4C355AB8CF9}" type="slidenum">
              <a:rPr lang="en-US" smtClean="0"/>
              <a:t>‹#›</a:t>
            </a:fld>
            <a:endParaRPr lang="en-US"/>
          </a:p>
        </p:txBody>
      </p:sp>
    </p:spTree>
    <p:extLst>
      <p:ext uri="{BB962C8B-B14F-4D97-AF65-F5344CB8AC3E}">
        <p14:creationId xmlns:p14="http://schemas.microsoft.com/office/powerpoint/2010/main" val="193046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69F8DB-195C-4DA1-91AE-82D20227DFB6}" type="datetimeFigureOut">
              <a:rPr lang="en-US" smtClean="0"/>
              <a:t>5/7/2017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4D258F-2FC9-48EA-B71D-B4C355AB8CF9}" type="slidenum">
              <a:rPr lang="en-US" smtClean="0"/>
              <a:t>‹#›</a:t>
            </a:fld>
            <a:endParaRPr lang="en-US"/>
          </a:p>
        </p:txBody>
      </p:sp>
    </p:spTree>
    <p:extLst>
      <p:ext uri="{BB962C8B-B14F-4D97-AF65-F5344CB8AC3E}">
        <p14:creationId xmlns:p14="http://schemas.microsoft.com/office/powerpoint/2010/main" val="334330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69F8DB-195C-4DA1-91AE-82D20227DFB6}" type="datetimeFigureOut">
              <a:rPr lang="en-US" smtClean="0"/>
              <a:t>5/7/2017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4D258F-2FC9-48EA-B71D-B4C355AB8CF9}" type="slidenum">
              <a:rPr lang="en-US" smtClean="0"/>
              <a:t>‹#›</a:t>
            </a:fld>
            <a:endParaRPr lang="en-US"/>
          </a:p>
        </p:txBody>
      </p:sp>
    </p:spTree>
    <p:extLst>
      <p:ext uri="{BB962C8B-B14F-4D97-AF65-F5344CB8AC3E}">
        <p14:creationId xmlns:p14="http://schemas.microsoft.com/office/powerpoint/2010/main" val="5877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9F8DB-195C-4DA1-91AE-82D20227DFB6}" type="datetimeFigureOut">
              <a:rPr lang="en-US" smtClean="0"/>
              <a:t>5/7/2017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4D258F-2FC9-48EA-B71D-B4C355AB8CF9}" type="slidenum">
              <a:rPr lang="en-US" smtClean="0"/>
              <a:t>‹#›</a:t>
            </a:fld>
            <a:endParaRPr lang="en-US"/>
          </a:p>
        </p:txBody>
      </p:sp>
    </p:spTree>
    <p:extLst>
      <p:ext uri="{BB962C8B-B14F-4D97-AF65-F5344CB8AC3E}">
        <p14:creationId xmlns:p14="http://schemas.microsoft.com/office/powerpoint/2010/main" val="261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69F8DB-195C-4DA1-91AE-82D20227DFB6}" type="datetimeFigureOut">
              <a:rPr lang="en-US" smtClean="0"/>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D258F-2FC9-48EA-B71D-B4C355AB8CF9}" type="slidenum">
              <a:rPr lang="en-US" smtClean="0"/>
              <a:t>‹#›</a:t>
            </a:fld>
            <a:endParaRPr lang="en-US"/>
          </a:p>
        </p:txBody>
      </p:sp>
    </p:spTree>
    <p:extLst>
      <p:ext uri="{BB962C8B-B14F-4D97-AF65-F5344CB8AC3E}">
        <p14:creationId xmlns:p14="http://schemas.microsoft.com/office/powerpoint/2010/main" val="333148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69F8DB-195C-4DA1-91AE-82D20227DFB6}" type="datetimeFigureOut">
              <a:rPr lang="en-US" smtClean="0"/>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D258F-2FC9-48EA-B71D-B4C355AB8CF9}" type="slidenum">
              <a:rPr lang="en-US" smtClean="0"/>
              <a:t>‹#›</a:t>
            </a:fld>
            <a:endParaRPr lang="en-US"/>
          </a:p>
        </p:txBody>
      </p:sp>
    </p:spTree>
    <p:extLst>
      <p:ext uri="{BB962C8B-B14F-4D97-AF65-F5344CB8AC3E}">
        <p14:creationId xmlns:p14="http://schemas.microsoft.com/office/powerpoint/2010/main" val="87866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69F8DB-195C-4DA1-91AE-82D20227DFB6}" type="datetimeFigureOut">
              <a:rPr lang="en-US" smtClean="0"/>
              <a:t>5/7/2017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4D258F-2FC9-48EA-B71D-B4C355AB8CF9}" type="slidenum">
              <a:rPr lang="en-US" smtClean="0"/>
              <a:t>‹#›</a:t>
            </a:fld>
            <a:endParaRPr lang="en-US"/>
          </a:p>
        </p:txBody>
      </p:sp>
    </p:spTree>
    <p:extLst>
      <p:ext uri="{BB962C8B-B14F-4D97-AF65-F5344CB8AC3E}">
        <p14:creationId xmlns:p14="http://schemas.microsoft.com/office/powerpoint/2010/main" val="33429103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118 - God Of Prayer - Title</a:t>
            </a:r>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 </a:t>
            </a:r>
            <a:endParaRPr lang="en-US" dirty="0"/>
          </a:p>
        </p:txBody>
      </p:sp>
    </p:spTree>
    <p:extLst>
      <p:ext uri="{BB962C8B-B14F-4D97-AF65-F5344CB8AC3E}">
        <p14:creationId xmlns:p14="http://schemas.microsoft.com/office/powerpoint/2010/main" val="379448123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- 1.1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8557428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- 1.2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3167122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- 1.3</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0075993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C.1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2476117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C.2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27797561"/>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C.3</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58535521"/>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C.4</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1</a:t>
            </a:r>
            <a:endParaRPr lang="en-US" dirty="0"/>
          </a:p>
        </p:txBody>
      </p:sp>
    </p:spTree>
    <p:extLst>
      <p:ext uri="{BB962C8B-B14F-4D97-AF65-F5344CB8AC3E}">
        <p14:creationId xmlns:p14="http://schemas.microsoft.com/office/powerpoint/2010/main" val="272854201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- 2.1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6480631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- 2.2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5476661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- 2.3</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4088146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118 - God Of Prayer - 1.1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5803486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C.1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6826725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C.2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23120037"/>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C.3</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9252266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C.4</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Song</a:t>
            </a:r>
            <a:endParaRPr lang="en-US" dirty="0"/>
          </a:p>
        </p:txBody>
      </p:sp>
    </p:spTree>
    <p:extLst>
      <p:ext uri="{BB962C8B-B14F-4D97-AF65-F5344CB8AC3E}">
        <p14:creationId xmlns:p14="http://schemas.microsoft.com/office/powerpoint/2010/main" val="784567600"/>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324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102 - And Can It Be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5028715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102 - And Can It Be - 1.1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97174769"/>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102 - And Can It Be - 1.2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11772874"/>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102 - And Can It Be - C.1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17547682"/>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102 - And Can It Be - C.2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1</a:t>
            </a:r>
            <a:endParaRPr lang="en-US" dirty="0"/>
          </a:p>
        </p:txBody>
      </p:sp>
    </p:spTree>
    <p:extLst>
      <p:ext uri="{BB962C8B-B14F-4D97-AF65-F5344CB8AC3E}">
        <p14:creationId xmlns:p14="http://schemas.microsoft.com/office/powerpoint/2010/main" val="3778925786"/>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118 - God Of Prayer - 1.2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1</a:t>
            </a:r>
            <a:endParaRPr lang="en-US" dirty="0"/>
          </a:p>
        </p:txBody>
      </p:sp>
    </p:spTree>
    <p:extLst>
      <p:ext uri="{BB962C8B-B14F-4D97-AF65-F5344CB8AC3E}">
        <p14:creationId xmlns:p14="http://schemas.microsoft.com/office/powerpoint/2010/main" val="83844937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102 - And Can It Be - 2.1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2426817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102 - And Can It Be - 2.2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35941567"/>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102 - And Can It Be - C.1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5023881"/>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102 - And Can It Be - C.2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2</a:t>
            </a:r>
            <a:endParaRPr lang="en-US" dirty="0"/>
          </a:p>
        </p:txBody>
      </p:sp>
    </p:spTree>
    <p:extLst>
      <p:ext uri="{BB962C8B-B14F-4D97-AF65-F5344CB8AC3E}">
        <p14:creationId xmlns:p14="http://schemas.microsoft.com/office/powerpoint/2010/main" val="1797256513"/>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102 - And Can It Be - 3.1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99190456"/>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102 - And Can It Be - 3.2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97678602"/>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102 - And Can It Be - C.1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35017669"/>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102 - And Can It Be - C.2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Song</a:t>
            </a:r>
            <a:endParaRPr lang="en-US" dirty="0"/>
          </a:p>
        </p:txBody>
      </p:sp>
    </p:spTree>
    <p:extLst>
      <p:ext uri="{BB962C8B-B14F-4D97-AF65-F5344CB8AC3E}">
        <p14:creationId xmlns:p14="http://schemas.microsoft.com/office/powerpoint/2010/main" val="972691735"/>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181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033 - In Your Holy Sight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0679745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118 - God Of Prayer - 2.1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64676775"/>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033 - In Your Holy Sight - 1.1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1872647"/>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033 - In Your Holy Sight - 1.2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45640129"/>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033 - In Your Holy Sight - 1.3</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1</a:t>
            </a:r>
            <a:endParaRPr lang="en-US" dirty="0"/>
          </a:p>
        </p:txBody>
      </p:sp>
    </p:spTree>
    <p:extLst>
      <p:ext uri="{BB962C8B-B14F-4D97-AF65-F5344CB8AC3E}">
        <p14:creationId xmlns:p14="http://schemas.microsoft.com/office/powerpoint/2010/main" val="3258447139"/>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033 - In Your Holy Sight - 2.1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50303173"/>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033 - In Your Holy Sight - 2.2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66145921"/>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033 - In Your Holy Sight - 2.3</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2</a:t>
            </a:r>
            <a:endParaRPr lang="en-US" dirty="0"/>
          </a:p>
        </p:txBody>
      </p:sp>
    </p:spTree>
    <p:extLst>
      <p:ext uri="{BB962C8B-B14F-4D97-AF65-F5344CB8AC3E}">
        <p14:creationId xmlns:p14="http://schemas.microsoft.com/office/powerpoint/2010/main" val="169712204"/>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033 - In Your Holy Sight - 3.1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38142179"/>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033 - In Your Holy Sight - 3.2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79506552"/>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033 - In Your Holy Sight - 3.3</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Song</a:t>
            </a:r>
            <a:endParaRPr lang="en-US" dirty="0"/>
          </a:p>
        </p:txBody>
      </p:sp>
    </p:spTree>
    <p:extLst>
      <p:ext uri="{BB962C8B-B14F-4D97-AF65-F5344CB8AC3E}">
        <p14:creationId xmlns:p14="http://schemas.microsoft.com/office/powerpoint/2010/main" val="510632365"/>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66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118 - God Of Prayer - 2.2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2</a:t>
            </a:r>
            <a:endParaRPr lang="en-US" dirty="0"/>
          </a:p>
        </p:txBody>
      </p:sp>
    </p:spTree>
    <p:extLst>
      <p:ext uri="{BB962C8B-B14F-4D97-AF65-F5344CB8AC3E}">
        <p14:creationId xmlns:p14="http://schemas.microsoft.com/office/powerpoint/2010/main" val="3370991577"/>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61" y="0"/>
            <a:ext cx="8842075" cy="4226943"/>
          </a:xfrm>
        </p:spPr>
        <p:txBody>
          <a:bodyPr>
            <a:normAutofit/>
          </a:bodyPr>
          <a:lstStyle/>
          <a:p>
            <a:r>
              <a:rPr lang="en-US" sz="4400" b="1" dirty="0">
                <a:effectLst>
                  <a:outerShdw blurRad="38100" dist="38100" dir="2700000" algn="tl">
                    <a:srgbClr val="000000">
                      <a:alpha val="43137"/>
                    </a:srgbClr>
                  </a:outerShdw>
                </a:effectLst>
              </a:rPr>
              <a:t>Give Attention To:</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r>
            <a:br>
              <a:rPr lang="en-US" sz="4400" b="1" dirty="0">
                <a:effectLst>
                  <a:outerShdw blurRad="38100" dist="38100" dir="2700000" algn="tl">
                    <a:srgbClr val="000000">
                      <a:alpha val="43137"/>
                    </a:srgbClr>
                  </a:outerShdw>
                </a:effectLst>
              </a:rPr>
            </a:br>
            <a:r>
              <a:rPr lang="en-US" sz="7200" b="1" dirty="0">
                <a:solidFill>
                  <a:schemeClr val="accent1"/>
                </a:solidFill>
                <a:effectLst>
                  <a:outerShdw blurRad="38100" dist="38100" dir="2700000" algn="tl">
                    <a:srgbClr val="000000">
                      <a:alpha val="43137"/>
                    </a:srgbClr>
                  </a:outerShdw>
                </a:effectLst>
              </a:rPr>
              <a:t>Listening To Counsel</a:t>
            </a:r>
            <a:br>
              <a:rPr lang="en-US" sz="7200" b="1" dirty="0">
                <a:solidFill>
                  <a:schemeClr val="accent1"/>
                </a:solidFill>
                <a:effectLst>
                  <a:outerShdw blurRad="38100" dist="38100" dir="2700000" algn="tl">
                    <a:srgbClr val="000000">
                      <a:alpha val="43137"/>
                    </a:srgbClr>
                  </a:outerShdw>
                </a:effectLst>
              </a:rPr>
            </a:br>
            <a:endParaRPr lang="en-US" sz="7200" b="1" dirty="0">
              <a:solidFill>
                <a:schemeClr val="accent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4438799"/>
            <a:ext cx="6858000" cy="1867109"/>
          </a:xfrm>
          <a:solidFill>
            <a:schemeClr val="accent5">
              <a:lumMod val="20000"/>
              <a:lumOff val="80000"/>
            </a:schemeClr>
          </a:solidFill>
          <a:ln>
            <a:solidFill>
              <a:schemeClr val="tx1"/>
            </a:solidFill>
          </a:ln>
        </p:spPr>
        <p:txBody>
          <a:bodyPr>
            <a:normAutofit/>
          </a:bodyPr>
          <a:lstStyle/>
          <a:p>
            <a:r>
              <a:rPr lang="en-US" sz="2400" b="1" dirty="0"/>
              <a:t>Proverbs 11:14</a:t>
            </a:r>
          </a:p>
          <a:p>
            <a:r>
              <a:rPr lang="en-US" sz="2800" dirty="0">
                <a:effectLst>
                  <a:outerShdw blurRad="38100" dist="38100" dir="2700000" algn="tl">
                    <a:srgbClr val="000000">
                      <a:alpha val="43137"/>
                    </a:srgbClr>
                  </a:outerShdw>
                </a:effectLst>
              </a:rPr>
              <a:t>Where there is no counsel, the people perish;</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But in the multitude of counselors there is safety”</a:t>
            </a:r>
          </a:p>
        </p:txBody>
      </p:sp>
    </p:spTree>
    <p:extLst>
      <p:ext uri="{BB962C8B-B14F-4D97-AF65-F5344CB8AC3E}">
        <p14:creationId xmlns:p14="http://schemas.microsoft.com/office/powerpoint/2010/main" val="34294648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1"/>
                </a:solidFill>
                <a:effectLst>
                  <a:outerShdw blurRad="38100" dist="38100" dir="2700000" algn="tl">
                    <a:srgbClr val="000000">
                      <a:alpha val="43137"/>
                    </a:srgbClr>
                  </a:outerShdw>
                </a:effectLst>
              </a:rPr>
              <a:t>Seeking Good Counselors</a:t>
            </a:r>
          </a:p>
        </p:txBody>
      </p:sp>
      <p:sp>
        <p:nvSpPr>
          <p:cNvPr id="3" name="Content Placeholder 2"/>
          <p:cNvSpPr>
            <a:spLocks noGrp="1"/>
          </p:cNvSpPr>
          <p:nvPr>
            <p:ph idx="1"/>
          </p:nvPr>
        </p:nvSpPr>
        <p:spPr>
          <a:xfrm>
            <a:off x="628650" y="1690689"/>
            <a:ext cx="7886700" cy="4974062"/>
          </a:xfrm>
        </p:spPr>
        <p:txBody>
          <a:bodyPr>
            <a:normAutofit/>
          </a:bodyPr>
          <a:lstStyle/>
          <a:p>
            <a:r>
              <a:rPr lang="en-US" sz="2800" b="1" dirty="0">
                <a:solidFill>
                  <a:srgbClr val="C00000"/>
                </a:solidFill>
              </a:rPr>
              <a:t>Prov. 12:15  </a:t>
            </a:r>
            <a:r>
              <a:rPr lang="en-US" sz="2800" b="1" dirty="0"/>
              <a:t>“The way of a fool is right in his own eyes, but he who heeds counsel is wise”</a:t>
            </a:r>
            <a:br>
              <a:rPr lang="en-US" sz="2800" b="1" dirty="0"/>
            </a:br>
            <a:endParaRPr lang="en-US" sz="2800" b="1" dirty="0"/>
          </a:p>
          <a:p>
            <a:r>
              <a:rPr lang="en-US" sz="2800" b="1" dirty="0">
                <a:solidFill>
                  <a:srgbClr val="C00000"/>
                </a:solidFill>
              </a:rPr>
              <a:t>Prov. 15:22  </a:t>
            </a:r>
            <a:r>
              <a:rPr lang="en-US" sz="2800" b="1" dirty="0"/>
              <a:t>“Without counsel, plans go awry, but in the multitude of counselors they are established</a:t>
            </a:r>
            <a:br>
              <a:rPr lang="en-US" sz="2800" b="1" dirty="0"/>
            </a:br>
            <a:endParaRPr lang="en-US" sz="2800" b="1" dirty="0"/>
          </a:p>
          <a:p>
            <a:r>
              <a:rPr lang="en-US" sz="2800" b="1" dirty="0">
                <a:solidFill>
                  <a:srgbClr val="C00000"/>
                </a:solidFill>
              </a:rPr>
              <a:t>Prov. 19:20-21  </a:t>
            </a:r>
            <a:r>
              <a:rPr lang="en-US" sz="2800" b="1" dirty="0"/>
              <a:t>“Listen to counsel and receive instruction, that you may be wise in your latter days. There are many plans in a man’s heart, but the Lord’s counsel --- that will stand!</a:t>
            </a:r>
          </a:p>
        </p:txBody>
      </p:sp>
    </p:spTree>
    <p:extLst>
      <p:ext uri="{BB962C8B-B14F-4D97-AF65-F5344CB8AC3E}">
        <p14:creationId xmlns:p14="http://schemas.microsoft.com/office/powerpoint/2010/main" val="37726474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1"/>
                </a:solidFill>
                <a:effectLst>
                  <a:outerShdw blurRad="38100" dist="38100" dir="2700000" algn="tl">
                    <a:srgbClr val="000000">
                      <a:alpha val="43137"/>
                    </a:srgbClr>
                  </a:outerShdw>
                </a:effectLst>
              </a:rPr>
              <a:t>Seeking Good Counselors</a:t>
            </a:r>
          </a:p>
        </p:txBody>
      </p:sp>
      <p:sp>
        <p:nvSpPr>
          <p:cNvPr id="3" name="Content Placeholder 2"/>
          <p:cNvSpPr>
            <a:spLocks noGrp="1"/>
          </p:cNvSpPr>
          <p:nvPr>
            <p:ph idx="1"/>
          </p:nvPr>
        </p:nvSpPr>
        <p:spPr>
          <a:xfrm>
            <a:off x="628650" y="1508289"/>
            <a:ext cx="7886700" cy="4668674"/>
          </a:xfrm>
        </p:spPr>
        <p:txBody>
          <a:bodyPr>
            <a:normAutofit/>
          </a:bodyPr>
          <a:lstStyle/>
          <a:p>
            <a:r>
              <a:rPr lang="en-US" sz="2800" b="1" dirty="0">
                <a:solidFill>
                  <a:srgbClr val="C00000"/>
                </a:solidFill>
              </a:rPr>
              <a:t>Prov. 20:5   </a:t>
            </a:r>
            <a:r>
              <a:rPr lang="en-US" sz="2800" b="1" dirty="0"/>
              <a:t>“Counsel in the heart of man is like deep water, but a man of understanding will draw it out!”</a:t>
            </a:r>
            <a:br>
              <a:rPr lang="en-US" sz="2800" b="1" dirty="0"/>
            </a:br>
            <a:endParaRPr lang="en-US" sz="2800" b="1" dirty="0"/>
          </a:p>
          <a:p>
            <a:r>
              <a:rPr lang="en-US" sz="2800" b="1" dirty="0">
                <a:solidFill>
                  <a:srgbClr val="C00000"/>
                </a:solidFill>
              </a:rPr>
              <a:t>Prov. 24:6  </a:t>
            </a:r>
            <a:r>
              <a:rPr lang="en-US" sz="2800" b="1" dirty="0"/>
              <a:t>“For by wise counsel you will wage your own war, and in the multitude of counselors there is safety.”</a:t>
            </a:r>
            <a:br>
              <a:rPr lang="en-US" sz="2800" b="1" dirty="0"/>
            </a:br>
            <a:endParaRPr lang="en-US" sz="2800" b="1" dirty="0"/>
          </a:p>
          <a:p>
            <a:r>
              <a:rPr lang="en-US" sz="2800" b="1" dirty="0">
                <a:solidFill>
                  <a:srgbClr val="C00000"/>
                </a:solidFill>
              </a:rPr>
              <a:t>Prov. 27:9  </a:t>
            </a:r>
            <a:r>
              <a:rPr lang="en-US" sz="2800" b="1" dirty="0"/>
              <a:t>“Ointment and perfume delight the heart, and the sweetness of a man’s friend gives delight by hearty counsel.”</a:t>
            </a:r>
          </a:p>
        </p:txBody>
      </p:sp>
    </p:spTree>
    <p:extLst>
      <p:ext uri="{BB962C8B-B14F-4D97-AF65-F5344CB8AC3E}">
        <p14:creationId xmlns:p14="http://schemas.microsoft.com/office/powerpoint/2010/main" val="26442209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1"/>
                </a:solidFill>
                <a:effectLst>
                  <a:outerShdw blurRad="38100" dist="38100" dir="2700000" algn="tl">
                    <a:srgbClr val="000000">
                      <a:alpha val="43137"/>
                    </a:srgbClr>
                  </a:outerShdw>
                </a:effectLst>
              </a:rPr>
              <a:t>Not Seeking Good Counsel</a:t>
            </a:r>
          </a:p>
        </p:txBody>
      </p:sp>
      <p:sp>
        <p:nvSpPr>
          <p:cNvPr id="3" name="Content Placeholder 2"/>
          <p:cNvSpPr>
            <a:spLocks noGrp="1"/>
          </p:cNvSpPr>
          <p:nvPr>
            <p:ph idx="1"/>
          </p:nvPr>
        </p:nvSpPr>
        <p:spPr>
          <a:xfrm>
            <a:off x="628650" y="1508289"/>
            <a:ext cx="7886700" cy="4668674"/>
          </a:xfrm>
        </p:spPr>
        <p:txBody>
          <a:bodyPr>
            <a:normAutofit/>
          </a:bodyPr>
          <a:lstStyle/>
          <a:p>
            <a:r>
              <a:rPr lang="en-US" sz="2800" b="1" dirty="0">
                <a:solidFill>
                  <a:srgbClr val="C00000"/>
                </a:solidFill>
              </a:rPr>
              <a:t>Joshua 9:14  </a:t>
            </a:r>
            <a:r>
              <a:rPr lang="en-US" sz="2800" b="1" dirty="0"/>
              <a:t>“Then the men of Israel took some of their (</a:t>
            </a:r>
            <a:r>
              <a:rPr lang="en-US" sz="2800" b="1" dirty="0" err="1"/>
              <a:t>Gibeonites</a:t>
            </a:r>
            <a:r>
              <a:rPr lang="en-US" sz="2800" b="1" dirty="0"/>
              <a:t>) provisions; but they did not ask counsel of the Lord.”</a:t>
            </a:r>
          </a:p>
          <a:p>
            <a:pPr marL="0" indent="0">
              <a:buNone/>
            </a:pPr>
            <a:endParaRPr lang="en-US" sz="2800" b="1" dirty="0"/>
          </a:p>
          <a:p>
            <a:r>
              <a:rPr lang="en-US" sz="2800" b="1" dirty="0">
                <a:solidFill>
                  <a:srgbClr val="C00000"/>
                </a:solidFill>
              </a:rPr>
              <a:t>Deut. 32:28  </a:t>
            </a:r>
            <a:r>
              <a:rPr lang="en-US" sz="2800" b="1" dirty="0"/>
              <a:t>“For they are a nation void of counsel, nor is there any understanding in them”</a:t>
            </a:r>
          </a:p>
        </p:txBody>
      </p:sp>
    </p:spTree>
    <p:extLst>
      <p:ext uri="{BB962C8B-B14F-4D97-AF65-F5344CB8AC3E}">
        <p14:creationId xmlns:p14="http://schemas.microsoft.com/office/powerpoint/2010/main" val="23288211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61" y="1526875"/>
            <a:ext cx="8842075" cy="2700068"/>
          </a:xfrm>
        </p:spPr>
        <p:txBody>
          <a:bodyPr>
            <a:normAutofit/>
          </a:bodyPr>
          <a:lstStyle/>
          <a:p>
            <a:r>
              <a:rPr lang="en-US" sz="7200" b="1" dirty="0">
                <a:solidFill>
                  <a:schemeClr val="accent1"/>
                </a:solidFill>
                <a:effectLst>
                  <a:outerShdw blurRad="38100" dist="38100" dir="2700000" algn="tl">
                    <a:srgbClr val="000000">
                      <a:alpha val="43137"/>
                    </a:srgbClr>
                  </a:outerShdw>
                </a:effectLst>
              </a:rPr>
              <a:t>The Cabinet of</a:t>
            </a:r>
            <a:br>
              <a:rPr lang="en-US" sz="7200" b="1" dirty="0">
                <a:solidFill>
                  <a:schemeClr val="accent1"/>
                </a:solidFill>
                <a:effectLst>
                  <a:outerShdw blurRad="38100" dist="38100" dir="2700000" algn="tl">
                    <a:srgbClr val="000000">
                      <a:alpha val="43137"/>
                    </a:srgbClr>
                  </a:outerShdw>
                </a:effectLst>
              </a:rPr>
            </a:br>
            <a:r>
              <a:rPr lang="en-US" sz="7200" b="1" dirty="0">
                <a:solidFill>
                  <a:schemeClr val="accent1"/>
                </a:solidFill>
                <a:effectLst>
                  <a:outerShdw blurRad="38100" dist="38100" dir="2700000" algn="tl">
                    <a:srgbClr val="000000">
                      <a:alpha val="43137"/>
                    </a:srgbClr>
                  </a:outerShdw>
                </a:effectLst>
              </a:rPr>
              <a:t>Invisible Counselors</a:t>
            </a:r>
          </a:p>
        </p:txBody>
      </p:sp>
      <p:sp>
        <p:nvSpPr>
          <p:cNvPr id="3" name="Subtitle 2"/>
          <p:cNvSpPr>
            <a:spLocks noGrp="1"/>
          </p:cNvSpPr>
          <p:nvPr>
            <p:ph type="subTitle" idx="1"/>
          </p:nvPr>
        </p:nvSpPr>
        <p:spPr>
          <a:xfrm>
            <a:off x="1143000" y="4438799"/>
            <a:ext cx="6858000" cy="1867109"/>
          </a:xfrm>
          <a:solidFill>
            <a:schemeClr val="accent5">
              <a:lumMod val="20000"/>
              <a:lumOff val="80000"/>
            </a:schemeClr>
          </a:solidFill>
          <a:ln>
            <a:solidFill>
              <a:schemeClr val="tx1"/>
            </a:solidFill>
          </a:ln>
        </p:spPr>
        <p:txBody>
          <a:bodyPr>
            <a:normAutofit/>
          </a:bodyPr>
          <a:lstStyle/>
          <a:p>
            <a:r>
              <a:rPr lang="en-US" sz="2400" b="1" dirty="0"/>
              <a:t>Philippians 4:9</a:t>
            </a:r>
          </a:p>
          <a:p>
            <a:r>
              <a:rPr lang="en-US" sz="2800" dirty="0">
                <a:effectLst>
                  <a:outerShdw blurRad="38100" dist="38100" dir="2700000" algn="tl">
                    <a:srgbClr val="000000">
                      <a:alpha val="43137"/>
                    </a:srgbClr>
                  </a:outerShdw>
                </a:effectLst>
              </a:rPr>
              <a:t>The things which you learned and received and heard and saw in me, these do, and the God of peace will be with you.</a:t>
            </a:r>
          </a:p>
        </p:txBody>
      </p:sp>
      <p:pic>
        <p:nvPicPr>
          <p:cNvPr id="6" name="Picture 2" descr="famous men in history mentors douglass roosevelt da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226" y="0"/>
            <a:ext cx="3305544" cy="233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7862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9" y="0"/>
            <a:ext cx="7886700" cy="1846053"/>
          </a:xfrm>
        </p:spPr>
        <p:txBody>
          <a:bodyPr>
            <a:normAutofit/>
          </a:bodyPr>
          <a:lstStyle/>
          <a:p>
            <a:pPr algn="ctr"/>
            <a:r>
              <a:rPr lang="en-US" b="1" dirty="0">
                <a:solidFill>
                  <a:schemeClr val="accent1"/>
                </a:solidFill>
                <a:effectLst>
                  <a:outerShdw blurRad="38100" dist="38100" dir="2700000" algn="tl">
                    <a:srgbClr val="000000">
                      <a:alpha val="43137"/>
                    </a:srgbClr>
                  </a:outerShdw>
                </a:effectLst>
              </a:rPr>
              <a:t>Napoleon Hill’s</a:t>
            </a:r>
            <a:br>
              <a:rPr lang="en-US" b="1" dirty="0">
                <a:solidFill>
                  <a:schemeClr val="accent1"/>
                </a:solidFill>
                <a:effectLst>
                  <a:outerShdw blurRad="38100" dist="38100" dir="2700000" algn="tl">
                    <a:srgbClr val="000000">
                      <a:alpha val="43137"/>
                    </a:srgbClr>
                  </a:outerShdw>
                </a:effectLst>
              </a:rPr>
            </a:br>
            <a:r>
              <a:rPr lang="en-US" b="1" dirty="0">
                <a:solidFill>
                  <a:schemeClr val="accent1"/>
                </a:solidFill>
                <a:effectLst>
                  <a:outerShdw blurRad="38100" dist="38100" dir="2700000" algn="tl">
                    <a:srgbClr val="000000">
                      <a:alpha val="43137"/>
                    </a:srgbClr>
                  </a:outerShdw>
                </a:effectLst>
              </a:rPr>
              <a:t>“</a:t>
            </a:r>
            <a:r>
              <a:rPr lang="en-US" b="1" i="1" dirty="0">
                <a:solidFill>
                  <a:schemeClr val="accent1"/>
                </a:solidFill>
                <a:effectLst>
                  <a:outerShdw blurRad="38100" dist="38100" dir="2700000" algn="tl">
                    <a:srgbClr val="000000">
                      <a:alpha val="43137"/>
                    </a:srgbClr>
                  </a:outerShdw>
                </a:effectLst>
              </a:rPr>
              <a:t>Cabinet of Invisible Counselors</a:t>
            </a:r>
            <a:r>
              <a:rPr lang="en-US" b="1" dirty="0">
                <a:solidFill>
                  <a:schemeClr val="accent1"/>
                </a:solidFill>
                <a:effectLst>
                  <a:outerShdw blurRad="38100" dist="38100" dir="2700000" algn="tl">
                    <a:srgbClr val="000000">
                      <a:alpha val="43137"/>
                    </a:srgbClr>
                  </a:outerShdw>
                </a:effectLst>
              </a:rPr>
              <a:t>”</a:t>
            </a:r>
            <a:br>
              <a:rPr lang="en-US" b="1" dirty="0">
                <a:solidFill>
                  <a:schemeClr val="accent1"/>
                </a:solidFill>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Book: “</a:t>
            </a:r>
            <a:r>
              <a:rPr lang="en-US" sz="2200" b="1" u="sng" dirty="0">
                <a:effectLst>
                  <a:outerShdw blurRad="38100" dist="38100" dir="2700000" algn="tl">
                    <a:srgbClr val="000000">
                      <a:alpha val="43137"/>
                    </a:srgbClr>
                  </a:outerShdw>
                </a:effectLst>
              </a:rPr>
              <a:t>Think And Grow Rich</a:t>
            </a:r>
            <a:r>
              <a:rPr lang="en-US" sz="2200" b="1" dirty="0">
                <a:effectLst>
                  <a:outerShdw blurRad="38100" dist="38100" dir="2700000" algn="tl">
                    <a:srgbClr val="000000">
                      <a:alpha val="43137"/>
                    </a:srgbClr>
                  </a:outerShdw>
                </a:effectLst>
              </a:rPr>
              <a:t>”</a:t>
            </a:r>
          </a:p>
        </p:txBody>
      </p:sp>
      <p:pic>
        <p:nvPicPr>
          <p:cNvPr id="2050" name="Picture 2" descr="famous men in history mentors douglass roosevelt da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17" y="1483655"/>
            <a:ext cx="7350065" cy="51891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189" y="1846053"/>
            <a:ext cx="2441275" cy="400110"/>
          </a:xfrm>
          <a:prstGeom prst="rect">
            <a:avLst/>
          </a:prstGeom>
          <a:solidFill>
            <a:schemeClr val="accent2"/>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Ralph Waldo Emerson</a:t>
            </a:r>
          </a:p>
        </p:txBody>
      </p:sp>
      <p:sp>
        <p:nvSpPr>
          <p:cNvPr id="6" name="TextBox 5"/>
          <p:cNvSpPr txBox="1"/>
          <p:nvPr/>
        </p:nvSpPr>
        <p:spPr>
          <a:xfrm>
            <a:off x="6568295" y="5031882"/>
            <a:ext cx="1359380" cy="400110"/>
          </a:xfrm>
          <a:prstGeom prst="rect">
            <a:avLst/>
          </a:prstGeom>
          <a:solidFill>
            <a:srgbClr val="99FFCC"/>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Henry Ford</a:t>
            </a:r>
          </a:p>
        </p:txBody>
      </p:sp>
      <p:sp>
        <p:nvSpPr>
          <p:cNvPr id="7" name="TextBox 6"/>
          <p:cNvSpPr txBox="1"/>
          <p:nvPr/>
        </p:nvSpPr>
        <p:spPr>
          <a:xfrm>
            <a:off x="388189" y="2656181"/>
            <a:ext cx="1863305" cy="400110"/>
          </a:xfrm>
          <a:prstGeom prst="rect">
            <a:avLst/>
          </a:prstGeom>
          <a:solidFill>
            <a:srgbClr val="FF99FF"/>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Luther Burbank</a:t>
            </a:r>
          </a:p>
        </p:txBody>
      </p:sp>
      <p:sp>
        <p:nvSpPr>
          <p:cNvPr id="8" name="TextBox 7"/>
          <p:cNvSpPr txBox="1"/>
          <p:nvPr/>
        </p:nvSpPr>
        <p:spPr>
          <a:xfrm>
            <a:off x="388189" y="4221754"/>
            <a:ext cx="1949570" cy="400110"/>
          </a:xfrm>
          <a:prstGeom prst="rect">
            <a:avLst/>
          </a:prstGeom>
          <a:solidFill>
            <a:schemeClr val="accent2">
              <a:lumMod val="60000"/>
              <a:lumOff val="40000"/>
            </a:schemeClr>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Abraham Lincoln</a:t>
            </a:r>
          </a:p>
        </p:txBody>
      </p:sp>
      <p:sp>
        <p:nvSpPr>
          <p:cNvPr id="9" name="TextBox 8"/>
          <p:cNvSpPr txBox="1"/>
          <p:nvPr/>
        </p:nvSpPr>
        <p:spPr>
          <a:xfrm>
            <a:off x="388190" y="5031882"/>
            <a:ext cx="1751162" cy="400110"/>
          </a:xfrm>
          <a:prstGeom prst="rect">
            <a:avLst/>
          </a:prstGeom>
          <a:solidFill>
            <a:srgbClr val="FF0000"/>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Thomas Edison</a:t>
            </a:r>
          </a:p>
        </p:txBody>
      </p:sp>
      <p:sp>
        <p:nvSpPr>
          <p:cNvPr id="10" name="TextBox 9"/>
          <p:cNvSpPr txBox="1"/>
          <p:nvPr/>
        </p:nvSpPr>
        <p:spPr>
          <a:xfrm>
            <a:off x="388190" y="5894718"/>
            <a:ext cx="1673524" cy="400110"/>
          </a:xfrm>
          <a:prstGeom prst="rect">
            <a:avLst/>
          </a:prstGeom>
          <a:solidFill>
            <a:srgbClr val="00B0F0"/>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Thomas Paine</a:t>
            </a:r>
          </a:p>
        </p:txBody>
      </p:sp>
      <p:sp>
        <p:nvSpPr>
          <p:cNvPr id="11" name="TextBox 10"/>
          <p:cNvSpPr txBox="1"/>
          <p:nvPr/>
        </p:nvSpPr>
        <p:spPr>
          <a:xfrm>
            <a:off x="6568295" y="5805577"/>
            <a:ext cx="2005999" cy="400110"/>
          </a:xfrm>
          <a:prstGeom prst="rect">
            <a:avLst/>
          </a:prstGeom>
          <a:solidFill>
            <a:srgbClr val="92D050"/>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Andrew Carnegie</a:t>
            </a:r>
          </a:p>
        </p:txBody>
      </p:sp>
      <p:sp>
        <p:nvSpPr>
          <p:cNvPr id="12" name="TextBox 11"/>
          <p:cNvSpPr txBox="1"/>
          <p:nvPr/>
        </p:nvSpPr>
        <p:spPr>
          <a:xfrm>
            <a:off x="6568295" y="2658668"/>
            <a:ext cx="1853599" cy="400110"/>
          </a:xfrm>
          <a:prstGeom prst="rect">
            <a:avLst/>
          </a:prstGeom>
          <a:solidFill>
            <a:srgbClr val="FFFF00"/>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Teddy Roosevelt</a:t>
            </a:r>
          </a:p>
        </p:txBody>
      </p:sp>
      <p:sp>
        <p:nvSpPr>
          <p:cNvPr id="13" name="TextBox 12"/>
          <p:cNvSpPr txBox="1"/>
          <p:nvPr/>
        </p:nvSpPr>
        <p:spPr>
          <a:xfrm>
            <a:off x="6568295" y="1846053"/>
            <a:ext cx="1816579" cy="400110"/>
          </a:xfrm>
          <a:prstGeom prst="rect">
            <a:avLst/>
          </a:prstGeom>
          <a:solidFill>
            <a:schemeClr val="accent4"/>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Charles Darwin</a:t>
            </a:r>
          </a:p>
        </p:txBody>
      </p:sp>
      <p:sp>
        <p:nvSpPr>
          <p:cNvPr id="14" name="TextBox 13"/>
          <p:cNvSpPr txBox="1"/>
          <p:nvPr/>
        </p:nvSpPr>
        <p:spPr>
          <a:xfrm>
            <a:off x="6568295" y="4216992"/>
            <a:ext cx="2368671" cy="400110"/>
          </a:xfrm>
          <a:prstGeom prst="rect">
            <a:avLst/>
          </a:prstGeom>
          <a:solidFill>
            <a:srgbClr val="FFFF99"/>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Napoleon Bonaparte</a:t>
            </a:r>
          </a:p>
        </p:txBody>
      </p:sp>
    </p:spTree>
    <p:extLst>
      <p:ext uri="{BB962C8B-B14F-4D97-AF65-F5344CB8AC3E}">
        <p14:creationId xmlns:p14="http://schemas.microsoft.com/office/powerpoint/2010/main" val="30115398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9" y="0"/>
            <a:ext cx="7886700" cy="1846053"/>
          </a:xfrm>
        </p:spPr>
        <p:txBody>
          <a:bodyPr>
            <a:normAutofit/>
          </a:bodyPr>
          <a:lstStyle/>
          <a:p>
            <a:pPr algn="ctr"/>
            <a:r>
              <a:rPr lang="en-US" b="1" dirty="0">
                <a:solidFill>
                  <a:schemeClr val="accent1"/>
                </a:solidFill>
                <a:effectLst>
                  <a:outerShdw blurRad="38100" dist="38100" dir="2700000" algn="tl">
                    <a:srgbClr val="000000">
                      <a:alpha val="43137"/>
                    </a:srgbClr>
                  </a:outerShdw>
                </a:effectLst>
              </a:rPr>
              <a:t>Napoleon Hill’s</a:t>
            </a:r>
            <a:br>
              <a:rPr lang="en-US" b="1" dirty="0">
                <a:solidFill>
                  <a:schemeClr val="accent1"/>
                </a:solidFill>
                <a:effectLst>
                  <a:outerShdw blurRad="38100" dist="38100" dir="2700000" algn="tl">
                    <a:srgbClr val="000000">
                      <a:alpha val="43137"/>
                    </a:srgbClr>
                  </a:outerShdw>
                </a:effectLst>
              </a:rPr>
            </a:br>
            <a:r>
              <a:rPr lang="en-US" b="1" dirty="0">
                <a:solidFill>
                  <a:schemeClr val="accent1"/>
                </a:solidFill>
                <a:effectLst>
                  <a:outerShdw blurRad="38100" dist="38100" dir="2700000" algn="tl">
                    <a:srgbClr val="000000">
                      <a:alpha val="43137"/>
                    </a:srgbClr>
                  </a:outerShdw>
                </a:effectLst>
              </a:rPr>
              <a:t>“</a:t>
            </a:r>
            <a:r>
              <a:rPr lang="en-US" b="1" i="1" dirty="0">
                <a:solidFill>
                  <a:schemeClr val="accent1"/>
                </a:solidFill>
                <a:effectLst>
                  <a:outerShdw blurRad="38100" dist="38100" dir="2700000" algn="tl">
                    <a:srgbClr val="000000">
                      <a:alpha val="43137"/>
                    </a:srgbClr>
                  </a:outerShdw>
                </a:effectLst>
              </a:rPr>
              <a:t>Cabinet of Invisible Counselors</a:t>
            </a:r>
            <a:r>
              <a:rPr lang="en-US" b="1" dirty="0">
                <a:solidFill>
                  <a:schemeClr val="accent1"/>
                </a:solidFill>
                <a:effectLst>
                  <a:outerShdw blurRad="38100" dist="38100" dir="2700000" algn="tl">
                    <a:srgbClr val="000000">
                      <a:alpha val="43137"/>
                    </a:srgbClr>
                  </a:outerShdw>
                </a:effectLst>
              </a:rPr>
              <a:t>”</a:t>
            </a:r>
            <a:br>
              <a:rPr lang="en-US" b="1" dirty="0">
                <a:solidFill>
                  <a:schemeClr val="accent1"/>
                </a:solidFill>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Book: “</a:t>
            </a:r>
            <a:r>
              <a:rPr lang="en-US" sz="2200" b="1" u="sng" dirty="0">
                <a:effectLst>
                  <a:outerShdw blurRad="38100" dist="38100" dir="2700000" algn="tl">
                    <a:srgbClr val="000000">
                      <a:alpha val="43137"/>
                    </a:srgbClr>
                  </a:outerShdw>
                </a:effectLst>
              </a:rPr>
              <a:t>Think And Grow Rich</a:t>
            </a:r>
            <a:r>
              <a:rPr lang="en-US" sz="2200" b="1" dirty="0">
                <a:effectLst>
                  <a:outerShdw blurRad="38100" dist="38100" dir="2700000" algn="tl">
                    <a:srgbClr val="000000">
                      <a:alpha val="43137"/>
                    </a:srgbClr>
                  </a:outerShdw>
                </a:effectLst>
              </a:rPr>
              <a:t>”</a:t>
            </a:r>
          </a:p>
        </p:txBody>
      </p:sp>
      <p:pic>
        <p:nvPicPr>
          <p:cNvPr id="2050" name="Picture 2" descr="famous men in history mentors douglass roosevelt da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16" y="1509535"/>
            <a:ext cx="7350065" cy="51891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68294" y="1846053"/>
            <a:ext cx="1397479" cy="400110"/>
          </a:xfrm>
          <a:prstGeom prst="rect">
            <a:avLst/>
          </a:prstGeom>
          <a:solidFill>
            <a:schemeClr val="accent2"/>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Jesus Christ</a:t>
            </a:r>
          </a:p>
        </p:txBody>
      </p:sp>
      <p:sp>
        <p:nvSpPr>
          <p:cNvPr id="6" name="TextBox 5"/>
          <p:cNvSpPr txBox="1"/>
          <p:nvPr/>
        </p:nvSpPr>
        <p:spPr>
          <a:xfrm>
            <a:off x="6568294" y="5031882"/>
            <a:ext cx="1697787" cy="400110"/>
          </a:xfrm>
          <a:prstGeom prst="rect">
            <a:avLst/>
          </a:prstGeom>
          <a:solidFill>
            <a:srgbClr val="99FFCC"/>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William James</a:t>
            </a:r>
          </a:p>
        </p:txBody>
      </p:sp>
      <p:sp>
        <p:nvSpPr>
          <p:cNvPr id="7" name="TextBox 6"/>
          <p:cNvSpPr txBox="1"/>
          <p:nvPr/>
        </p:nvSpPr>
        <p:spPr>
          <a:xfrm>
            <a:off x="388189" y="2656181"/>
            <a:ext cx="1475117" cy="400110"/>
          </a:xfrm>
          <a:prstGeom prst="rect">
            <a:avLst/>
          </a:prstGeom>
          <a:solidFill>
            <a:srgbClr val="FF99FF"/>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Apostle Paul</a:t>
            </a:r>
          </a:p>
        </p:txBody>
      </p:sp>
      <p:sp>
        <p:nvSpPr>
          <p:cNvPr id="8" name="TextBox 7"/>
          <p:cNvSpPr txBox="1"/>
          <p:nvPr/>
        </p:nvSpPr>
        <p:spPr>
          <a:xfrm>
            <a:off x="388189" y="4221754"/>
            <a:ext cx="1613139" cy="400110"/>
          </a:xfrm>
          <a:prstGeom prst="rect">
            <a:avLst/>
          </a:prstGeom>
          <a:solidFill>
            <a:schemeClr val="accent2">
              <a:lumMod val="60000"/>
              <a:lumOff val="40000"/>
            </a:schemeClr>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Galileo Galilei</a:t>
            </a:r>
          </a:p>
        </p:txBody>
      </p:sp>
      <p:sp>
        <p:nvSpPr>
          <p:cNvPr id="9" name="TextBox 8"/>
          <p:cNvSpPr txBox="1"/>
          <p:nvPr/>
        </p:nvSpPr>
        <p:spPr>
          <a:xfrm>
            <a:off x="388190" y="5031882"/>
            <a:ext cx="1319840" cy="400110"/>
          </a:xfrm>
          <a:prstGeom prst="rect">
            <a:avLst/>
          </a:prstGeom>
          <a:solidFill>
            <a:srgbClr val="FF0000"/>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Copernicus</a:t>
            </a:r>
          </a:p>
        </p:txBody>
      </p:sp>
      <p:sp>
        <p:nvSpPr>
          <p:cNvPr id="10" name="TextBox 9"/>
          <p:cNvSpPr txBox="1"/>
          <p:nvPr/>
        </p:nvSpPr>
        <p:spPr>
          <a:xfrm>
            <a:off x="388190" y="5894718"/>
            <a:ext cx="1673524" cy="400110"/>
          </a:xfrm>
          <a:prstGeom prst="rect">
            <a:avLst/>
          </a:prstGeom>
          <a:solidFill>
            <a:srgbClr val="00B0F0"/>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Isaac Newton</a:t>
            </a:r>
          </a:p>
        </p:txBody>
      </p:sp>
      <p:sp>
        <p:nvSpPr>
          <p:cNvPr id="11" name="TextBox 10"/>
          <p:cNvSpPr txBox="1"/>
          <p:nvPr/>
        </p:nvSpPr>
        <p:spPr>
          <a:xfrm>
            <a:off x="6568296" y="5805577"/>
            <a:ext cx="1851086" cy="400110"/>
          </a:xfrm>
          <a:prstGeom prst="rect">
            <a:avLst/>
          </a:prstGeom>
          <a:solidFill>
            <a:srgbClr val="92D050"/>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Robert Ingersoll</a:t>
            </a:r>
          </a:p>
        </p:txBody>
      </p:sp>
      <p:sp>
        <p:nvSpPr>
          <p:cNvPr id="12" name="TextBox 11"/>
          <p:cNvSpPr txBox="1"/>
          <p:nvPr/>
        </p:nvSpPr>
        <p:spPr>
          <a:xfrm>
            <a:off x="6568296" y="2658668"/>
            <a:ext cx="1229984" cy="400110"/>
          </a:xfrm>
          <a:prstGeom prst="rect">
            <a:avLst/>
          </a:prstGeom>
          <a:solidFill>
            <a:srgbClr val="FFFF00"/>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Confucius</a:t>
            </a:r>
          </a:p>
        </p:txBody>
      </p:sp>
      <p:sp>
        <p:nvSpPr>
          <p:cNvPr id="13" name="TextBox 12"/>
          <p:cNvSpPr txBox="1"/>
          <p:nvPr/>
        </p:nvSpPr>
        <p:spPr>
          <a:xfrm>
            <a:off x="388189" y="1852083"/>
            <a:ext cx="2907102" cy="400110"/>
          </a:xfrm>
          <a:prstGeom prst="rect">
            <a:avLst/>
          </a:prstGeom>
          <a:solidFill>
            <a:schemeClr val="accent4"/>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Socrates / Plato / Aristotle</a:t>
            </a:r>
          </a:p>
        </p:txBody>
      </p:sp>
      <p:sp>
        <p:nvSpPr>
          <p:cNvPr id="14" name="TextBox 13"/>
          <p:cNvSpPr txBox="1"/>
          <p:nvPr/>
        </p:nvSpPr>
        <p:spPr>
          <a:xfrm>
            <a:off x="6568296" y="4216992"/>
            <a:ext cx="1966104" cy="400110"/>
          </a:xfrm>
          <a:prstGeom prst="rect">
            <a:avLst/>
          </a:prstGeom>
          <a:solidFill>
            <a:srgbClr val="FFFF99"/>
          </a:solidFill>
          <a:ln>
            <a:solidFill>
              <a:schemeClr val="tx1"/>
            </a:solidFill>
          </a:ln>
        </p:spPr>
        <p:txBody>
          <a:bodyPr wrap="square" rtlCol="0">
            <a:spAutoFit/>
          </a:bodyPr>
          <a:lstStyle/>
          <a:p>
            <a:r>
              <a:rPr lang="en-US" sz="2000" i="1" dirty="0">
                <a:effectLst>
                  <a:outerShdw blurRad="38100" dist="38100" dir="2700000" algn="tl">
                    <a:srgbClr val="000000">
                      <a:alpha val="43137"/>
                    </a:srgbClr>
                  </a:outerShdw>
                </a:effectLst>
              </a:rPr>
              <a:t>Woodrow Wilson</a:t>
            </a:r>
          </a:p>
        </p:txBody>
      </p:sp>
    </p:spTree>
    <p:extLst>
      <p:ext uri="{BB962C8B-B14F-4D97-AF65-F5344CB8AC3E}">
        <p14:creationId xmlns:p14="http://schemas.microsoft.com/office/powerpoint/2010/main" val="5367802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mous men in history mentors douglass roosevelt da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10" y="1785580"/>
            <a:ext cx="7350065" cy="5189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7726" y="489109"/>
            <a:ext cx="8537632" cy="1631216"/>
          </a:xfrm>
          <a:prstGeom prst="rect">
            <a:avLst/>
          </a:prstGeom>
          <a:solidFill>
            <a:schemeClr val="accent4">
              <a:lumMod val="40000"/>
              <a:lumOff val="60000"/>
            </a:schemeClr>
          </a:solidFill>
          <a:ln>
            <a:solidFill>
              <a:schemeClr val="tx1"/>
            </a:solidFill>
          </a:ln>
        </p:spPr>
        <p:txBody>
          <a:bodyPr wrap="square" rtlCol="0">
            <a:spAutoFit/>
          </a:bodyPr>
          <a:lstStyle/>
          <a:p>
            <a:r>
              <a:rPr lang="en-US" sz="2000" b="1" i="1" dirty="0">
                <a:effectLst>
                  <a:outerShdw blurRad="38100" dist="38100" dir="2700000" algn="tl">
                    <a:srgbClr val="000000">
                      <a:alpha val="43137"/>
                    </a:srgbClr>
                  </a:outerShdw>
                </a:effectLst>
              </a:rPr>
              <a:t>“I regard my Cabinet meetings as being purely imaginary, but I feel entitled to suggest that, while the members of my Cabinet may be purely fictional, and the meetings existent only in my own imagination, they have led me into glorious paths of adventure, rekindled an appreciation of true greatness, encouraged creative endeavor, and emboldened the expression of honest thought.”</a:t>
            </a:r>
          </a:p>
        </p:txBody>
      </p:sp>
    </p:spTree>
    <p:extLst>
      <p:ext uri="{BB962C8B-B14F-4D97-AF65-F5344CB8AC3E}">
        <p14:creationId xmlns:p14="http://schemas.microsoft.com/office/powerpoint/2010/main" val="24608691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86" y="522548"/>
            <a:ext cx="8139564" cy="1325563"/>
          </a:xfrm>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628650" y="1934853"/>
            <a:ext cx="7886700" cy="4351338"/>
          </a:xfrm>
        </p:spPr>
        <p:txBody>
          <a:bodyPr>
            <a:normAutofit/>
          </a:bodyPr>
          <a:lstStyle/>
          <a:p>
            <a:pPr marL="0" indent="0">
              <a:buNone/>
            </a:pPr>
            <a:r>
              <a:rPr lang="en-US" sz="3600" u="sng" dirty="0"/>
              <a:t>Old Testament Cabinet Picks</a:t>
            </a:r>
            <a:r>
              <a:rPr lang="en-US" sz="2400" dirty="0"/>
              <a:t> (Rom. 15:4)</a:t>
            </a:r>
            <a:endParaRPr lang="en-US" sz="3600" u="sng" dirty="0"/>
          </a:p>
          <a:p>
            <a:r>
              <a:rPr lang="en-US" sz="2800" b="1" dirty="0">
                <a:solidFill>
                  <a:srgbClr val="C00000"/>
                </a:solidFill>
              </a:rPr>
              <a:t>Noah</a:t>
            </a:r>
            <a:r>
              <a:rPr lang="en-US" sz="2800" dirty="0">
                <a:solidFill>
                  <a:srgbClr val="C00000"/>
                </a:solidFill>
              </a:rPr>
              <a:t> </a:t>
            </a:r>
            <a:r>
              <a:rPr lang="en-US" sz="2400" dirty="0">
                <a:solidFill>
                  <a:schemeClr val="accent1"/>
                </a:solidFill>
                <a:effectLst>
                  <a:outerShdw blurRad="38100" dist="38100" dir="2700000" algn="tl">
                    <a:srgbClr val="000000">
                      <a:alpha val="43137"/>
                    </a:srgbClr>
                  </a:outerShdw>
                </a:effectLst>
              </a:rPr>
              <a:t>(lead my family in an immoral world)</a:t>
            </a:r>
          </a:p>
        </p:txBody>
      </p:sp>
      <p:sp>
        <p:nvSpPr>
          <p:cNvPr id="4" name="Rectangle 3"/>
          <p:cNvSpPr/>
          <p:nvPr/>
        </p:nvSpPr>
        <p:spPr>
          <a:xfrm>
            <a:off x="375787" y="2965905"/>
            <a:ext cx="8392425" cy="2677656"/>
          </a:xfrm>
          <a:prstGeom prst="rect">
            <a:avLst/>
          </a:prstGeom>
          <a:solidFill>
            <a:schemeClr val="accent5">
              <a:lumMod val="20000"/>
              <a:lumOff val="80000"/>
            </a:schemeClr>
          </a:solidFill>
        </p:spPr>
        <p:txBody>
          <a:bodyPr wrap="square">
            <a:spAutoFit/>
          </a:bodyPr>
          <a:lstStyle/>
          <a:p>
            <a:r>
              <a:rPr lang="en-US" sz="2800" b="1" u="sng" dirty="0"/>
              <a:t>Hebrews 11:7</a:t>
            </a:r>
            <a:r>
              <a:rPr lang="en-US" sz="2800" b="1" dirty="0"/>
              <a:t>  </a:t>
            </a:r>
            <a:r>
              <a:rPr lang="en-US" sz="2800" i="1" dirty="0">
                <a:effectLst>
                  <a:outerShdw blurRad="38100" dist="38100" dir="2700000" algn="tl">
                    <a:srgbClr val="000000">
                      <a:alpha val="43137"/>
                    </a:srgbClr>
                  </a:outerShdw>
                </a:effectLst>
              </a:rPr>
              <a:t>(*Gen. 18:19)</a:t>
            </a:r>
            <a:br>
              <a:rPr lang="en-US" sz="2800" i="1" dirty="0">
                <a:effectLst>
                  <a:outerShdw blurRad="38100" dist="38100" dir="2700000" algn="tl">
                    <a:srgbClr val="000000">
                      <a:alpha val="43137"/>
                    </a:srgbClr>
                  </a:outerShdw>
                </a:effectLst>
              </a:rPr>
            </a:br>
            <a:r>
              <a:rPr lang="en-US" sz="2800" b="1" dirty="0"/>
              <a:t>By faith Noah, being divinely warned of things not yet seen, moved with godly fear, prepared an ark for the saving of his household, by which he condemned the world and became heir of the righteousness which is according to faith.</a:t>
            </a:r>
          </a:p>
        </p:txBody>
      </p:sp>
      <p:pic>
        <p:nvPicPr>
          <p:cNvPr id="7170"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771" y="369332"/>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0"/>
            <a:ext cx="9144001" cy="369332"/>
          </a:xfrm>
          <a:prstGeom prst="rect">
            <a:avLst/>
          </a:prstGeom>
          <a:solidFill>
            <a:srgbClr val="7030A0"/>
          </a:solidFill>
        </p:spPr>
        <p:txBody>
          <a:bodyPr wrap="square" rtlCol="0">
            <a:spAutoFit/>
          </a:bodyPr>
          <a:lstStyle/>
          <a:p>
            <a:r>
              <a:rPr lang="en-US" dirty="0"/>
              <a:t>  </a:t>
            </a:r>
            <a:r>
              <a:rPr lang="en-US" dirty="0">
                <a:solidFill>
                  <a:schemeClr val="bg1"/>
                </a:solidFill>
                <a:effectLst>
                  <a:outerShdw blurRad="38100" dist="38100" dir="2700000" algn="tl">
                    <a:srgbClr val="000000">
                      <a:alpha val="43137"/>
                    </a:srgbClr>
                  </a:outerShdw>
                </a:effectLst>
              </a:rPr>
              <a:t>Noah, Abraham, Job, Joseph, Moses, Joshua, Gideon, David, Elijah, Elisha, Daniel, Jeremiah… </a:t>
            </a:r>
          </a:p>
        </p:txBody>
      </p:sp>
    </p:spTree>
    <p:extLst>
      <p:ext uri="{BB962C8B-B14F-4D97-AF65-F5344CB8AC3E}">
        <p14:creationId xmlns:p14="http://schemas.microsoft.com/office/powerpoint/2010/main" val="56338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86" y="522548"/>
            <a:ext cx="8139564" cy="1325563"/>
          </a:xfrm>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628650" y="1934853"/>
            <a:ext cx="7886700" cy="4351338"/>
          </a:xfrm>
        </p:spPr>
        <p:txBody>
          <a:bodyPr>
            <a:normAutofit/>
          </a:bodyPr>
          <a:lstStyle/>
          <a:p>
            <a:pPr marL="0" indent="0">
              <a:buNone/>
            </a:pPr>
            <a:r>
              <a:rPr lang="en-US" sz="3600" u="sng" dirty="0"/>
              <a:t>Old Testament Cabinet Picks</a:t>
            </a:r>
            <a:r>
              <a:rPr lang="en-US" sz="2400" dirty="0"/>
              <a:t> (Rom. 15:4)</a:t>
            </a:r>
            <a:endParaRPr lang="en-US" sz="3600" u="sng" dirty="0"/>
          </a:p>
          <a:p>
            <a:r>
              <a:rPr lang="en-US" sz="2800" b="1" dirty="0">
                <a:solidFill>
                  <a:srgbClr val="C00000"/>
                </a:solidFill>
              </a:rPr>
              <a:t>Noah</a:t>
            </a:r>
            <a:r>
              <a:rPr lang="en-US" sz="2800" dirty="0">
                <a:solidFill>
                  <a:srgbClr val="C00000"/>
                </a:solidFill>
              </a:rPr>
              <a:t> </a:t>
            </a:r>
            <a:r>
              <a:rPr lang="en-US" sz="2400" dirty="0">
                <a:solidFill>
                  <a:schemeClr val="accent1"/>
                </a:solidFill>
                <a:effectLst>
                  <a:outerShdw blurRad="38100" dist="38100" dir="2700000" algn="tl">
                    <a:srgbClr val="000000">
                      <a:alpha val="43137"/>
                    </a:srgbClr>
                  </a:outerShdw>
                </a:effectLst>
              </a:rPr>
              <a:t>(lead my family in an immoral world)</a:t>
            </a:r>
          </a:p>
        </p:txBody>
      </p:sp>
      <p:sp>
        <p:nvSpPr>
          <p:cNvPr id="6" name="Rectangle 5"/>
          <p:cNvSpPr/>
          <p:nvPr/>
        </p:nvSpPr>
        <p:spPr>
          <a:xfrm>
            <a:off x="375787" y="3061805"/>
            <a:ext cx="8392425" cy="3416320"/>
          </a:xfrm>
          <a:prstGeom prst="rect">
            <a:avLst/>
          </a:prstGeom>
          <a:solidFill>
            <a:schemeClr val="accent5">
              <a:lumMod val="20000"/>
              <a:lumOff val="80000"/>
            </a:schemeClr>
          </a:solidFill>
        </p:spPr>
        <p:txBody>
          <a:bodyPr wrap="square">
            <a:spAutoFit/>
          </a:bodyPr>
          <a:lstStyle/>
          <a:p>
            <a:r>
              <a:rPr lang="en-US" sz="2400" b="1" u="sng" dirty="0"/>
              <a:t>Genesis 7</a:t>
            </a:r>
            <a:r>
              <a:rPr lang="en-US" sz="2400" dirty="0"/>
              <a:t/>
            </a:r>
            <a:br>
              <a:rPr lang="en-US" sz="2400" dirty="0"/>
            </a:br>
            <a:r>
              <a:rPr lang="en-US" sz="2400" b="1" dirty="0"/>
              <a:t>1 Then the LORD said to </a:t>
            </a:r>
            <a:r>
              <a:rPr lang="en-US" sz="2400" b="1" dirty="0">
                <a:solidFill>
                  <a:srgbClr val="C00000"/>
                </a:solidFill>
              </a:rPr>
              <a:t>Noah</a:t>
            </a:r>
            <a:r>
              <a:rPr lang="en-US" sz="2400" b="1" dirty="0"/>
              <a:t>, "Come into the ark, you and all your household, because I have seen that you are righteous before Me in this generation.</a:t>
            </a:r>
          </a:p>
          <a:p>
            <a:r>
              <a:rPr lang="en-US" sz="2400" b="1" dirty="0"/>
              <a:t>7 So </a:t>
            </a:r>
            <a:r>
              <a:rPr lang="en-US" sz="2400" b="1" dirty="0">
                <a:solidFill>
                  <a:srgbClr val="C00000"/>
                </a:solidFill>
              </a:rPr>
              <a:t>Noah</a:t>
            </a:r>
            <a:r>
              <a:rPr lang="en-US" sz="2400" b="1" dirty="0"/>
              <a:t>, with his sons, his wife, and his sons' wives, went into the ark because of the waters of the flood.</a:t>
            </a:r>
          </a:p>
          <a:p>
            <a:r>
              <a:rPr lang="en-US" sz="2400" b="1" dirty="0"/>
              <a:t>13 On the very same day </a:t>
            </a:r>
            <a:r>
              <a:rPr lang="en-US" sz="2400" b="1" dirty="0">
                <a:solidFill>
                  <a:srgbClr val="C00000"/>
                </a:solidFill>
              </a:rPr>
              <a:t>Noah</a:t>
            </a:r>
            <a:r>
              <a:rPr lang="en-US" sz="2400" b="1" dirty="0"/>
              <a:t> and Noah's sons, Shem, Ham, and Japheth, and Noah's wife and the three wives of his sons with them, entered the ark-</a:t>
            </a:r>
          </a:p>
        </p:txBody>
      </p:sp>
      <p:pic>
        <p:nvPicPr>
          <p:cNvPr id="7170"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771" y="369332"/>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0"/>
            <a:ext cx="9144001" cy="369332"/>
          </a:xfrm>
          <a:prstGeom prst="rect">
            <a:avLst/>
          </a:prstGeom>
          <a:solidFill>
            <a:srgbClr val="7030A0"/>
          </a:solidFill>
        </p:spPr>
        <p:txBody>
          <a:bodyPr wrap="square" rtlCol="0">
            <a:spAutoFit/>
          </a:bodyPr>
          <a:lstStyle/>
          <a:p>
            <a:r>
              <a:rPr lang="en-US" dirty="0"/>
              <a:t>  </a:t>
            </a:r>
            <a:r>
              <a:rPr lang="en-US" dirty="0">
                <a:solidFill>
                  <a:schemeClr val="bg1"/>
                </a:solidFill>
                <a:effectLst>
                  <a:outerShdw blurRad="38100" dist="38100" dir="2700000" algn="tl">
                    <a:srgbClr val="000000">
                      <a:alpha val="43137"/>
                    </a:srgbClr>
                  </a:outerShdw>
                </a:effectLst>
              </a:rPr>
              <a:t>Noah, Abraham, Job, Joseph, Moses, Joshua, Gideon, David, Elijah, Elisha, Daniel, Jeremiah… </a:t>
            </a:r>
          </a:p>
        </p:txBody>
      </p:sp>
    </p:spTree>
    <p:extLst>
      <p:ext uri="{BB962C8B-B14F-4D97-AF65-F5344CB8AC3E}">
        <p14:creationId xmlns:p14="http://schemas.microsoft.com/office/powerpoint/2010/main" val="4219311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118 - God Of Prayer - 3.1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5930869"/>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595887"/>
            <a:ext cx="8239304" cy="4563823"/>
          </a:xfrm>
        </p:spPr>
        <p:txBody>
          <a:bodyPr>
            <a:normAutofit/>
          </a:bodyPr>
          <a:lstStyle/>
          <a:p>
            <a:pPr marL="0" indent="0">
              <a:buNone/>
            </a:pPr>
            <a:r>
              <a:rPr lang="en-US" sz="3600" u="sng" dirty="0"/>
              <a:t>Old Testament</a:t>
            </a:r>
            <a:endParaRPr lang="en-US" sz="2400" dirty="0"/>
          </a:p>
          <a:p>
            <a:r>
              <a:rPr lang="en-US" sz="2400" b="1" dirty="0"/>
              <a:t>Noah</a:t>
            </a:r>
            <a:r>
              <a:rPr lang="en-US" sz="2400" dirty="0"/>
              <a:t> (lead my family in an immoral world)</a:t>
            </a:r>
          </a:p>
          <a:p>
            <a:r>
              <a:rPr lang="en-US" sz="2800" b="1" dirty="0">
                <a:solidFill>
                  <a:srgbClr val="C00000"/>
                </a:solidFill>
              </a:rPr>
              <a:t>Job</a:t>
            </a:r>
            <a:r>
              <a:rPr lang="en-US" sz="2800" dirty="0">
                <a:solidFill>
                  <a:schemeClr val="accent1"/>
                </a:solidFill>
              </a:rPr>
              <a:t>   </a:t>
            </a:r>
            <a:r>
              <a:rPr lang="en-US" sz="2400" dirty="0">
                <a:solidFill>
                  <a:schemeClr val="accent1"/>
                </a:solidFill>
                <a:effectLst>
                  <a:outerShdw blurRad="38100" dist="38100" dir="2700000" algn="tl">
                    <a:srgbClr val="000000">
                      <a:alpha val="43137"/>
                    </a:srgbClr>
                  </a:outerShdw>
                </a:effectLst>
              </a:rPr>
              <a:t>(patience and endurance under unknown trials)</a:t>
            </a:r>
          </a:p>
          <a:p>
            <a:endParaRPr lang="en-US" sz="2400" dirty="0">
              <a:solidFill>
                <a:schemeClr val="accent1"/>
              </a:solidFill>
            </a:endParaRPr>
          </a:p>
        </p:txBody>
      </p:sp>
      <p:sp>
        <p:nvSpPr>
          <p:cNvPr id="4" name="Rectangle 3"/>
          <p:cNvSpPr/>
          <p:nvPr/>
        </p:nvSpPr>
        <p:spPr>
          <a:xfrm>
            <a:off x="487931" y="3219654"/>
            <a:ext cx="7879692" cy="1569660"/>
          </a:xfrm>
          <a:prstGeom prst="rect">
            <a:avLst/>
          </a:prstGeom>
          <a:solidFill>
            <a:schemeClr val="accent5">
              <a:lumMod val="20000"/>
              <a:lumOff val="80000"/>
            </a:schemeClr>
          </a:solidFill>
        </p:spPr>
        <p:txBody>
          <a:bodyPr wrap="square">
            <a:spAutoFit/>
          </a:bodyPr>
          <a:lstStyle/>
          <a:p>
            <a:r>
              <a:rPr lang="en-US" sz="2400" b="1" dirty="0"/>
              <a:t>James 5:11   “Indeed we count them blessed who endure. You have heard of the perseverance of </a:t>
            </a:r>
            <a:r>
              <a:rPr lang="en-US" sz="2400" b="1" dirty="0">
                <a:solidFill>
                  <a:srgbClr val="C00000"/>
                </a:solidFill>
              </a:rPr>
              <a:t>Job</a:t>
            </a:r>
            <a:r>
              <a:rPr lang="en-US" sz="2400" b="1" dirty="0"/>
              <a:t> and seen the end intended by the Lord--that the Lord is very compassionate and merciful.</a:t>
            </a: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t>  </a:t>
            </a:r>
            <a:r>
              <a:rPr lang="en-US" dirty="0">
                <a:solidFill>
                  <a:schemeClr val="bg1"/>
                </a:solidFill>
                <a:effectLst>
                  <a:outerShdw blurRad="38100" dist="38100" dir="2700000" algn="tl">
                    <a:srgbClr val="000000">
                      <a:alpha val="43137"/>
                    </a:srgbClr>
                  </a:outerShdw>
                </a:effectLst>
              </a:rPr>
              <a:t>Noah, Abraham, Job, Joseph, Moses, Joshua, Gideon, David, Elijah, Elisha, Daniel, Jeremiah…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1291" y="465100"/>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87931" y="5117950"/>
            <a:ext cx="7879692" cy="1200329"/>
          </a:xfrm>
          <a:prstGeom prst="rect">
            <a:avLst/>
          </a:prstGeom>
          <a:solidFill>
            <a:schemeClr val="accent5">
              <a:lumMod val="20000"/>
              <a:lumOff val="80000"/>
            </a:schemeClr>
          </a:solidFill>
        </p:spPr>
        <p:txBody>
          <a:bodyPr wrap="square">
            <a:spAutoFit/>
          </a:bodyPr>
          <a:lstStyle/>
          <a:p>
            <a:r>
              <a:rPr lang="en-US" sz="2400" b="1" dirty="0"/>
              <a:t>Ezekiel 14:14, 20     "Even if these three men, Noah, Daniel, and </a:t>
            </a:r>
            <a:r>
              <a:rPr lang="en-US" sz="2400" b="1" dirty="0">
                <a:solidFill>
                  <a:srgbClr val="C00000"/>
                </a:solidFill>
              </a:rPr>
              <a:t>Job</a:t>
            </a:r>
            <a:r>
              <a:rPr lang="en-US" sz="2400" b="1" dirty="0"/>
              <a:t>, were in it, they would deliver only themselves by their righteousness," says the Lord GOD.</a:t>
            </a:r>
          </a:p>
        </p:txBody>
      </p:sp>
    </p:spTree>
    <p:extLst>
      <p:ext uri="{BB962C8B-B14F-4D97-AF65-F5344CB8AC3E}">
        <p14:creationId xmlns:p14="http://schemas.microsoft.com/office/powerpoint/2010/main" val="325496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595887"/>
            <a:ext cx="8239304" cy="4563823"/>
          </a:xfrm>
        </p:spPr>
        <p:txBody>
          <a:bodyPr>
            <a:normAutofit/>
          </a:bodyPr>
          <a:lstStyle/>
          <a:p>
            <a:pPr marL="0" indent="0">
              <a:buNone/>
            </a:pPr>
            <a:r>
              <a:rPr lang="en-US" sz="3600" u="sng" dirty="0"/>
              <a:t>Old Testament</a:t>
            </a:r>
            <a:endParaRPr lang="en-US" sz="2400" dirty="0"/>
          </a:p>
          <a:p>
            <a:r>
              <a:rPr lang="en-US" sz="2400" b="1" dirty="0"/>
              <a:t>Noah</a:t>
            </a:r>
            <a:r>
              <a:rPr lang="en-US" sz="2400" dirty="0"/>
              <a:t> (lead my family in an immoral world)</a:t>
            </a:r>
          </a:p>
          <a:p>
            <a:r>
              <a:rPr lang="en-US" sz="2800" b="1" dirty="0">
                <a:solidFill>
                  <a:srgbClr val="C00000"/>
                </a:solidFill>
              </a:rPr>
              <a:t>Job</a:t>
            </a:r>
            <a:r>
              <a:rPr lang="en-US" sz="2800" dirty="0">
                <a:solidFill>
                  <a:schemeClr val="accent1"/>
                </a:solidFill>
              </a:rPr>
              <a:t>   </a:t>
            </a:r>
            <a:r>
              <a:rPr lang="en-US" sz="2400" dirty="0">
                <a:solidFill>
                  <a:schemeClr val="accent1"/>
                </a:solidFill>
                <a:effectLst>
                  <a:outerShdw blurRad="38100" dist="38100" dir="2700000" algn="tl">
                    <a:srgbClr val="000000">
                      <a:alpha val="43137"/>
                    </a:srgbClr>
                  </a:outerShdw>
                </a:effectLst>
              </a:rPr>
              <a:t>(patience and endurance under unknown trials)</a:t>
            </a:r>
          </a:p>
          <a:p>
            <a:endParaRPr lang="en-US" sz="2400" dirty="0">
              <a:solidFill>
                <a:schemeClr val="accent1"/>
              </a:solidFill>
            </a:endParaRP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t>  </a:t>
            </a:r>
            <a:r>
              <a:rPr lang="en-US" dirty="0">
                <a:solidFill>
                  <a:schemeClr val="bg1"/>
                </a:solidFill>
                <a:effectLst>
                  <a:outerShdw blurRad="38100" dist="38100" dir="2700000" algn="tl">
                    <a:srgbClr val="000000">
                      <a:alpha val="43137"/>
                    </a:srgbClr>
                  </a:outerShdw>
                </a:effectLst>
              </a:rPr>
              <a:t>Noah, Abraham, Job, Joseph, Moses, Joshua, Gideon, David, Elijah, Elisha, Daniel, Jeremiah…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1291" y="465100"/>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592796" y="3331088"/>
            <a:ext cx="7879692" cy="3046988"/>
          </a:xfrm>
          <a:prstGeom prst="rect">
            <a:avLst/>
          </a:prstGeom>
          <a:solidFill>
            <a:schemeClr val="accent5">
              <a:lumMod val="20000"/>
              <a:lumOff val="80000"/>
            </a:schemeClr>
          </a:solidFill>
        </p:spPr>
        <p:txBody>
          <a:bodyPr wrap="square">
            <a:spAutoFit/>
          </a:bodyPr>
          <a:lstStyle/>
          <a:p>
            <a:r>
              <a:rPr lang="en-US" sz="2400" b="1" dirty="0"/>
              <a:t>Job 1:1       There was a man in the land of </a:t>
            </a:r>
            <a:r>
              <a:rPr lang="en-US" sz="2400" b="1" dirty="0" err="1"/>
              <a:t>Uz</a:t>
            </a:r>
            <a:r>
              <a:rPr lang="en-US" sz="2400" b="1" dirty="0"/>
              <a:t>, whose name was </a:t>
            </a:r>
            <a:r>
              <a:rPr lang="en-US" sz="2400" b="1" dirty="0">
                <a:solidFill>
                  <a:srgbClr val="C00000"/>
                </a:solidFill>
              </a:rPr>
              <a:t>Job</a:t>
            </a:r>
            <a:r>
              <a:rPr lang="en-US" sz="2400" b="1" dirty="0"/>
              <a:t>; and that man was blameless and upright, and one who feared God and shunned evil.</a:t>
            </a:r>
          </a:p>
          <a:p>
            <a:r>
              <a:rPr lang="en-US" sz="2400" b="1" dirty="0"/>
              <a:t>        </a:t>
            </a:r>
          </a:p>
          <a:p>
            <a:r>
              <a:rPr lang="en-US" sz="2400" b="1" dirty="0"/>
              <a:t>Job 1:8    Then the LORD said to Satan, "Have you considered My servant </a:t>
            </a:r>
            <a:r>
              <a:rPr lang="en-US" sz="2400" b="1" dirty="0">
                <a:solidFill>
                  <a:srgbClr val="C00000"/>
                </a:solidFill>
              </a:rPr>
              <a:t>Job</a:t>
            </a:r>
            <a:r>
              <a:rPr lang="en-US" sz="2400" b="1" dirty="0"/>
              <a:t>, that there is none like him on the earth, a blameless and upright man, one who fears God and shuns evil?"</a:t>
            </a:r>
          </a:p>
        </p:txBody>
      </p:sp>
    </p:spTree>
    <p:extLst>
      <p:ext uri="{BB962C8B-B14F-4D97-AF65-F5344CB8AC3E}">
        <p14:creationId xmlns:p14="http://schemas.microsoft.com/office/powerpoint/2010/main" val="200534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595887"/>
            <a:ext cx="7886700" cy="4563823"/>
          </a:xfrm>
        </p:spPr>
        <p:txBody>
          <a:bodyPr>
            <a:normAutofit/>
          </a:bodyPr>
          <a:lstStyle/>
          <a:p>
            <a:pPr marL="0" indent="0">
              <a:buNone/>
            </a:pPr>
            <a:r>
              <a:rPr lang="en-US" sz="3600" u="sng" dirty="0"/>
              <a:t>Old Testament</a:t>
            </a:r>
            <a:endParaRPr lang="en-US" sz="2400" dirty="0"/>
          </a:p>
          <a:p>
            <a:r>
              <a:rPr lang="en-US" sz="1800" b="1" dirty="0"/>
              <a:t>Noah</a:t>
            </a:r>
            <a:r>
              <a:rPr lang="en-US" sz="1800" dirty="0"/>
              <a:t> (lead my family in an immoral world)</a:t>
            </a:r>
          </a:p>
          <a:p>
            <a:r>
              <a:rPr lang="en-US" sz="1800" b="1" dirty="0"/>
              <a:t>Job</a:t>
            </a:r>
            <a:r>
              <a:rPr lang="en-US" sz="1800" dirty="0"/>
              <a:t>   (patience and endurance under unknown trials)</a:t>
            </a:r>
          </a:p>
          <a:p>
            <a:r>
              <a:rPr lang="en-US" sz="2800" b="1" dirty="0">
                <a:solidFill>
                  <a:srgbClr val="C00000"/>
                </a:solidFill>
              </a:rPr>
              <a:t>Daniel </a:t>
            </a:r>
            <a:r>
              <a:rPr lang="en-US" sz="2400" dirty="0">
                <a:solidFill>
                  <a:schemeClr val="accent1"/>
                </a:solidFill>
                <a:effectLst>
                  <a:outerShdw blurRad="38100" dist="38100" dir="2700000" algn="tl">
                    <a:srgbClr val="000000">
                      <a:alpha val="43137"/>
                    </a:srgbClr>
                  </a:outerShdw>
                </a:effectLst>
              </a:rPr>
              <a:t>(prayer and purpose for his life)</a:t>
            </a:r>
          </a:p>
          <a:p>
            <a:endParaRPr lang="en-US" sz="2400" dirty="0">
              <a:solidFill>
                <a:schemeClr val="accent1"/>
              </a:solidFill>
            </a:endParaRPr>
          </a:p>
        </p:txBody>
      </p:sp>
      <p:sp>
        <p:nvSpPr>
          <p:cNvPr id="4" name="Rectangle 3"/>
          <p:cNvSpPr/>
          <p:nvPr/>
        </p:nvSpPr>
        <p:spPr>
          <a:xfrm>
            <a:off x="487930" y="5067913"/>
            <a:ext cx="8518048" cy="1569660"/>
          </a:xfrm>
          <a:prstGeom prst="rect">
            <a:avLst/>
          </a:prstGeom>
          <a:solidFill>
            <a:schemeClr val="accent5">
              <a:lumMod val="20000"/>
              <a:lumOff val="80000"/>
            </a:schemeClr>
          </a:solidFill>
        </p:spPr>
        <p:txBody>
          <a:bodyPr wrap="square">
            <a:spAutoFit/>
          </a:bodyPr>
          <a:lstStyle/>
          <a:p>
            <a:r>
              <a:rPr lang="en-US" sz="2400" b="1" dirty="0"/>
              <a:t>Daniel 1:8  “But </a:t>
            </a:r>
            <a:r>
              <a:rPr lang="en-US" sz="2400" b="1" dirty="0">
                <a:solidFill>
                  <a:srgbClr val="C00000"/>
                </a:solidFill>
              </a:rPr>
              <a:t>Daniel</a:t>
            </a:r>
            <a:r>
              <a:rPr lang="en-US" sz="2400" b="1" dirty="0"/>
              <a:t> purposed in his heart that he would not defile himself with the portion of the king's delicacies, nor with the wine which he drank; therefore he requested of the chief of the eunuchs that he might not defile himself.</a:t>
            </a: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t>  </a:t>
            </a:r>
            <a:r>
              <a:rPr lang="en-US" dirty="0">
                <a:solidFill>
                  <a:schemeClr val="bg1"/>
                </a:solidFill>
                <a:effectLst>
                  <a:outerShdw blurRad="38100" dist="38100" dir="2700000" algn="tl">
                    <a:srgbClr val="000000">
                      <a:alpha val="43137"/>
                    </a:srgbClr>
                  </a:outerShdw>
                </a:effectLst>
              </a:rPr>
              <a:t>Noah, Abraham, Job, Joseph, Moses, Joshua, Gideon, David, Elijah, Elisha, Daniel, Jeremiah…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0648" y="417733"/>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87930" y="3399010"/>
            <a:ext cx="8518047" cy="1200329"/>
          </a:xfrm>
          <a:prstGeom prst="rect">
            <a:avLst/>
          </a:prstGeom>
          <a:solidFill>
            <a:schemeClr val="accent5">
              <a:lumMod val="20000"/>
              <a:lumOff val="80000"/>
            </a:schemeClr>
          </a:solidFill>
        </p:spPr>
        <p:txBody>
          <a:bodyPr wrap="square">
            <a:spAutoFit/>
          </a:bodyPr>
          <a:lstStyle/>
          <a:p>
            <a:r>
              <a:rPr lang="en-US" sz="2400" b="1" dirty="0"/>
              <a:t>Ezekiel 14:14, 20 "Even if these three men, Noah, </a:t>
            </a:r>
            <a:r>
              <a:rPr lang="en-US" sz="2400" b="1" dirty="0">
                <a:solidFill>
                  <a:srgbClr val="C00000"/>
                </a:solidFill>
              </a:rPr>
              <a:t>Daniel</a:t>
            </a:r>
            <a:r>
              <a:rPr lang="en-US" sz="2400" b="1" dirty="0"/>
              <a:t>, and Job, were in it, they </a:t>
            </a:r>
            <a:r>
              <a:rPr lang="en-US" sz="2400" b="1" dirty="0" err="1"/>
              <a:t>woulddeliver</a:t>
            </a:r>
            <a:r>
              <a:rPr lang="en-US" sz="2400" b="1" dirty="0"/>
              <a:t> only themselves by their righteousness," says the Lord GOD.</a:t>
            </a:r>
          </a:p>
        </p:txBody>
      </p:sp>
    </p:spTree>
    <p:extLst>
      <p:ext uri="{BB962C8B-B14F-4D97-AF65-F5344CB8AC3E}">
        <p14:creationId xmlns:p14="http://schemas.microsoft.com/office/powerpoint/2010/main" val="5958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595887"/>
            <a:ext cx="7886700" cy="4563823"/>
          </a:xfrm>
        </p:spPr>
        <p:txBody>
          <a:bodyPr>
            <a:normAutofit/>
          </a:bodyPr>
          <a:lstStyle/>
          <a:p>
            <a:pPr marL="0" indent="0">
              <a:buNone/>
            </a:pPr>
            <a:r>
              <a:rPr lang="en-US" sz="3600" u="sng" dirty="0"/>
              <a:t>Old Testament</a:t>
            </a:r>
            <a:endParaRPr lang="en-US" sz="2400" dirty="0"/>
          </a:p>
          <a:p>
            <a:r>
              <a:rPr lang="en-US" sz="1800" b="1" dirty="0"/>
              <a:t>Noah</a:t>
            </a:r>
            <a:r>
              <a:rPr lang="en-US" sz="1800" dirty="0"/>
              <a:t> (lead my family in an immoral world)</a:t>
            </a:r>
          </a:p>
          <a:p>
            <a:r>
              <a:rPr lang="en-US" sz="1800" b="1" dirty="0"/>
              <a:t>Job</a:t>
            </a:r>
            <a:r>
              <a:rPr lang="en-US" sz="1800" dirty="0"/>
              <a:t>   (patience and endurance under unknown trials)</a:t>
            </a:r>
          </a:p>
          <a:p>
            <a:r>
              <a:rPr lang="en-US" sz="2800" b="1" dirty="0">
                <a:solidFill>
                  <a:srgbClr val="C00000"/>
                </a:solidFill>
              </a:rPr>
              <a:t>Daniel </a:t>
            </a:r>
            <a:r>
              <a:rPr lang="en-US" sz="2400" dirty="0">
                <a:solidFill>
                  <a:schemeClr val="accent1"/>
                </a:solidFill>
                <a:effectLst>
                  <a:outerShdw blurRad="38100" dist="38100" dir="2700000" algn="tl">
                    <a:srgbClr val="000000">
                      <a:alpha val="43137"/>
                    </a:srgbClr>
                  </a:outerShdw>
                </a:effectLst>
              </a:rPr>
              <a:t>(prayer and purpose for his life)</a:t>
            </a:r>
          </a:p>
          <a:p>
            <a:endParaRPr lang="en-US" sz="2400" dirty="0">
              <a:solidFill>
                <a:schemeClr val="accent1"/>
              </a:solidFill>
            </a:endParaRP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t>  </a:t>
            </a:r>
            <a:r>
              <a:rPr lang="en-US" dirty="0">
                <a:solidFill>
                  <a:schemeClr val="bg1"/>
                </a:solidFill>
                <a:effectLst>
                  <a:outerShdw blurRad="38100" dist="38100" dir="2700000" algn="tl">
                    <a:srgbClr val="000000">
                      <a:alpha val="43137"/>
                    </a:srgbClr>
                  </a:outerShdw>
                </a:effectLst>
              </a:rPr>
              <a:t>Noah, Abraham, Job, Joseph, Moses, Joshua, Gideon, David, Elijah, Elisha, Daniel, Jeremiah…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0648" y="417733"/>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12975" y="3633613"/>
            <a:ext cx="8518047" cy="2677656"/>
          </a:xfrm>
          <a:prstGeom prst="rect">
            <a:avLst/>
          </a:prstGeom>
          <a:solidFill>
            <a:schemeClr val="accent5">
              <a:lumMod val="20000"/>
              <a:lumOff val="80000"/>
            </a:schemeClr>
          </a:solidFill>
        </p:spPr>
        <p:txBody>
          <a:bodyPr wrap="square">
            <a:spAutoFit/>
          </a:bodyPr>
          <a:lstStyle/>
          <a:p>
            <a:r>
              <a:rPr lang="en-US" sz="2800" b="1" dirty="0"/>
              <a:t>Daniel 6:10        Now when </a:t>
            </a:r>
            <a:r>
              <a:rPr lang="en-US" sz="2800" b="1" dirty="0">
                <a:solidFill>
                  <a:srgbClr val="C00000"/>
                </a:solidFill>
              </a:rPr>
              <a:t>Daniel</a:t>
            </a:r>
            <a:r>
              <a:rPr lang="en-US" sz="2800" b="1" dirty="0"/>
              <a:t> knew that the writing was signed, he went home. And in his upper room, with his windows open toward Jerusalem, he knelt down on his knees three times that day, and prayed and gave thanks before his God, as was his custom since early days.</a:t>
            </a:r>
          </a:p>
        </p:txBody>
      </p:sp>
    </p:spTree>
    <p:extLst>
      <p:ext uri="{BB962C8B-B14F-4D97-AF65-F5344CB8AC3E}">
        <p14:creationId xmlns:p14="http://schemas.microsoft.com/office/powerpoint/2010/main" val="412003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483743"/>
            <a:ext cx="8351448" cy="4675967"/>
          </a:xfrm>
        </p:spPr>
        <p:txBody>
          <a:bodyPr>
            <a:normAutofit/>
          </a:bodyPr>
          <a:lstStyle/>
          <a:p>
            <a:pPr marL="0" indent="0">
              <a:buNone/>
            </a:pPr>
            <a:r>
              <a:rPr lang="en-US" sz="3600" u="sng" dirty="0"/>
              <a:t>Old Testament</a:t>
            </a:r>
            <a:endParaRPr lang="en-US" sz="2400" dirty="0"/>
          </a:p>
          <a:p>
            <a:r>
              <a:rPr lang="en-US" sz="1800" b="1" dirty="0"/>
              <a:t>Noah</a:t>
            </a:r>
            <a:r>
              <a:rPr lang="en-US" sz="1800" dirty="0"/>
              <a:t> (lead my family in an immoral world)</a:t>
            </a:r>
          </a:p>
          <a:p>
            <a:r>
              <a:rPr lang="en-US" sz="1800" b="1" dirty="0"/>
              <a:t>Job</a:t>
            </a:r>
            <a:r>
              <a:rPr lang="en-US" sz="1800" dirty="0"/>
              <a:t>   (patience and endurance under unknown trials)</a:t>
            </a:r>
          </a:p>
          <a:p>
            <a:r>
              <a:rPr lang="en-US" sz="1800" b="1" dirty="0"/>
              <a:t>Daniel</a:t>
            </a:r>
            <a:r>
              <a:rPr lang="en-US" sz="1800" dirty="0"/>
              <a:t> (prayer and purpose for his life)</a:t>
            </a:r>
          </a:p>
          <a:p>
            <a:r>
              <a:rPr lang="en-US" sz="2800" b="1" dirty="0">
                <a:solidFill>
                  <a:srgbClr val="C00000"/>
                </a:solidFill>
              </a:rPr>
              <a:t>Jeremiah </a:t>
            </a:r>
            <a:r>
              <a:rPr lang="en-US" sz="2400" dirty="0">
                <a:solidFill>
                  <a:schemeClr val="accent1"/>
                </a:solidFill>
                <a:effectLst>
                  <a:outerShdw blurRad="38100" dist="38100" dir="2700000" algn="tl">
                    <a:srgbClr val="000000">
                      <a:alpha val="43137"/>
                    </a:srgbClr>
                  </a:outerShdw>
                </a:effectLst>
              </a:rPr>
              <a:t>(faithful to the call to preach “out of season”)</a:t>
            </a:r>
            <a:endParaRPr lang="en-US" sz="2400" b="1" dirty="0">
              <a:solidFill>
                <a:srgbClr val="C00000"/>
              </a:solidFill>
              <a:effectLst>
                <a:outerShdw blurRad="38100" dist="38100" dir="2700000" algn="tl">
                  <a:srgbClr val="000000">
                    <a:alpha val="43137"/>
                  </a:srgbClr>
                </a:outerShdw>
              </a:effectLst>
            </a:endParaRPr>
          </a:p>
          <a:p>
            <a:endParaRPr lang="en-US" sz="2400" dirty="0">
              <a:solidFill>
                <a:schemeClr val="accent1"/>
              </a:solidFill>
            </a:endParaRP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  Noah, Abraham, Job, Joseph, Moses, Joshua, Gideon, David, Elijah, Elisha, Daniel, Jeremiah…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0647" y="431847"/>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12990" y="3904797"/>
            <a:ext cx="8518047" cy="1815882"/>
          </a:xfrm>
          <a:prstGeom prst="rect">
            <a:avLst/>
          </a:prstGeom>
          <a:solidFill>
            <a:schemeClr val="accent5">
              <a:lumMod val="20000"/>
              <a:lumOff val="80000"/>
            </a:schemeClr>
          </a:solidFill>
        </p:spPr>
        <p:txBody>
          <a:bodyPr wrap="square">
            <a:spAutoFit/>
          </a:bodyPr>
          <a:lstStyle/>
          <a:p>
            <a:r>
              <a:rPr lang="en-US" sz="2800" b="1" dirty="0"/>
              <a:t>Jeremiah 1:4-5   “Then the word of the LORD came to me, saying: "Before I formed you in the womb I knew you; Before you were born I sanctified you; I ordained you a prophet to the nations."</a:t>
            </a:r>
          </a:p>
        </p:txBody>
      </p:sp>
    </p:spTree>
    <p:extLst>
      <p:ext uri="{BB962C8B-B14F-4D97-AF65-F5344CB8AC3E}">
        <p14:creationId xmlns:p14="http://schemas.microsoft.com/office/powerpoint/2010/main" val="178303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483743"/>
            <a:ext cx="8351448" cy="4675967"/>
          </a:xfrm>
        </p:spPr>
        <p:txBody>
          <a:bodyPr>
            <a:normAutofit/>
          </a:bodyPr>
          <a:lstStyle/>
          <a:p>
            <a:pPr marL="0" indent="0">
              <a:buNone/>
            </a:pPr>
            <a:r>
              <a:rPr lang="en-US" sz="3600" u="sng" dirty="0"/>
              <a:t>Old Testament</a:t>
            </a:r>
            <a:endParaRPr lang="en-US" sz="2400" dirty="0"/>
          </a:p>
          <a:p>
            <a:r>
              <a:rPr lang="en-US" sz="1800" b="1" dirty="0"/>
              <a:t>Noah</a:t>
            </a:r>
            <a:r>
              <a:rPr lang="en-US" sz="1800" dirty="0"/>
              <a:t> (lead my family in an immoral world)</a:t>
            </a:r>
          </a:p>
          <a:p>
            <a:r>
              <a:rPr lang="en-US" sz="1800" b="1" dirty="0"/>
              <a:t>Job</a:t>
            </a:r>
            <a:r>
              <a:rPr lang="en-US" sz="1800" dirty="0"/>
              <a:t>   (patience and endurance under unknown trials)</a:t>
            </a:r>
          </a:p>
          <a:p>
            <a:r>
              <a:rPr lang="en-US" sz="1800" b="1" dirty="0"/>
              <a:t>Daniel</a:t>
            </a:r>
            <a:r>
              <a:rPr lang="en-US" sz="1800" dirty="0"/>
              <a:t> (prayer and purpose for his life)</a:t>
            </a:r>
          </a:p>
          <a:p>
            <a:r>
              <a:rPr lang="en-US" sz="2800" b="1" dirty="0">
                <a:solidFill>
                  <a:srgbClr val="C00000"/>
                </a:solidFill>
              </a:rPr>
              <a:t>Jeremiah </a:t>
            </a:r>
            <a:r>
              <a:rPr lang="en-US" sz="2400" dirty="0">
                <a:solidFill>
                  <a:schemeClr val="accent1"/>
                </a:solidFill>
                <a:effectLst>
                  <a:outerShdw blurRad="38100" dist="38100" dir="2700000" algn="tl">
                    <a:srgbClr val="000000">
                      <a:alpha val="43137"/>
                    </a:srgbClr>
                  </a:outerShdw>
                </a:effectLst>
              </a:rPr>
              <a:t>(faithful to the call to preach “out of season”)</a:t>
            </a:r>
            <a:endParaRPr lang="en-US" sz="2400" b="1" dirty="0">
              <a:solidFill>
                <a:srgbClr val="C00000"/>
              </a:solidFill>
              <a:effectLst>
                <a:outerShdw blurRad="38100" dist="38100" dir="2700000" algn="tl">
                  <a:srgbClr val="000000">
                    <a:alpha val="43137"/>
                  </a:srgbClr>
                </a:outerShdw>
              </a:effectLst>
            </a:endParaRPr>
          </a:p>
          <a:p>
            <a:endParaRPr lang="en-US" sz="2400" dirty="0">
              <a:solidFill>
                <a:schemeClr val="accent1"/>
              </a:solidFill>
            </a:endParaRPr>
          </a:p>
        </p:txBody>
      </p:sp>
      <p:sp>
        <p:nvSpPr>
          <p:cNvPr id="4" name="Rectangle 3"/>
          <p:cNvSpPr/>
          <p:nvPr/>
        </p:nvSpPr>
        <p:spPr>
          <a:xfrm>
            <a:off x="412990" y="3721719"/>
            <a:ext cx="8518048" cy="2308324"/>
          </a:xfrm>
          <a:prstGeom prst="rect">
            <a:avLst/>
          </a:prstGeom>
          <a:solidFill>
            <a:schemeClr val="accent5">
              <a:lumMod val="20000"/>
              <a:lumOff val="80000"/>
            </a:schemeClr>
          </a:solidFill>
        </p:spPr>
        <p:txBody>
          <a:bodyPr wrap="square">
            <a:spAutoFit/>
          </a:bodyPr>
          <a:lstStyle/>
          <a:p>
            <a:r>
              <a:rPr lang="en-US" sz="2400" b="1" dirty="0"/>
              <a:t>Jeremiah 9:1           Oh, that my head were waters, And my eyes a fountain of tears, That I might weep day and night For the slain of the daughter of my people!  2 Oh, that I had in the wilderness A lodging place for travelers; That I might leave my people, And go from them! For they are all adulterers, An assembly of treacherous men.</a:t>
            </a: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  Noah, Abraham, Job, Joseph, Moses, Joshua, Gideon, David, Elijah, Elisha, Daniel, Jeremiah…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0647" y="431847"/>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2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483743"/>
            <a:ext cx="8351448" cy="4675967"/>
          </a:xfrm>
        </p:spPr>
        <p:txBody>
          <a:bodyPr>
            <a:normAutofit/>
          </a:bodyPr>
          <a:lstStyle/>
          <a:p>
            <a:pPr marL="0" indent="0">
              <a:buNone/>
            </a:pPr>
            <a:r>
              <a:rPr lang="en-US" sz="3600" u="sng" dirty="0"/>
              <a:t>Old Testament</a:t>
            </a:r>
            <a:endParaRPr lang="en-US" sz="2400" dirty="0"/>
          </a:p>
          <a:p>
            <a:r>
              <a:rPr lang="en-US" sz="1800" b="1" dirty="0"/>
              <a:t>Noah</a:t>
            </a:r>
            <a:r>
              <a:rPr lang="en-US" sz="1800" dirty="0"/>
              <a:t> (lead my family in an immoral world)</a:t>
            </a:r>
          </a:p>
          <a:p>
            <a:r>
              <a:rPr lang="en-US" sz="1800" b="1" dirty="0"/>
              <a:t>Job</a:t>
            </a:r>
            <a:r>
              <a:rPr lang="en-US" sz="1800" dirty="0"/>
              <a:t>   (patience and endurance under unknown trials)</a:t>
            </a:r>
          </a:p>
          <a:p>
            <a:r>
              <a:rPr lang="en-US" sz="1800" b="1" dirty="0"/>
              <a:t>Daniel</a:t>
            </a:r>
            <a:r>
              <a:rPr lang="en-US" sz="1800" dirty="0"/>
              <a:t> (prayer and purpose for his life)</a:t>
            </a:r>
          </a:p>
          <a:p>
            <a:r>
              <a:rPr lang="en-US" sz="2800" b="1" dirty="0">
                <a:solidFill>
                  <a:srgbClr val="C00000"/>
                </a:solidFill>
              </a:rPr>
              <a:t>Jeremiah </a:t>
            </a:r>
            <a:r>
              <a:rPr lang="en-US" sz="2400" dirty="0">
                <a:solidFill>
                  <a:schemeClr val="accent1"/>
                </a:solidFill>
                <a:effectLst>
                  <a:outerShdw blurRad="38100" dist="38100" dir="2700000" algn="tl">
                    <a:srgbClr val="000000">
                      <a:alpha val="43137"/>
                    </a:srgbClr>
                  </a:outerShdw>
                </a:effectLst>
              </a:rPr>
              <a:t>(faithful to the call to preach “out of season”)</a:t>
            </a:r>
            <a:endParaRPr lang="en-US" sz="2400" b="1" dirty="0">
              <a:solidFill>
                <a:srgbClr val="C00000"/>
              </a:solidFill>
              <a:effectLst>
                <a:outerShdw blurRad="38100" dist="38100" dir="2700000" algn="tl">
                  <a:srgbClr val="000000">
                    <a:alpha val="43137"/>
                  </a:srgbClr>
                </a:outerShdw>
              </a:effectLst>
            </a:endParaRPr>
          </a:p>
          <a:p>
            <a:endParaRPr lang="en-US" sz="2400" dirty="0">
              <a:solidFill>
                <a:schemeClr val="accent1"/>
              </a:solidFill>
            </a:endParaRP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  Noah, Abraham, Job, Joseph, Moses, Joshua, Gideon, David, Elijah, Elisha, Daniel, Jeremiah…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0647" y="431847"/>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46390" y="3838363"/>
            <a:ext cx="8518048" cy="1815882"/>
          </a:xfrm>
          <a:prstGeom prst="rect">
            <a:avLst/>
          </a:prstGeom>
          <a:solidFill>
            <a:schemeClr val="accent5">
              <a:lumMod val="20000"/>
              <a:lumOff val="80000"/>
            </a:schemeClr>
          </a:solidFill>
        </p:spPr>
        <p:txBody>
          <a:bodyPr wrap="square">
            <a:spAutoFit/>
          </a:bodyPr>
          <a:lstStyle/>
          <a:p>
            <a:r>
              <a:rPr lang="en-US" sz="2800" b="1" dirty="0"/>
              <a:t>Jeremiah 20:9     Then I said, "I will not make mention of Him, Nor speak anymore in His name." But His word was in my heart like a burning fire, shut up in my bones; I was weary of holding it back, And I could not.</a:t>
            </a:r>
          </a:p>
        </p:txBody>
      </p:sp>
    </p:spTree>
    <p:extLst>
      <p:ext uri="{BB962C8B-B14F-4D97-AF65-F5344CB8AC3E}">
        <p14:creationId xmlns:p14="http://schemas.microsoft.com/office/powerpoint/2010/main" val="5273326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483743"/>
            <a:ext cx="8351448" cy="4675967"/>
          </a:xfrm>
        </p:spPr>
        <p:txBody>
          <a:bodyPr>
            <a:normAutofit/>
          </a:bodyPr>
          <a:lstStyle/>
          <a:p>
            <a:pPr marL="0" indent="0">
              <a:buNone/>
            </a:pPr>
            <a:r>
              <a:rPr lang="en-US" sz="3600" u="sng" dirty="0"/>
              <a:t>New Testament Picks</a:t>
            </a:r>
            <a:r>
              <a:rPr lang="en-US" sz="2400" dirty="0">
                <a:effectLst>
                  <a:outerShdw blurRad="38100" dist="38100" dir="2700000" algn="tl">
                    <a:srgbClr val="000000">
                      <a:alpha val="43137"/>
                    </a:srgbClr>
                  </a:outerShdw>
                </a:effectLst>
              </a:rPr>
              <a:t> (Phil. 4:9) </a:t>
            </a:r>
          </a:p>
          <a:p>
            <a:r>
              <a:rPr lang="en-US" sz="2800" b="1" dirty="0">
                <a:solidFill>
                  <a:srgbClr val="C00000"/>
                </a:solidFill>
                <a:effectLst>
                  <a:outerShdw blurRad="38100" dist="38100" dir="2700000" algn="tl">
                    <a:srgbClr val="000000">
                      <a:alpha val="43137"/>
                    </a:srgbClr>
                  </a:outerShdw>
                </a:effectLst>
              </a:rPr>
              <a:t>Peter</a:t>
            </a:r>
            <a:r>
              <a:rPr lang="en-US" sz="1800" b="1" dirty="0">
                <a:solidFill>
                  <a:srgbClr val="C00000"/>
                </a:solidFill>
                <a:effectLst>
                  <a:outerShdw blurRad="38100" dist="38100" dir="2700000" algn="tl">
                    <a:srgbClr val="000000">
                      <a:alpha val="43137"/>
                    </a:srgbClr>
                  </a:outerShdw>
                </a:effectLst>
              </a:rPr>
              <a:t> </a:t>
            </a:r>
            <a:r>
              <a:rPr lang="en-US" sz="2000" dirty="0">
                <a:solidFill>
                  <a:schemeClr val="accent1"/>
                </a:solidFill>
                <a:effectLst>
                  <a:outerShdw blurRad="38100" dist="38100" dir="2700000" algn="tl">
                    <a:srgbClr val="000000">
                      <a:alpha val="43137"/>
                    </a:srgbClr>
                  </a:outerShdw>
                </a:effectLst>
              </a:rPr>
              <a:t>(leadership and forgiveness)</a:t>
            </a:r>
            <a:endParaRPr lang="en-US" sz="2400" b="1" dirty="0">
              <a:solidFill>
                <a:srgbClr val="C00000"/>
              </a:solidFill>
              <a:effectLst>
                <a:outerShdw blurRad="38100" dist="38100" dir="2700000" algn="tl">
                  <a:srgbClr val="000000">
                    <a:alpha val="43137"/>
                  </a:srgbClr>
                </a:outerShdw>
              </a:effectLst>
            </a:endParaRPr>
          </a:p>
          <a:p>
            <a:endParaRPr lang="en-US" sz="2400" dirty="0">
              <a:solidFill>
                <a:schemeClr val="accent1"/>
              </a:solidFill>
            </a:endParaRPr>
          </a:p>
        </p:txBody>
      </p:sp>
      <p:sp>
        <p:nvSpPr>
          <p:cNvPr id="4" name="Rectangle 3"/>
          <p:cNvSpPr/>
          <p:nvPr/>
        </p:nvSpPr>
        <p:spPr>
          <a:xfrm>
            <a:off x="487928" y="4456334"/>
            <a:ext cx="8518048" cy="1569660"/>
          </a:xfrm>
          <a:prstGeom prst="rect">
            <a:avLst/>
          </a:prstGeom>
          <a:solidFill>
            <a:schemeClr val="accent5">
              <a:lumMod val="20000"/>
              <a:lumOff val="80000"/>
            </a:schemeClr>
          </a:solidFill>
        </p:spPr>
        <p:txBody>
          <a:bodyPr wrap="square">
            <a:spAutoFit/>
          </a:bodyPr>
          <a:lstStyle/>
          <a:p>
            <a:r>
              <a:rPr lang="en-US" sz="2400" b="1" dirty="0"/>
              <a:t>Matt. 18:21-22       Then </a:t>
            </a:r>
            <a:r>
              <a:rPr lang="en-US" sz="2400" b="1" u="sng" dirty="0">
                <a:solidFill>
                  <a:srgbClr val="C00000"/>
                </a:solidFill>
                <a:effectLst>
                  <a:outerShdw blurRad="38100" dist="38100" dir="2700000" algn="tl">
                    <a:srgbClr val="000000">
                      <a:alpha val="43137"/>
                    </a:srgbClr>
                  </a:outerShdw>
                </a:effectLst>
              </a:rPr>
              <a:t>Peter</a:t>
            </a:r>
            <a:r>
              <a:rPr lang="en-US" sz="2400" b="1" dirty="0"/>
              <a:t> came to Him and said, "Lord, how often shall my brother sin against me, and I forgive him? Up to seven times?“  Jesus said to him, "I do not say to you, up to seven times, but up to seventy times seven.</a:t>
            </a: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John the Baptist, Peter, John, Paul, Barnabas, Timothy, Luke, Nicodemus, Mary (Joseph), Stephen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770" y="431847"/>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62051" y="2825366"/>
            <a:ext cx="8518047" cy="1200329"/>
          </a:xfrm>
          <a:prstGeom prst="rect">
            <a:avLst/>
          </a:prstGeom>
          <a:solidFill>
            <a:schemeClr val="accent5">
              <a:lumMod val="20000"/>
              <a:lumOff val="80000"/>
            </a:schemeClr>
          </a:solidFill>
        </p:spPr>
        <p:txBody>
          <a:bodyPr wrap="square">
            <a:spAutoFit/>
          </a:bodyPr>
          <a:lstStyle/>
          <a:p>
            <a:r>
              <a:rPr lang="en-US" sz="2400" b="1" dirty="0"/>
              <a:t>Matt. 15:15-16     “Then </a:t>
            </a:r>
            <a:r>
              <a:rPr lang="en-US" sz="2400" b="1" u="sng" dirty="0">
                <a:solidFill>
                  <a:srgbClr val="C00000"/>
                </a:solidFill>
                <a:effectLst>
                  <a:outerShdw blurRad="38100" dist="38100" dir="2700000" algn="tl">
                    <a:srgbClr val="000000">
                      <a:alpha val="43137"/>
                    </a:srgbClr>
                  </a:outerShdw>
                </a:effectLst>
              </a:rPr>
              <a:t>Peter</a:t>
            </a:r>
            <a:r>
              <a:rPr lang="en-US" sz="2400" b="1" dirty="0">
                <a:solidFill>
                  <a:srgbClr val="C00000"/>
                </a:solidFill>
              </a:rPr>
              <a:t> </a:t>
            </a:r>
            <a:r>
              <a:rPr lang="en-US" sz="2400" b="1" dirty="0"/>
              <a:t>answered and said to Him, "Explain this parable to us.”  So Jesus said, "Are you also still without understanding?  </a:t>
            </a:r>
          </a:p>
        </p:txBody>
      </p:sp>
    </p:spTree>
    <p:extLst>
      <p:ext uri="{BB962C8B-B14F-4D97-AF65-F5344CB8AC3E}">
        <p14:creationId xmlns:p14="http://schemas.microsoft.com/office/powerpoint/2010/main" val="32967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483743"/>
            <a:ext cx="8351448" cy="4675967"/>
          </a:xfrm>
        </p:spPr>
        <p:txBody>
          <a:bodyPr>
            <a:normAutofit/>
          </a:bodyPr>
          <a:lstStyle/>
          <a:p>
            <a:pPr marL="0" indent="0">
              <a:buNone/>
            </a:pPr>
            <a:r>
              <a:rPr lang="en-US" sz="3600" u="sng" dirty="0"/>
              <a:t>New Testament Picks</a:t>
            </a:r>
            <a:r>
              <a:rPr lang="en-US" sz="2400" dirty="0">
                <a:effectLst>
                  <a:outerShdw blurRad="38100" dist="38100" dir="2700000" algn="tl">
                    <a:srgbClr val="000000">
                      <a:alpha val="43137"/>
                    </a:srgbClr>
                  </a:outerShdw>
                </a:effectLst>
              </a:rPr>
              <a:t> (Phil. 4:9) </a:t>
            </a:r>
          </a:p>
          <a:p>
            <a:r>
              <a:rPr lang="en-US" sz="2800" b="1" dirty="0">
                <a:solidFill>
                  <a:srgbClr val="C00000"/>
                </a:solidFill>
                <a:effectLst>
                  <a:outerShdw blurRad="38100" dist="38100" dir="2700000" algn="tl">
                    <a:srgbClr val="000000">
                      <a:alpha val="43137"/>
                    </a:srgbClr>
                  </a:outerShdw>
                </a:effectLst>
              </a:rPr>
              <a:t>Peter</a:t>
            </a:r>
            <a:r>
              <a:rPr lang="en-US" sz="1800" b="1" dirty="0">
                <a:solidFill>
                  <a:srgbClr val="C00000"/>
                </a:solidFill>
                <a:effectLst>
                  <a:outerShdw blurRad="38100" dist="38100" dir="2700000" algn="tl">
                    <a:srgbClr val="000000">
                      <a:alpha val="43137"/>
                    </a:srgbClr>
                  </a:outerShdw>
                </a:effectLst>
              </a:rPr>
              <a:t> </a:t>
            </a:r>
            <a:r>
              <a:rPr lang="en-US" sz="2000" dirty="0">
                <a:solidFill>
                  <a:schemeClr val="accent1"/>
                </a:solidFill>
                <a:effectLst>
                  <a:outerShdw blurRad="38100" dist="38100" dir="2700000" algn="tl">
                    <a:srgbClr val="000000">
                      <a:alpha val="43137"/>
                    </a:srgbClr>
                  </a:outerShdw>
                </a:effectLst>
              </a:rPr>
              <a:t>(leadership and forgiveness)</a:t>
            </a:r>
            <a:endParaRPr lang="en-US" sz="2400" b="1" dirty="0">
              <a:solidFill>
                <a:srgbClr val="C00000"/>
              </a:solidFill>
              <a:effectLst>
                <a:outerShdw blurRad="38100" dist="38100" dir="2700000" algn="tl">
                  <a:srgbClr val="000000">
                    <a:alpha val="43137"/>
                  </a:srgbClr>
                </a:outerShdw>
              </a:effectLst>
            </a:endParaRPr>
          </a:p>
          <a:p>
            <a:endParaRPr lang="en-US" sz="2400" dirty="0">
              <a:solidFill>
                <a:schemeClr val="accent1"/>
              </a:solidFill>
            </a:endParaRP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John the Baptist, Peter, John, Paul, Barnabas, Timothy, Luke, Nicodemus, Mary (Joseph), Stephen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770" y="431847"/>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29690" y="2854073"/>
            <a:ext cx="8518048" cy="2308324"/>
          </a:xfrm>
          <a:prstGeom prst="rect">
            <a:avLst/>
          </a:prstGeom>
          <a:solidFill>
            <a:schemeClr val="accent5">
              <a:lumMod val="20000"/>
              <a:lumOff val="80000"/>
            </a:schemeClr>
          </a:solidFill>
        </p:spPr>
        <p:txBody>
          <a:bodyPr wrap="square">
            <a:spAutoFit/>
          </a:bodyPr>
          <a:lstStyle/>
          <a:p>
            <a:r>
              <a:rPr lang="en-US" sz="2400" b="1" dirty="0"/>
              <a:t>Matt. 19:27-28   Then </a:t>
            </a:r>
            <a:r>
              <a:rPr lang="en-US" sz="2400" b="1" u="sng" dirty="0">
                <a:solidFill>
                  <a:srgbClr val="C00000"/>
                </a:solidFill>
                <a:effectLst>
                  <a:outerShdw blurRad="38100" dist="38100" dir="2700000" algn="tl">
                    <a:srgbClr val="000000">
                      <a:alpha val="43137"/>
                    </a:srgbClr>
                  </a:outerShdw>
                </a:effectLst>
              </a:rPr>
              <a:t>Peter</a:t>
            </a:r>
            <a:r>
              <a:rPr lang="en-US" sz="2400" b="1" dirty="0"/>
              <a:t> answered and said to Him, "See, we have left all and followed You. Therefore what shall we have?”  So Jesus said to them, "Assuredly I say to you, that in the regeneration, when the Son of Man sits on the throne of His glory, you who have followed Me will also sit on twelve thrones, judging the twelve tribes of Israel.</a:t>
            </a:r>
          </a:p>
        </p:txBody>
      </p:sp>
    </p:spTree>
    <p:extLst>
      <p:ext uri="{BB962C8B-B14F-4D97-AF65-F5344CB8AC3E}">
        <p14:creationId xmlns:p14="http://schemas.microsoft.com/office/powerpoint/2010/main" val="167202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483743"/>
            <a:ext cx="8351448" cy="4675967"/>
          </a:xfrm>
        </p:spPr>
        <p:txBody>
          <a:bodyPr>
            <a:normAutofit/>
          </a:bodyPr>
          <a:lstStyle/>
          <a:p>
            <a:pPr marL="0" indent="0">
              <a:buNone/>
            </a:pPr>
            <a:r>
              <a:rPr lang="en-US" sz="3600" u="sng" dirty="0"/>
              <a:t>New Testament</a:t>
            </a:r>
            <a:endParaRPr lang="en-US" sz="2400" dirty="0">
              <a:effectLst>
                <a:outerShdw blurRad="38100" dist="38100" dir="2700000" algn="tl">
                  <a:srgbClr val="000000">
                    <a:alpha val="43137"/>
                  </a:srgbClr>
                </a:outerShdw>
              </a:effectLst>
            </a:endParaRPr>
          </a:p>
          <a:p>
            <a:r>
              <a:rPr lang="en-US" sz="2800" b="1" dirty="0">
                <a:solidFill>
                  <a:srgbClr val="C00000"/>
                </a:solidFill>
                <a:effectLst>
                  <a:outerShdw blurRad="38100" dist="38100" dir="2700000" algn="tl">
                    <a:srgbClr val="000000">
                      <a:alpha val="43137"/>
                    </a:srgbClr>
                  </a:outerShdw>
                </a:effectLst>
              </a:rPr>
              <a:t>Peter</a:t>
            </a:r>
            <a:r>
              <a:rPr lang="en-US" sz="1800" b="1" dirty="0">
                <a:solidFill>
                  <a:srgbClr val="C00000"/>
                </a:solidFill>
                <a:effectLst>
                  <a:outerShdw blurRad="38100" dist="38100" dir="2700000" algn="tl">
                    <a:srgbClr val="000000">
                      <a:alpha val="43137"/>
                    </a:srgbClr>
                  </a:outerShdw>
                </a:effectLst>
              </a:rPr>
              <a:t> </a:t>
            </a:r>
            <a:r>
              <a:rPr lang="en-US" sz="2000" dirty="0">
                <a:solidFill>
                  <a:schemeClr val="accent1"/>
                </a:solidFill>
                <a:effectLst>
                  <a:outerShdw blurRad="38100" dist="38100" dir="2700000" algn="tl">
                    <a:srgbClr val="000000">
                      <a:alpha val="43137"/>
                    </a:srgbClr>
                  </a:outerShdw>
                </a:effectLst>
              </a:rPr>
              <a:t>(leadership and forgiveness)</a:t>
            </a:r>
            <a:endParaRPr lang="en-US" sz="2400" b="1" dirty="0">
              <a:solidFill>
                <a:srgbClr val="C00000"/>
              </a:solidFill>
              <a:effectLst>
                <a:outerShdw blurRad="38100" dist="38100" dir="2700000" algn="tl">
                  <a:srgbClr val="000000">
                    <a:alpha val="43137"/>
                  </a:srgbClr>
                </a:outerShdw>
              </a:effectLst>
            </a:endParaRPr>
          </a:p>
          <a:p>
            <a:endParaRPr lang="en-US" sz="2400" dirty="0">
              <a:solidFill>
                <a:schemeClr val="accent1"/>
              </a:solidFill>
            </a:endParaRPr>
          </a:p>
        </p:txBody>
      </p:sp>
      <p:sp>
        <p:nvSpPr>
          <p:cNvPr id="4" name="Rectangle 3"/>
          <p:cNvSpPr/>
          <p:nvPr/>
        </p:nvSpPr>
        <p:spPr>
          <a:xfrm>
            <a:off x="412990" y="2725588"/>
            <a:ext cx="8518048" cy="2308324"/>
          </a:xfrm>
          <a:prstGeom prst="rect">
            <a:avLst/>
          </a:prstGeom>
          <a:solidFill>
            <a:schemeClr val="accent5">
              <a:lumMod val="20000"/>
              <a:lumOff val="80000"/>
            </a:schemeClr>
          </a:solidFill>
        </p:spPr>
        <p:txBody>
          <a:bodyPr wrap="square">
            <a:spAutoFit/>
          </a:bodyPr>
          <a:lstStyle/>
          <a:p>
            <a:r>
              <a:rPr lang="en-US" sz="2400" b="1" dirty="0"/>
              <a:t>Matt 26:31     Then Jesus said to them, "All of you will be made to stumble because of Me this night, … 33 </a:t>
            </a:r>
            <a:r>
              <a:rPr lang="en-US" sz="2400" b="1" u="sng" dirty="0">
                <a:solidFill>
                  <a:srgbClr val="C00000"/>
                </a:solidFill>
                <a:effectLst>
                  <a:outerShdw blurRad="38100" dist="38100" dir="2700000" algn="tl">
                    <a:srgbClr val="000000">
                      <a:alpha val="43137"/>
                    </a:srgbClr>
                  </a:outerShdw>
                </a:effectLst>
              </a:rPr>
              <a:t>Peter</a:t>
            </a:r>
            <a:r>
              <a:rPr lang="en-US" sz="2400" b="1" dirty="0"/>
              <a:t> answered and said to Him, "Even if all are made to stumble because of You, I will never be made to stumble." Jesus said to him, "Assuredly, I say to you that this night, before the rooster crows, you will deny Me three times."</a:t>
            </a: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John the Baptist, Peter, John, Paul, Barnabas, Timothy, Luke, Nicodemus, Mary (Joseph), Stephen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770" y="431847"/>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412990" y="5152949"/>
            <a:ext cx="8518048" cy="1569660"/>
          </a:xfrm>
          <a:prstGeom prst="rect">
            <a:avLst/>
          </a:prstGeom>
          <a:solidFill>
            <a:schemeClr val="accent5">
              <a:lumMod val="20000"/>
              <a:lumOff val="80000"/>
            </a:schemeClr>
          </a:solidFill>
        </p:spPr>
        <p:txBody>
          <a:bodyPr wrap="square">
            <a:spAutoFit/>
          </a:bodyPr>
          <a:lstStyle/>
          <a:p>
            <a:r>
              <a:rPr lang="en-US" sz="2400" b="1" dirty="0"/>
              <a:t>John 21:15        So when they had eaten breakfast, Jesus said to Simon </a:t>
            </a:r>
            <a:r>
              <a:rPr lang="en-US" sz="2400" b="1" u="sng" dirty="0">
                <a:solidFill>
                  <a:srgbClr val="C00000"/>
                </a:solidFill>
                <a:effectLst>
                  <a:outerShdw blurRad="38100" dist="38100" dir="2700000" algn="tl">
                    <a:srgbClr val="000000">
                      <a:alpha val="43137"/>
                    </a:srgbClr>
                  </a:outerShdw>
                </a:effectLst>
              </a:rPr>
              <a:t>Peter</a:t>
            </a:r>
            <a:r>
              <a:rPr lang="en-US" sz="2400" b="1" dirty="0"/>
              <a:t>, "Simon, son of Jonah, do you love Me more than these?" He said to Him, "Yes, Lord; You know that I love You." He said to him, "Feed My lambs."</a:t>
            </a:r>
          </a:p>
        </p:txBody>
      </p:sp>
    </p:spTree>
    <p:extLst>
      <p:ext uri="{BB962C8B-B14F-4D97-AF65-F5344CB8AC3E}">
        <p14:creationId xmlns:p14="http://schemas.microsoft.com/office/powerpoint/2010/main" val="413583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118 - God Of Prayer - 3.2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Song</a:t>
            </a:r>
            <a:endParaRPr lang="en-US" dirty="0"/>
          </a:p>
        </p:txBody>
      </p:sp>
    </p:spTree>
    <p:extLst>
      <p:ext uri="{BB962C8B-B14F-4D97-AF65-F5344CB8AC3E}">
        <p14:creationId xmlns:p14="http://schemas.microsoft.com/office/powerpoint/2010/main" val="2160267920"/>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483743"/>
            <a:ext cx="8351448" cy="4675967"/>
          </a:xfrm>
        </p:spPr>
        <p:txBody>
          <a:bodyPr>
            <a:normAutofit/>
          </a:bodyPr>
          <a:lstStyle/>
          <a:p>
            <a:pPr marL="0" indent="0">
              <a:buNone/>
            </a:pPr>
            <a:r>
              <a:rPr lang="en-US" sz="3600" u="sng" dirty="0"/>
              <a:t>New Testament</a:t>
            </a:r>
            <a:endParaRPr lang="en-US" sz="2400" dirty="0"/>
          </a:p>
          <a:p>
            <a:r>
              <a:rPr lang="en-US" sz="2000" b="1" dirty="0"/>
              <a:t>Peter </a:t>
            </a:r>
            <a:endParaRPr lang="en-US" sz="2000" dirty="0"/>
          </a:p>
          <a:p>
            <a:r>
              <a:rPr lang="en-US" sz="2800" b="1" dirty="0">
                <a:solidFill>
                  <a:srgbClr val="C00000"/>
                </a:solidFill>
                <a:effectLst>
                  <a:outerShdw blurRad="38100" dist="38100" dir="2700000" algn="tl">
                    <a:srgbClr val="000000">
                      <a:alpha val="43137"/>
                    </a:srgbClr>
                  </a:outerShdw>
                </a:effectLst>
              </a:rPr>
              <a:t>John</a:t>
            </a:r>
            <a:r>
              <a:rPr lang="en-US" sz="1800" b="1" dirty="0">
                <a:solidFill>
                  <a:srgbClr val="C00000"/>
                </a:solidFill>
                <a:effectLst>
                  <a:outerShdw blurRad="38100" dist="38100" dir="2700000" algn="tl">
                    <a:srgbClr val="000000">
                      <a:alpha val="43137"/>
                    </a:srgbClr>
                  </a:outerShdw>
                </a:effectLst>
              </a:rPr>
              <a:t> </a:t>
            </a:r>
            <a:r>
              <a:rPr lang="en-US" sz="2000" dirty="0">
                <a:solidFill>
                  <a:schemeClr val="accent1"/>
                </a:solidFill>
                <a:effectLst>
                  <a:outerShdw blurRad="38100" dist="38100" dir="2700000" algn="tl">
                    <a:srgbClr val="000000">
                      <a:alpha val="43137"/>
                    </a:srgbClr>
                  </a:outerShdw>
                </a:effectLst>
              </a:rPr>
              <a:t>(</a:t>
            </a:r>
            <a:r>
              <a:rPr lang="en-US" sz="2000" b="1" u="sng" dirty="0">
                <a:solidFill>
                  <a:schemeClr val="accent1"/>
                </a:solidFill>
                <a:effectLst>
                  <a:outerShdw blurRad="38100" dist="38100" dir="2700000" algn="tl">
                    <a:srgbClr val="000000">
                      <a:alpha val="43137"/>
                    </a:srgbClr>
                  </a:outerShdw>
                </a:effectLst>
              </a:rPr>
              <a:t>intimac</a:t>
            </a:r>
            <a:r>
              <a:rPr lang="en-US" sz="2000" b="1" dirty="0">
                <a:solidFill>
                  <a:schemeClr val="accent1"/>
                </a:solidFill>
                <a:effectLst>
                  <a:outerShdw blurRad="38100" dist="38100" dir="2700000" algn="tl">
                    <a:srgbClr val="000000">
                      <a:alpha val="43137"/>
                    </a:srgbClr>
                  </a:outerShdw>
                </a:effectLst>
              </a:rPr>
              <a:t>y with Christ and endurance over decades)</a:t>
            </a:r>
            <a:endParaRPr lang="en-US" sz="2400" b="1" dirty="0">
              <a:solidFill>
                <a:srgbClr val="C00000"/>
              </a:solidFill>
              <a:effectLst>
                <a:outerShdw blurRad="38100" dist="38100" dir="2700000" algn="tl">
                  <a:srgbClr val="000000">
                    <a:alpha val="43137"/>
                  </a:srgbClr>
                </a:outerShdw>
              </a:effectLst>
            </a:endParaRPr>
          </a:p>
          <a:p>
            <a:endParaRPr lang="en-US" sz="2400" dirty="0">
              <a:solidFill>
                <a:schemeClr val="accent1"/>
              </a:solidFill>
            </a:endParaRPr>
          </a:p>
        </p:txBody>
      </p:sp>
      <p:sp>
        <p:nvSpPr>
          <p:cNvPr id="4" name="Rectangle 3"/>
          <p:cNvSpPr/>
          <p:nvPr/>
        </p:nvSpPr>
        <p:spPr>
          <a:xfrm>
            <a:off x="487926" y="4015375"/>
            <a:ext cx="8518048" cy="1200329"/>
          </a:xfrm>
          <a:prstGeom prst="rect">
            <a:avLst/>
          </a:prstGeom>
          <a:solidFill>
            <a:schemeClr val="accent5">
              <a:lumMod val="20000"/>
              <a:lumOff val="80000"/>
            </a:schemeClr>
          </a:solidFill>
        </p:spPr>
        <p:txBody>
          <a:bodyPr wrap="square">
            <a:spAutoFit/>
          </a:bodyPr>
          <a:lstStyle/>
          <a:p>
            <a:r>
              <a:rPr lang="en-US" sz="2400" b="1" dirty="0"/>
              <a:t>John 19:26    When Jesus therefore saw His mother, and </a:t>
            </a:r>
            <a:r>
              <a:rPr lang="en-US" sz="2400" b="1" dirty="0">
                <a:solidFill>
                  <a:schemeClr val="bg1"/>
                </a:solidFill>
                <a:effectLst>
                  <a:outerShdw blurRad="38100" dist="38100" dir="2700000" algn="tl">
                    <a:srgbClr val="000000">
                      <a:alpha val="43137"/>
                    </a:srgbClr>
                  </a:outerShdw>
                </a:effectLst>
              </a:rPr>
              <a:t>the </a:t>
            </a:r>
            <a:r>
              <a:rPr lang="en-US" sz="2400" b="1" dirty="0">
                <a:solidFill>
                  <a:srgbClr val="C00000"/>
                </a:solidFill>
                <a:effectLst>
                  <a:outerShdw blurRad="38100" dist="38100" dir="2700000" algn="tl">
                    <a:srgbClr val="000000">
                      <a:alpha val="43137"/>
                    </a:srgbClr>
                  </a:outerShdw>
                </a:effectLst>
              </a:rPr>
              <a:t>disciple </a:t>
            </a:r>
            <a:r>
              <a:rPr lang="en-US" sz="2400" b="1" u="sng" dirty="0">
                <a:solidFill>
                  <a:srgbClr val="C00000"/>
                </a:solidFill>
                <a:effectLst>
                  <a:outerShdw blurRad="38100" dist="38100" dir="2700000" algn="tl">
                    <a:srgbClr val="000000">
                      <a:alpha val="43137"/>
                    </a:srgbClr>
                  </a:outerShdw>
                </a:effectLst>
              </a:rPr>
              <a:t>whom He </a:t>
            </a:r>
            <a:r>
              <a:rPr lang="en-US" sz="2400" b="1" dirty="0">
                <a:solidFill>
                  <a:srgbClr val="C00000"/>
                </a:solidFill>
                <a:effectLst>
                  <a:outerShdw blurRad="38100" dist="38100" dir="2700000" algn="tl">
                    <a:srgbClr val="000000">
                      <a:alpha val="43137"/>
                    </a:srgbClr>
                  </a:outerShdw>
                </a:effectLst>
              </a:rPr>
              <a:t>loved </a:t>
            </a:r>
            <a:r>
              <a:rPr lang="en-US" sz="2400" b="1" dirty="0"/>
              <a:t>standing by, He said to His mother, "Woman, behold your son!"</a:t>
            </a: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John the Baptist, Peter, John, Paul, Barnabas, Timothy, Luke, Nicodemus, Mary (Joseph), Stephen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770" y="431847"/>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87927" y="2931604"/>
            <a:ext cx="8518047" cy="830997"/>
          </a:xfrm>
          <a:prstGeom prst="rect">
            <a:avLst/>
          </a:prstGeom>
          <a:solidFill>
            <a:schemeClr val="accent5">
              <a:lumMod val="20000"/>
              <a:lumOff val="80000"/>
            </a:schemeClr>
          </a:solidFill>
        </p:spPr>
        <p:txBody>
          <a:bodyPr wrap="square">
            <a:spAutoFit/>
          </a:bodyPr>
          <a:lstStyle/>
          <a:p>
            <a:r>
              <a:rPr lang="en-US" sz="2400" b="1" dirty="0"/>
              <a:t>John 13:23    Now there was leaning on Jesus' bosom </a:t>
            </a:r>
            <a:r>
              <a:rPr lang="en-US" sz="2400" b="1" dirty="0">
                <a:solidFill>
                  <a:srgbClr val="C00000"/>
                </a:solidFill>
                <a:effectLst>
                  <a:outerShdw blurRad="38100" dist="38100" dir="2700000" algn="tl">
                    <a:srgbClr val="000000">
                      <a:alpha val="43137"/>
                    </a:srgbClr>
                  </a:outerShdw>
                </a:effectLst>
              </a:rPr>
              <a:t>one of His disciples, </a:t>
            </a:r>
            <a:r>
              <a:rPr lang="en-US" sz="2400" b="1" u="sng" dirty="0">
                <a:solidFill>
                  <a:srgbClr val="C00000"/>
                </a:solidFill>
                <a:effectLst>
                  <a:outerShdw blurRad="38100" dist="38100" dir="2700000" algn="tl">
                    <a:srgbClr val="000000">
                      <a:alpha val="43137"/>
                    </a:srgbClr>
                  </a:outerShdw>
                </a:effectLst>
              </a:rPr>
              <a:t>whom Jesus </a:t>
            </a:r>
            <a:r>
              <a:rPr lang="en-US" sz="2400" b="1" dirty="0">
                <a:solidFill>
                  <a:srgbClr val="C00000"/>
                </a:solidFill>
                <a:effectLst>
                  <a:outerShdw blurRad="38100" dist="38100" dir="2700000" algn="tl">
                    <a:srgbClr val="000000">
                      <a:alpha val="43137"/>
                    </a:srgbClr>
                  </a:outerShdw>
                </a:effectLst>
              </a:rPr>
              <a:t> </a:t>
            </a:r>
            <a:r>
              <a:rPr lang="en-US" sz="2400" b="1" u="sng" dirty="0">
                <a:solidFill>
                  <a:srgbClr val="C00000"/>
                </a:solidFill>
                <a:effectLst>
                  <a:outerShdw blurRad="38100" dist="38100" dir="2700000" algn="tl">
                    <a:srgbClr val="000000">
                      <a:alpha val="43137"/>
                    </a:srgbClr>
                  </a:outerShdw>
                </a:effectLst>
              </a:rPr>
              <a:t>loved</a:t>
            </a:r>
            <a:r>
              <a:rPr lang="en-US" sz="2400" b="1" dirty="0"/>
              <a:t>.</a:t>
            </a:r>
          </a:p>
        </p:txBody>
      </p:sp>
      <p:sp>
        <p:nvSpPr>
          <p:cNvPr id="9" name="Rectangle 8"/>
          <p:cNvSpPr/>
          <p:nvPr/>
        </p:nvSpPr>
        <p:spPr>
          <a:xfrm>
            <a:off x="487926" y="5513379"/>
            <a:ext cx="8518048" cy="830997"/>
          </a:xfrm>
          <a:prstGeom prst="rect">
            <a:avLst/>
          </a:prstGeom>
          <a:solidFill>
            <a:schemeClr val="accent5">
              <a:lumMod val="20000"/>
              <a:lumOff val="80000"/>
            </a:schemeClr>
          </a:solidFill>
        </p:spPr>
        <p:txBody>
          <a:bodyPr wrap="square">
            <a:spAutoFit/>
          </a:bodyPr>
          <a:lstStyle/>
          <a:p>
            <a:r>
              <a:rPr lang="en-US" sz="2400" b="1" dirty="0"/>
              <a:t>Matt 17:1     Now after six days Jesus took </a:t>
            </a:r>
            <a:r>
              <a:rPr lang="en-US" sz="2400" b="1" u="sng" dirty="0"/>
              <a:t>Peter, James, and </a:t>
            </a:r>
            <a:r>
              <a:rPr lang="en-US" sz="2400" b="1" u="sng" dirty="0">
                <a:solidFill>
                  <a:srgbClr val="C00000"/>
                </a:solidFill>
                <a:effectLst>
                  <a:outerShdw blurRad="38100" dist="38100" dir="2700000" algn="tl">
                    <a:srgbClr val="000000">
                      <a:alpha val="43137"/>
                    </a:srgbClr>
                  </a:outerShdw>
                </a:effectLst>
              </a:rPr>
              <a:t>John</a:t>
            </a:r>
            <a:r>
              <a:rPr lang="en-US" sz="2400" b="1" dirty="0"/>
              <a:t> his brother, led them up on a high mountain by themselves;</a:t>
            </a:r>
          </a:p>
        </p:txBody>
      </p:sp>
    </p:spTree>
    <p:extLst>
      <p:ext uri="{BB962C8B-B14F-4D97-AF65-F5344CB8AC3E}">
        <p14:creationId xmlns:p14="http://schemas.microsoft.com/office/powerpoint/2010/main" val="127440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483743"/>
            <a:ext cx="8351448" cy="4675967"/>
          </a:xfrm>
        </p:spPr>
        <p:txBody>
          <a:bodyPr>
            <a:normAutofit/>
          </a:bodyPr>
          <a:lstStyle/>
          <a:p>
            <a:pPr marL="0" indent="0">
              <a:buNone/>
            </a:pPr>
            <a:r>
              <a:rPr lang="en-US" sz="3600" u="sng" dirty="0"/>
              <a:t>New Testament</a:t>
            </a:r>
            <a:endParaRPr lang="en-US" sz="2400" dirty="0"/>
          </a:p>
          <a:p>
            <a:r>
              <a:rPr lang="en-US" sz="2000" b="1" dirty="0"/>
              <a:t>Peter </a:t>
            </a:r>
            <a:endParaRPr lang="en-US" sz="2000" dirty="0"/>
          </a:p>
          <a:p>
            <a:r>
              <a:rPr lang="en-US" sz="2800" b="1" dirty="0">
                <a:solidFill>
                  <a:srgbClr val="C00000"/>
                </a:solidFill>
                <a:effectLst>
                  <a:outerShdw blurRad="38100" dist="38100" dir="2700000" algn="tl">
                    <a:srgbClr val="000000">
                      <a:alpha val="43137"/>
                    </a:srgbClr>
                  </a:outerShdw>
                </a:effectLst>
              </a:rPr>
              <a:t>John</a:t>
            </a:r>
            <a:r>
              <a:rPr lang="en-US" sz="1800" b="1" dirty="0">
                <a:solidFill>
                  <a:srgbClr val="C00000"/>
                </a:solidFill>
                <a:effectLst>
                  <a:outerShdw blurRad="38100" dist="38100" dir="2700000" algn="tl">
                    <a:srgbClr val="000000">
                      <a:alpha val="43137"/>
                    </a:srgbClr>
                  </a:outerShdw>
                </a:effectLst>
              </a:rPr>
              <a:t> </a:t>
            </a:r>
            <a:r>
              <a:rPr lang="en-US" sz="2000" dirty="0">
                <a:solidFill>
                  <a:schemeClr val="accent1"/>
                </a:solidFill>
                <a:effectLst>
                  <a:outerShdw blurRad="38100" dist="38100" dir="2700000" algn="tl">
                    <a:srgbClr val="000000">
                      <a:alpha val="43137"/>
                    </a:srgbClr>
                  </a:outerShdw>
                </a:effectLst>
              </a:rPr>
              <a:t>(</a:t>
            </a:r>
            <a:r>
              <a:rPr lang="en-US" sz="2000" b="1" u="sng" dirty="0">
                <a:solidFill>
                  <a:schemeClr val="accent1"/>
                </a:solidFill>
                <a:effectLst>
                  <a:outerShdw blurRad="38100" dist="38100" dir="2700000" algn="tl">
                    <a:srgbClr val="000000">
                      <a:alpha val="43137"/>
                    </a:srgbClr>
                  </a:outerShdw>
                </a:effectLst>
              </a:rPr>
              <a:t>intimac</a:t>
            </a:r>
            <a:r>
              <a:rPr lang="en-US" sz="2000" b="1" dirty="0">
                <a:solidFill>
                  <a:schemeClr val="accent1"/>
                </a:solidFill>
                <a:effectLst>
                  <a:outerShdw blurRad="38100" dist="38100" dir="2700000" algn="tl">
                    <a:srgbClr val="000000">
                      <a:alpha val="43137"/>
                    </a:srgbClr>
                  </a:outerShdw>
                </a:effectLst>
              </a:rPr>
              <a:t>y with Christ and endurance over decades)</a:t>
            </a:r>
            <a:endParaRPr lang="en-US" sz="2400" b="1" dirty="0">
              <a:solidFill>
                <a:srgbClr val="C00000"/>
              </a:solidFill>
              <a:effectLst>
                <a:outerShdw blurRad="38100" dist="38100" dir="2700000" algn="tl">
                  <a:srgbClr val="000000">
                    <a:alpha val="43137"/>
                  </a:srgbClr>
                </a:outerShdw>
              </a:effectLst>
            </a:endParaRPr>
          </a:p>
          <a:p>
            <a:endParaRPr lang="en-US" sz="2400" dirty="0">
              <a:solidFill>
                <a:schemeClr val="accent1"/>
              </a:solidFill>
            </a:endParaRP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John the Baptist, Peter, John, Paul, Barnabas, Timothy, Luke, Nicodemus, Mary (Joseph), Stephen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770" y="431847"/>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329690" y="4426304"/>
            <a:ext cx="8518048" cy="830997"/>
          </a:xfrm>
          <a:prstGeom prst="rect">
            <a:avLst/>
          </a:prstGeom>
          <a:solidFill>
            <a:schemeClr val="accent5">
              <a:lumMod val="20000"/>
              <a:lumOff val="80000"/>
            </a:schemeClr>
          </a:solidFill>
        </p:spPr>
        <p:txBody>
          <a:bodyPr wrap="square">
            <a:spAutoFit/>
          </a:bodyPr>
          <a:lstStyle/>
          <a:p>
            <a:r>
              <a:rPr lang="en-US" sz="2400" b="1" dirty="0"/>
              <a:t>Mark 14:33  And He took </a:t>
            </a:r>
            <a:r>
              <a:rPr lang="en-US" sz="2400" b="1" u="sng" dirty="0"/>
              <a:t>Peter, James, and </a:t>
            </a:r>
            <a:r>
              <a:rPr lang="en-US" sz="2400" b="1" u="sng" dirty="0">
                <a:solidFill>
                  <a:srgbClr val="C00000"/>
                </a:solidFill>
                <a:effectLst>
                  <a:outerShdw blurRad="38100" dist="38100" dir="2700000" algn="tl">
                    <a:srgbClr val="000000">
                      <a:alpha val="43137"/>
                    </a:srgbClr>
                  </a:outerShdw>
                </a:effectLst>
              </a:rPr>
              <a:t>John</a:t>
            </a:r>
            <a:r>
              <a:rPr lang="en-US" sz="2400" b="1" dirty="0"/>
              <a:t> with Him, and He began to be troubled and deeply distressed.</a:t>
            </a:r>
          </a:p>
        </p:txBody>
      </p:sp>
      <p:sp>
        <p:nvSpPr>
          <p:cNvPr id="8" name="Rectangle 7"/>
          <p:cNvSpPr/>
          <p:nvPr/>
        </p:nvSpPr>
        <p:spPr>
          <a:xfrm>
            <a:off x="329690" y="3189742"/>
            <a:ext cx="8518047" cy="830997"/>
          </a:xfrm>
          <a:prstGeom prst="rect">
            <a:avLst/>
          </a:prstGeom>
          <a:solidFill>
            <a:schemeClr val="accent5">
              <a:lumMod val="20000"/>
              <a:lumOff val="80000"/>
            </a:schemeClr>
          </a:solidFill>
        </p:spPr>
        <p:txBody>
          <a:bodyPr wrap="square">
            <a:spAutoFit/>
          </a:bodyPr>
          <a:lstStyle/>
          <a:p>
            <a:r>
              <a:rPr lang="en-US" sz="2400" b="1" dirty="0"/>
              <a:t>Mark 5:37    And He permitted no one to follow Him except </a:t>
            </a:r>
            <a:r>
              <a:rPr lang="en-US" sz="2400" b="1" u="sng" dirty="0"/>
              <a:t>Peter, James, and </a:t>
            </a:r>
            <a:r>
              <a:rPr lang="en-US" sz="2400" b="1" u="sng" dirty="0">
                <a:solidFill>
                  <a:srgbClr val="C00000"/>
                </a:solidFill>
                <a:effectLst>
                  <a:outerShdw blurRad="38100" dist="38100" dir="2700000" algn="tl">
                    <a:srgbClr val="000000">
                      <a:alpha val="43137"/>
                    </a:srgbClr>
                  </a:outerShdw>
                </a:effectLst>
              </a:rPr>
              <a:t>John</a:t>
            </a:r>
            <a:r>
              <a:rPr lang="en-US" sz="2400" b="1" dirty="0"/>
              <a:t> the brother of James.</a:t>
            </a:r>
          </a:p>
        </p:txBody>
      </p:sp>
    </p:spTree>
    <p:extLst>
      <p:ext uri="{BB962C8B-B14F-4D97-AF65-F5344CB8AC3E}">
        <p14:creationId xmlns:p14="http://schemas.microsoft.com/office/powerpoint/2010/main" val="1980473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483743"/>
            <a:ext cx="8351448" cy="4675967"/>
          </a:xfrm>
        </p:spPr>
        <p:txBody>
          <a:bodyPr>
            <a:normAutofit/>
          </a:bodyPr>
          <a:lstStyle/>
          <a:p>
            <a:pPr marL="0" indent="0">
              <a:buNone/>
            </a:pPr>
            <a:r>
              <a:rPr lang="en-US" sz="3600" u="sng" dirty="0"/>
              <a:t>New Testament</a:t>
            </a:r>
            <a:endParaRPr lang="en-US" sz="2400" dirty="0"/>
          </a:p>
          <a:p>
            <a:r>
              <a:rPr lang="en-US" sz="2000" b="1" dirty="0"/>
              <a:t>Peter </a:t>
            </a:r>
            <a:endParaRPr lang="en-US" sz="2000" dirty="0"/>
          </a:p>
          <a:p>
            <a:r>
              <a:rPr lang="en-US" sz="2800" b="1" dirty="0">
                <a:solidFill>
                  <a:srgbClr val="C00000"/>
                </a:solidFill>
                <a:effectLst>
                  <a:outerShdw blurRad="38100" dist="38100" dir="2700000" algn="tl">
                    <a:srgbClr val="000000">
                      <a:alpha val="43137"/>
                    </a:srgbClr>
                  </a:outerShdw>
                </a:effectLst>
              </a:rPr>
              <a:t>John</a:t>
            </a:r>
            <a:r>
              <a:rPr lang="en-US" sz="1800" b="1" dirty="0">
                <a:solidFill>
                  <a:srgbClr val="C00000"/>
                </a:solidFill>
                <a:effectLst>
                  <a:outerShdw blurRad="38100" dist="38100" dir="2700000" algn="tl">
                    <a:srgbClr val="000000">
                      <a:alpha val="43137"/>
                    </a:srgbClr>
                  </a:outerShdw>
                </a:effectLst>
              </a:rPr>
              <a:t> </a:t>
            </a:r>
            <a:r>
              <a:rPr lang="en-US" sz="2000" dirty="0">
                <a:solidFill>
                  <a:schemeClr val="accent1"/>
                </a:solidFill>
                <a:effectLst>
                  <a:outerShdw blurRad="38100" dist="38100" dir="2700000" algn="tl">
                    <a:srgbClr val="000000">
                      <a:alpha val="43137"/>
                    </a:srgbClr>
                  </a:outerShdw>
                </a:effectLst>
              </a:rPr>
              <a:t>(</a:t>
            </a:r>
            <a:r>
              <a:rPr lang="en-US" sz="2000" b="1" dirty="0">
                <a:solidFill>
                  <a:schemeClr val="accent1"/>
                </a:solidFill>
                <a:effectLst>
                  <a:outerShdw blurRad="38100" dist="38100" dir="2700000" algn="tl">
                    <a:srgbClr val="000000">
                      <a:alpha val="43137"/>
                    </a:srgbClr>
                  </a:outerShdw>
                </a:effectLst>
              </a:rPr>
              <a:t>intimacy with Christ and </a:t>
            </a:r>
            <a:r>
              <a:rPr lang="en-US" sz="2000" b="1" u="sng" dirty="0">
                <a:solidFill>
                  <a:schemeClr val="accent1"/>
                </a:solidFill>
                <a:effectLst>
                  <a:outerShdw blurRad="38100" dist="38100" dir="2700000" algn="tl">
                    <a:srgbClr val="000000">
                      <a:alpha val="43137"/>
                    </a:srgbClr>
                  </a:outerShdw>
                </a:effectLst>
              </a:rPr>
              <a:t>endurance</a:t>
            </a:r>
            <a:r>
              <a:rPr lang="en-US" sz="2000" b="1" dirty="0">
                <a:solidFill>
                  <a:schemeClr val="accent1"/>
                </a:solidFill>
                <a:effectLst>
                  <a:outerShdw blurRad="38100" dist="38100" dir="2700000" algn="tl">
                    <a:srgbClr val="000000">
                      <a:alpha val="43137"/>
                    </a:srgbClr>
                  </a:outerShdw>
                </a:effectLst>
              </a:rPr>
              <a:t> over decades)</a:t>
            </a:r>
            <a:endParaRPr lang="en-US" sz="2400" b="1" dirty="0">
              <a:solidFill>
                <a:srgbClr val="C00000"/>
              </a:solidFill>
              <a:effectLst>
                <a:outerShdw blurRad="38100" dist="38100" dir="2700000" algn="tl">
                  <a:srgbClr val="000000">
                    <a:alpha val="43137"/>
                  </a:srgbClr>
                </a:outerShdw>
              </a:effectLst>
            </a:endParaRPr>
          </a:p>
          <a:p>
            <a:endParaRPr lang="en-US" sz="2400" dirty="0">
              <a:solidFill>
                <a:schemeClr val="accent1"/>
              </a:solidFill>
            </a:endParaRPr>
          </a:p>
        </p:txBody>
      </p:sp>
      <p:sp>
        <p:nvSpPr>
          <p:cNvPr id="4" name="Rectangle 3"/>
          <p:cNvSpPr/>
          <p:nvPr/>
        </p:nvSpPr>
        <p:spPr>
          <a:xfrm>
            <a:off x="312975" y="3126788"/>
            <a:ext cx="8518048" cy="1569660"/>
          </a:xfrm>
          <a:prstGeom prst="rect">
            <a:avLst/>
          </a:prstGeom>
          <a:solidFill>
            <a:schemeClr val="accent5">
              <a:lumMod val="20000"/>
              <a:lumOff val="80000"/>
            </a:schemeClr>
          </a:solidFill>
        </p:spPr>
        <p:txBody>
          <a:bodyPr wrap="square">
            <a:spAutoFit/>
          </a:bodyPr>
          <a:lstStyle/>
          <a:p>
            <a:r>
              <a:rPr lang="en-US" sz="2400" b="1" dirty="0"/>
              <a:t>1 John 1:1    That which was from the beginning, which </a:t>
            </a:r>
            <a:r>
              <a:rPr lang="en-US" sz="2400" b="1" dirty="0">
                <a:solidFill>
                  <a:srgbClr val="C00000"/>
                </a:solidFill>
              </a:rPr>
              <a:t>we</a:t>
            </a:r>
            <a:r>
              <a:rPr lang="en-US" sz="2400" b="1" dirty="0"/>
              <a:t> have heard, which </a:t>
            </a:r>
            <a:r>
              <a:rPr lang="en-US" sz="2400" b="1" dirty="0">
                <a:solidFill>
                  <a:srgbClr val="C00000"/>
                </a:solidFill>
              </a:rPr>
              <a:t>we</a:t>
            </a:r>
            <a:r>
              <a:rPr lang="en-US" sz="2400" b="1" dirty="0"/>
              <a:t> have seen with our eyes, which </a:t>
            </a:r>
            <a:r>
              <a:rPr lang="en-US" sz="2400" b="1" dirty="0">
                <a:solidFill>
                  <a:srgbClr val="C00000"/>
                </a:solidFill>
              </a:rPr>
              <a:t>we</a:t>
            </a:r>
            <a:r>
              <a:rPr lang="en-US" sz="2400" b="1" dirty="0"/>
              <a:t> have looked upon, and our hands have handled, concerning the Word of life-- … 4 And these things </a:t>
            </a:r>
            <a:r>
              <a:rPr lang="en-US" sz="2400" b="1" dirty="0">
                <a:solidFill>
                  <a:srgbClr val="C00000"/>
                </a:solidFill>
              </a:rPr>
              <a:t>we</a:t>
            </a:r>
            <a:r>
              <a:rPr lang="en-US" sz="2400" b="1" dirty="0"/>
              <a:t> write to you that your joy may be full.</a:t>
            </a: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John the Baptist, Peter, John, Paul, Barnabas, Timothy, Luke, Nicodemus, Mary (Joseph), Stephen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770" y="431847"/>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12975" y="5076054"/>
            <a:ext cx="8518048" cy="1569660"/>
          </a:xfrm>
          <a:prstGeom prst="rect">
            <a:avLst/>
          </a:prstGeom>
          <a:solidFill>
            <a:schemeClr val="accent5">
              <a:lumMod val="20000"/>
              <a:lumOff val="80000"/>
            </a:schemeClr>
          </a:solidFill>
        </p:spPr>
        <p:txBody>
          <a:bodyPr wrap="square">
            <a:spAutoFit/>
          </a:bodyPr>
          <a:lstStyle/>
          <a:p>
            <a:r>
              <a:rPr lang="en-US" sz="2400" b="1" dirty="0"/>
              <a:t>Revel. 1:9    I, </a:t>
            </a:r>
            <a:r>
              <a:rPr lang="en-US" sz="2400" b="1" dirty="0">
                <a:solidFill>
                  <a:srgbClr val="C00000"/>
                </a:solidFill>
                <a:effectLst>
                  <a:outerShdw blurRad="38100" dist="38100" dir="2700000" algn="tl">
                    <a:srgbClr val="000000">
                      <a:alpha val="43137"/>
                    </a:srgbClr>
                  </a:outerShdw>
                </a:effectLst>
              </a:rPr>
              <a:t>John</a:t>
            </a:r>
            <a:r>
              <a:rPr lang="en-US" sz="2400" b="1" dirty="0"/>
              <a:t>, both your brother and companion in the tribulation and kingdom and patience of Jesus Christ, was on the island that is called Patmos for the word of God and for the testimony of Jesus Christ.</a:t>
            </a:r>
          </a:p>
        </p:txBody>
      </p:sp>
    </p:spTree>
    <p:extLst>
      <p:ext uri="{BB962C8B-B14F-4D97-AF65-F5344CB8AC3E}">
        <p14:creationId xmlns:p14="http://schemas.microsoft.com/office/powerpoint/2010/main" val="24992810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483743"/>
            <a:ext cx="8351448" cy="4675967"/>
          </a:xfrm>
        </p:spPr>
        <p:txBody>
          <a:bodyPr>
            <a:normAutofit/>
          </a:bodyPr>
          <a:lstStyle/>
          <a:p>
            <a:pPr marL="0" indent="0">
              <a:buNone/>
            </a:pPr>
            <a:r>
              <a:rPr lang="en-US" sz="3600" u="sng" dirty="0"/>
              <a:t>New Testament Cabinet Picks</a:t>
            </a:r>
            <a:r>
              <a:rPr lang="en-US" sz="2400" dirty="0"/>
              <a:t> </a:t>
            </a:r>
          </a:p>
          <a:p>
            <a:r>
              <a:rPr lang="en-US" sz="2000" b="1" dirty="0"/>
              <a:t>Peter </a:t>
            </a:r>
            <a:endParaRPr lang="en-US" sz="2000" dirty="0"/>
          </a:p>
          <a:p>
            <a:r>
              <a:rPr lang="en-US" sz="2000" b="1" dirty="0"/>
              <a:t>John </a:t>
            </a:r>
          </a:p>
          <a:p>
            <a:r>
              <a:rPr lang="en-US" sz="2800" b="1" dirty="0">
                <a:solidFill>
                  <a:srgbClr val="C00000"/>
                </a:solidFill>
                <a:effectLst>
                  <a:outerShdw blurRad="38100" dist="38100" dir="2700000" algn="tl">
                    <a:srgbClr val="000000">
                      <a:alpha val="43137"/>
                    </a:srgbClr>
                  </a:outerShdw>
                </a:effectLst>
              </a:rPr>
              <a:t>Paul</a:t>
            </a:r>
            <a:r>
              <a:rPr lang="en-US" sz="1800" b="1" dirty="0">
                <a:solidFill>
                  <a:srgbClr val="C00000"/>
                </a:solidFill>
                <a:effectLst>
                  <a:outerShdw blurRad="38100" dist="38100" dir="2700000" algn="tl">
                    <a:srgbClr val="000000">
                      <a:alpha val="43137"/>
                    </a:srgbClr>
                  </a:outerShdw>
                </a:effectLst>
              </a:rPr>
              <a:t> </a:t>
            </a:r>
            <a:r>
              <a:rPr lang="en-US" sz="2000" dirty="0">
                <a:solidFill>
                  <a:schemeClr val="accent1"/>
                </a:solidFill>
                <a:effectLst>
                  <a:outerShdw blurRad="38100" dist="38100" dir="2700000" algn="tl">
                    <a:srgbClr val="000000">
                      <a:alpha val="43137"/>
                    </a:srgbClr>
                  </a:outerShdw>
                </a:effectLst>
              </a:rPr>
              <a:t>(p</a:t>
            </a:r>
            <a:r>
              <a:rPr lang="en-US" sz="2000" u="sng" dirty="0">
                <a:solidFill>
                  <a:schemeClr val="accent1"/>
                </a:solidFill>
                <a:effectLst>
                  <a:outerShdw blurRad="38100" dist="38100" dir="2700000" algn="tl">
                    <a:srgbClr val="000000">
                      <a:alpha val="43137"/>
                    </a:srgbClr>
                  </a:outerShdw>
                </a:effectLst>
              </a:rPr>
              <a:t>assion</a:t>
            </a:r>
            <a:r>
              <a:rPr lang="en-US" sz="2000" dirty="0">
                <a:solidFill>
                  <a:schemeClr val="accent1"/>
                </a:solidFill>
                <a:effectLst>
                  <a:outerShdw blurRad="38100" dist="38100" dir="2700000" algn="tl">
                    <a:srgbClr val="000000">
                      <a:alpha val="43137"/>
                    </a:srgbClr>
                  </a:outerShdw>
                </a:effectLst>
              </a:rPr>
              <a:t> for Christ &amp; souls throughout life of hardship)</a:t>
            </a:r>
            <a:endParaRPr lang="en-US" sz="2000" b="1"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John the Baptist, Peter, John, Paul, Barnabas, Timothy, Luke, Nicodemus, Mary (Joseph), Stephen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770" y="431847"/>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12990" y="3401916"/>
            <a:ext cx="8518047" cy="2862322"/>
          </a:xfrm>
          <a:prstGeom prst="rect">
            <a:avLst/>
          </a:prstGeom>
          <a:solidFill>
            <a:schemeClr val="accent5">
              <a:lumMod val="20000"/>
              <a:lumOff val="80000"/>
            </a:schemeClr>
          </a:solidFill>
        </p:spPr>
        <p:txBody>
          <a:bodyPr wrap="square">
            <a:spAutoFit/>
          </a:bodyPr>
          <a:lstStyle/>
          <a:p>
            <a:r>
              <a:rPr lang="en-US" sz="2000" b="1" dirty="0"/>
              <a:t>Philippians 3:7-11    But what things were gain to me, these I have counted loss for Christ.  Yet indeed I also count all things loss for the excellence of the knowledge of Christ Jesus my Lord, for whom I have suffered the loss of all things, and count them as rubbish, that I may gain Christ, and be found in Him, not having my own righteousness, which is from the law, but that which is through faith in Christ, the righteousness which is from God by faith; that I may know Him and the power of His resurrection, and the fellowship of His sufferings, being conformed to His death, if, by any means, I may attain to the resurrection from the dead.</a:t>
            </a:r>
          </a:p>
        </p:txBody>
      </p:sp>
    </p:spTree>
    <p:extLst>
      <p:ext uri="{BB962C8B-B14F-4D97-AF65-F5344CB8AC3E}">
        <p14:creationId xmlns:p14="http://schemas.microsoft.com/office/powerpoint/2010/main" val="35352738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483743"/>
            <a:ext cx="8351448" cy="4675967"/>
          </a:xfrm>
        </p:spPr>
        <p:txBody>
          <a:bodyPr>
            <a:normAutofit/>
          </a:bodyPr>
          <a:lstStyle/>
          <a:p>
            <a:pPr marL="0" indent="0">
              <a:buNone/>
            </a:pPr>
            <a:r>
              <a:rPr lang="en-US" sz="3600" u="sng" dirty="0"/>
              <a:t>New Testament Cabinet Picks</a:t>
            </a:r>
            <a:r>
              <a:rPr lang="en-US" sz="2400" dirty="0"/>
              <a:t> </a:t>
            </a:r>
          </a:p>
          <a:p>
            <a:r>
              <a:rPr lang="en-US" sz="2000" b="1" dirty="0"/>
              <a:t>Peter </a:t>
            </a:r>
            <a:endParaRPr lang="en-US" sz="2000" dirty="0"/>
          </a:p>
          <a:p>
            <a:r>
              <a:rPr lang="en-US" sz="2000" b="1" dirty="0"/>
              <a:t>John </a:t>
            </a:r>
          </a:p>
          <a:p>
            <a:r>
              <a:rPr lang="en-US" sz="2800" b="1" dirty="0">
                <a:solidFill>
                  <a:srgbClr val="C00000"/>
                </a:solidFill>
                <a:effectLst>
                  <a:outerShdw blurRad="38100" dist="38100" dir="2700000" algn="tl">
                    <a:srgbClr val="000000">
                      <a:alpha val="43137"/>
                    </a:srgbClr>
                  </a:outerShdw>
                </a:effectLst>
              </a:rPr>
              <a:t>Paul</a:t>
            </a:r>
            <a:r>
              <a:rPr lang="en-US" sz="1800" b="1" dirty="0">
                <a:solidFill>
                  <a:srgbClr val="C00000"/>
                </a:solidFill>
                <a:effectLst>
                  <a:outerShdw blurRad="38100" dist="38100" dir="2700000" algn="tl">
                    <a:srgbClr val="000000">
                      <a:alpha val="43137"/>
                    </a:srgbClr>
                  </a:outerShdw>
                </a:effectLst>
              </a:rPr>
              <a:t> </a:t>
            </a:r>
            <a:r>
              <a:rPr lang="en-US" sz="2000" dirty="0">
                <a:solidFill>
                  <a:schemeClr val="accent1"/>
                </a:solidFill>
                <a:effectLst>
                  <a:outerShdw blurRad="38100" dist="38100" dir="2700000" algn="tl">
                    <a:srgbClr val="000000">
                      <a:alpha val="43137"/>
                    </a:srgbClr>
                  </a:outerShdw>
                </a:effectLst>
              </a:rPr>
              <a:t>(p</a:t>
            </a:r>
            <a:r>
              <a:rPr lang="en-US" sz="2000" u="sng" dirty="0">
                <a:solidFill>
                  <a:schemeClr val="accent1"/>
                </a:solidFill>
                <a:effectLst>
                  <a:outerShdw blurRad="38100" dist="38100" dir="2700000" algn="tl">
                    <a:srgbClr val="000000">
                      <a:alpha val="43137"/>
                    </a:srgbClr>
                  </a:outerShdw>
                </a:effectLst>
              </a:rPr>
              <a:t>assion</a:t>
            </a:r>
            <a:r>
              <a:rPr lang="en-US" sz="2000" dirty="0">
                <a:solidFill>
                  <a:schemeClr val="accent1"/>
                </a:solidFill>
                <a:effectLst>
                  <a:outerShdw blurRad="38100" dist="38100" dir="2700000" algn="tl">
                    <a:srgbClr val="000000">
                      <a:alpha val="43137"/>
                    </a:srgbClr>
                  </a:outerShdw>
                </a:effectLst>
              </a:rPr>
              <a:t> for Christ &amp; souls throughout life of hardship)</a:t>
            </a:r>
            <a:endParaRPr lang="en-US" sz="2000" b="1"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John the Baptist, Peter, John, Paul, Barnabas, Timothy, Luke, Nicodemus, Mary (Joseph), Stephen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770" y="431847"/>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12990" y="3401916"/>
            <a:ext cx="8518047" cy="2800767"/>
          </a:xfrm>
          <a:prstGeom prst="rect">
            <a:avLst/>
          </a:prstGeom>
          <a:solidFill>
            <a:schemeClr val="accent5">
              <a:lumMod val="20000"/>
              <a:lumOff val="80000"/>
            </a:schemeClr>
          </a:solidFill>
        </p:spPr>
        <p:txBody>
          <a:bodyPr wrap="square">
            <a:spAutoFit/>
          </a:bodyPr>
          <a:lstStyle/>
          <a:p>
            <a:r>
              <a:rPr lang="en-US" sz="2800" b="1" dirty="0"/>
              <a:t>1 Corinthians 9:19-22    </a:t>
            </a:r>
            <a:r>
              <a:rPr lang="en-US" sz="2000" b="1" dirty="0"/>
              <a:t>For though I am free from all men, I have made myself a servant to all, that I might win the more; and to the Jews I became as a Jew, that I might win Jews; to those who are under the law, as under the law, that I might win those who are under the law; to those who are without law, as without law (not being without law toward God, but under law toward Christ), that I might win those who are without law; to the weak I became as weak, that I might win the weak. </a:t>
            </a:r>
            <a:r>
              <a:rPr lang="en-US" sz="2400" b="1" i="1" u="sng" dirty="0">
                <a:effectLst>
                  <a:outerShdw blurRad="38100" dist="38100" dir="2700000" algn="tl">
                    <a:srgbClr val="000000">
                      <a:alpha val="43137"/>
                    </a:srgbClr>
                  </a:outerShdw>
                </a:effectLst>
              </a:rPr>
              <a:t>I have</a:t>
            </a:r>
            <a:r>
              <a:rPr lang="en-US" sz="2400" b="1" i="1" dirty="0">
                <a:effectLst>
                  <a:outerShdw blurRad="38100" dist="38100" dir="2700000" algn="tl">
                    <a:srgbClr val="000000">
                      <a:alpha val="43137"/>
                    </a:srgbClr>
                  </a:outerShdw>
                </a:effectLst>
              </a:rPr>
              <a:t> </a:t>
            </a:r>
            <a:r>
              <a:rPr lang="en-US" sz="2400" b="1" i="1" u="sng" dirty="0">
                <a:effectLst>
                  <a:outerShdw blurRad="38100" dist="38100" dir="2700000" algn="tl">
                    <a:srgbClr val="000000">
                      <a:alpha val="43137"/>
                    </a:srgbClr>
                  </a:outerShdw>
                </a:effectLst>
              </a:rPr>
              <a:t>become all things to all men, that I might by all means save</a:t>
            </a:r>
            <a:r>
              <a:rPr lang="en-US" sz="2400" b="1" i="1" dirty="0">
                <a:effectLst>
                  <a:outerShdw blurRad="38100" dist="38100" dir="2700000" algn="tl">
                    <a:srgbClr val="000000">
                      <a:alpha val="43137"/>
                    </a:srgbClr>
                  </a:outerShdw>
                </a:effectLst>
              </a:rPr>
              <a:t> </a:t>
            </a:r>
            <a:r>
              <a:rPr lang="en-US" sz="2400" b="1" i="1" u="sng" dirty="0">
                <a:effectLst>
                  <a:outerShdw blurRad="38100" dist="38100" dir="2700000" algn="tl">
                    <a:srgbClr val="000000">
                      <a:alpha val="43137"/>
                    </a:srgbClr>
                  </a:outerShdw>
                </a:effectLst>
              </a:rPr>
              <a:t>some.</a:t>
            </a:r>
          </a:p>
        </p:txBody>
      </p:sp>
    </p:spTree>
    <p:extLst>
      <p:ext uri="{BB962C8B-B14F-4D97-AF65-F5344CB8AC3E}">
        <p14:creationId xmlns:p14="http://schemas.microsoft.com/office/powerpoint/2010/main" val="322347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483743"/>
            <a:ext cx="8351448" cy="4675967"/>
          </a:xfrm>
        </p:spPr>
        <p:txBody>
          <a:bodyPr>
            <a:normAutofit/>
          </a:bodyPr>
          <a:lstStyle/>
          <a:p>
            <a:pPr marL="0" indent="0">
              <a:buNone/>
            </a:pPr>
            <a:r>
              <a:rPr lang="en-US" sz="3600" u="sng" dirty="0"/>
              <a:t>New Testament Cabinet Picks</a:t>
            </a:r>
            <a:r>
              <a:rPr lang="en-US" sz="2400" dirty="0"/>
              <a:t> </a:t>
            </a:r>
          </a:p>
          <a:p>
            <a:r>
              <a:rPr lang="en-US" sz="2000" b="1" dirty="0"/>
              <a:t>Peter </a:t>
            </a:r>
            <a:endParaRPr lang="en-US" sz="2000" dirty="0"/>
          </a:p>
          <a:p>
            <a:r>
              <a:rPr lang="en-US" sz="2000" b="1" dirty="0"/>
              <a:t>John </a:t>
            </a:r>
          </a:p>
          <a:p>
            <a:r>
              <a:rPr lang="en-US" sz="2000" b="1" dirty="0"/>
              <a:t>Paul </a:t>
            </a:r>
          </a:p>
          <a:p>
            <a:r>
              <a:rPr lang="en-US" sz="2800" b="1" dirty="0">
                <a:solidFill>
                  <a:srgbClr val="C00000"/>
                </a:solidFill>
                <a:effectLst>
                  <a:outerShdw blurRad="38100" dist="38100" dir="2700000" algn="tl">
                    <a:srgbClr val="000000">
                      <a:alpha val="43137"/>
                    </a:srgbClr>
                  </a:outerShdw>
                </a:effectLst>
              </a:rPr>
              <a:t>Barnabas</a:t>
            </a:r>
            <a:r>
              <a:rPr lang="en-US" sz="1800" b="1" dirty="0">
                <a:solidFill>
                  <a:srgbClr val="C00000"/>
                </a:solidFill>
                <a:effectLst>
                  <a:outerShdw blurRad="38100" dist="38100" dir="2700000" algn="tl">
                    <a:srgbClr val="000000">
                      <a:alpha val="43137"/>
                    </a:srgbClr>
                  </a:outerShdw>
                </a:effectLst>
              </a:rPr>
              <a:t> </a:t>
            </a:r>
            <a:r>
              <a:rPr lang="en-US" sz="2000" dirty="0">
                <a:solidFill>
                  <a:schemeClr val="accent1"/>
                </a:solidFill>
                <a:effectLst>
                  <a:outerShdw blurRad="38100" dist="38100" dir="2700000" algn="tl">
                    <a:srgbClr val="000000">
                      <a:alpha val="43137"/>
                    </a:srgbClr>
                  </a:outerShdw>
                </a:effectLst>
              </a:rPr>
              <a:t>(</a:t>
            </a:r>
            <a:r>
              <a:rPr lang="en-US" sz="2000" u="sng" dirty="0">
                <a:solidFill>
                  <a:schemeClr val="accent1"/>
                </a:solidFill>
                <a:effectLst>
                  <a:outerShdw blurRad="38100" dist="38100" dir="2700000" algn="tl">
                    <a:srgbClr val="000000">
                      <a:alpha val="43137"/>
                    </a:srgbClr>
                  </a:outerShdw>
                </a:effectLst>
              </a:rPr>
              <a:t>encoura</a:t>
            </a:r>
            <a:r>
              <a:rPr lang="en-US" sz="2000" dirty="0">
                <a:solidFill>
                  <a:schemeClr val="accent1"/>
                </a:solidFill>
                <a:effectLst>
                  <a:outerShdw blurRad="38100" dist="38100" dir="2700000" algn="tl">
                    <a:srgbClr val="000000">
                      <a:alpha val="43137"/>
                    </a:srgbClr>
                  </a:outerShdw>
                </a:effectLst>
              </a:rPr>
              <a:t>g</a:t>
            </a:r>
            <a:r>
              <a:rPr lang="en-US" sz="2000" u="sng" dirty="0">
                <a:solidFill>
                  <a:schemeClr val="accent1"/>
                </a:solidFill>
                <a:effectLst>
                  <a:outerShdw blurRad="38100" dist="38100" dir="2700000" algn="tl">
                    <a:srgbClr val="000000">
                      <a:alpha val="43137"/>
                    </a:srgbClr>
                  </a:outerShdw>
                </a:effectLst>
              </a:rPr>
              <a:t>er</a:t>
            </a:r>
            <a:r>
              <a:rPr lang="en-US" sz="2000" dirty="0">
                <a:solidFill>
                  <a:schemeClr val="accent1"/>
                </a:solidFill>
                <a:effectLst>
                  <a:outerShdw blurRad="38100" dist="38100" dir="2700000" algn="tl">
                    <a:srgbClr val="000000">
                      <a:alpha val="43137"/>
                    </a:srgbClr>
                  </a:outerShdw>
                </a:effectLst>
              </a:rPr>
              <a:t> and mentor of men)</a:t>
            </a:r>
          </a:p>
          <a:p>
            <a:endParaRPr lang="en-US" sz="2400" b="1" dirty="0">
              <a:solidFill>
                <a:srgbClr val="C00000"/>
              </a:solidFill>
              <a:effectLst>
                <a:outerShdw blurRad="38100" dist="38100" dir="2700000" algn="tl">
                  <a:srgbClr val="000000">
                    <a:alpha val="43137"/>
                  </a:srgbClr>
                </a:outerShdw>
              </a:effectLst>
            </a:endParaRPr>
          </a:p>
          <a:p>
            <a:endParaRPr lang="en-US" sz="2400" dirty="0">
              <a:solidFill>
                <a:schemeClr val="accent1"/>
              </a:solidFill>
            </a:endParaRP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John the Baptist, Peter, John, Paul, Barnabas, Timothy, Luke, Nicodemus, Mary (Joseph), Stephen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770" y="431847"/>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12990" y="3738220"/>
            <a:ext cx="8518047" cy="1200329"/>
          </a:xfrm>
          <a:prstGeom prst="rect">
            <a:avLst/>
          </a:prstGeom>
          <a:solidFill>
            <a:schemeClr val="accent5">
              <a:lumMod val="20000"/>
              <a:lumOff val="80000"/>
            </a:schemeClr>
          </a:solidFill>
        </p:spPr>
        <p:txBody>
          <a:bodyPr wrap="square">
            <a:spAutoFit/>
          </a:bodyPr>
          <a:lstStyle/>
          <a:p>
            <a:r>
              <a:rPr lang="en-US" sz="2400" b="1" dirty="0"/>
              <a:t>Acts 4:36 And </a:t>
            </a:r>
            <a:r>
              <a:rPr lang="en-US" sz="2400" b="1" dirty="0" err="1"/>
              <a:t>Joses</a:t>
            </a:r>
            <a:r>
              <a:rPr lang="en-US" sz="2400" b="1" dirty="0"/>
              <a:t>, who was also named </a:t>
            </a:r>
            <a:r>
              <a:rPr lang="en-US" sz="2400" b="1" dirty="0">
                <a:solidFill>
                  <a:srgbClr val="C00000"/>
                </a:solidFill>
                <a:effectLst>
                  <a:outerShdw blurRad="38100" dist="38100" dir="2700000" algn="tl">
                    <a:srgbClr val="000000">
                      <a:alpha val="43137"/>
                    </a:srgbClr>
                  </a:outerShdw>
                </a:effectLst>
              </a:rPr>
              <a:t>Barnabas</a:t>
            </a:r>
            <a:r>
              <a:rPr lang="en-US" sz="2400" b="1" dirty="0"/>
              <a:t> by the apostles (which is translated </a:t>
            </a:r>
            <a:r>
              <a:rPr lang="en-US" sz="2400" b="1" i="1" u="sng" dirty="0">
                <a:effectLst>
                  <a:outerShdw blurRad="38100" dist="38100" dir="2700000" algn="tl">
                    <a:srgbClr val="000000">
                      <a:alpha val="43137"/>
                    </a:srgbClr>
                  </a:outerShdw>
                </a:effectLst>
              </a:rPr>
              <a:t>Son of Encouragement</a:t>
            </a:r>
            <a:r>
              <a:rPr lang="en-US" sz="2400" b="1" dirty="0"/>
              <a:t>), a Levite of the country of Cyprus,</a:t>
            </a:r>
          </a:p>
        </p:txBody>
      </p:sp>
    </p:spTree>
    <p:extLst>
      <p:ext uri="{BB962C8B-B14F-4D97-AF65-F5344CB8AC3E}">
        <p14:creationId xmlns:p14="http://schemas.microsoft.com/office/powerpoint/2010/main" val="379837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effectLst>
                  <a:outerShdw blurRad="38100" dist="38100" dir="2700000" algn="tl">
                    <a:srgbClr val="000000">
                      <a:alpha val="43137"/>
                    </a:srgbClr>
                  </a:outerShdw>
                </a:effectLst>
              </a:rPr>
              <a:t>A Christian’s “</a:t>
            </a:r>
            <a:r>
              <a:rPr lang="en-US" sz="4000" b="1" i="1" dirty="0">
                <a:solidFill>
                  <a:schemeClr val="accent1"/>
                </a:solidFill>
                <a:effectLst>
                  <a:outerShdw blurRad="38100" dist="38100" dir="2700000" algn="tl">
                    <a:srgbClr val="000000">
                      <a:alpha val="43137"/>
                    </a:srgbClr>
                  </a:outerShdw>
                </a:effectLst>
              </a:rPr>
              <a:t>Cabinet Of </a:t>
            </a:r>
            <a:br>
              <a:rPr lang="en-US" sz="4000" b="1" i="1" dirty="0">
                <a:solidFill>
                  <a:schemeClr val="accent1"/>
                </a:solidFill>
                <a:effectLst>
                  <a:outerShdw blurRad="38100" dist="38100" dir="2700000" algn="tl">
                    <a:srgbClr val="000000">
                      <a:alpha val="43137"/>
                    </a:srgbClr>
                  </a:outerShdw>
                </a:effectLst>
              </a:rPr>
            </a:br>
            <a:r>
              <a:rPr lang="en-US" sz="4000" b="1" i="1" dirty="0">
                <a:solidFill>
                  <a:schemeClr val="accent1"/>
                </a:solidFill>
                <a:effectLst>
                  <a:outerShdw blurRad="38100" dist="38100" dir="2700000" algn="tl">
                    <a:srgbClr val="000000">
                      <a:alpha val="43137"/>
                    </a:srgbClr>
                  </a:outerShdw>
                </a:effectLst>
              </a:rPr>
              <a:t>         Invisible Counselors</a:t>
            </a:r>
            <a:r>
              <a:rPr lang="en-US" sz="4000" b="1" dirty="0">
                <a:solidFill>
                  <a:schemeClr val="accent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12990" y="1483743"/>
            <a:ext cx="8351448" cy="4675967"/>
          </a:xfrm>
        </p:spPr>
        <p:txBody>
          <a:bodyPr>
            <a:normAutofit/>
          </a:bodyPr>
          <a:lstStyle/>
          <a:p>
            <a:pPr marL="0" indent="0">
              <a:buNone/>
            </a:pPr>
            <a:r>
              <a:rPr lang="en-US" sz="3600" u="sng" dirty="0"/>
              <a:t>New Testament Cabinet Picks</a:t>
            </a:r>
            <a:r>
              <a:rPr lang="en-US" sz="2400" dirty="0"/>
              <a:t> </a:t>
            </a:r>
          </a:p>
          <a:p>
            <a:r>
              <a:rPr lang="en-US" sz="2000" b="1" dirty="0"/>
              <a:t>Peter </a:t>
            </a:r>
            <a:endParaRPr lang="en-US" sz="2000" dirty="0"/>
          </a:p>
          <a:p>
            <a:r>
              <a:rPr lang="en-US" sz="2000" b="1" dirty="0"/>
              <a:t>John </a:t>
            </a:r>
          </a:p>
          <a:p>
            <a:r>
              <a:rPr lang="en-US" sz="2000" b="1" dirty="0"/>
              <a:t>Paul </a:t>
            </a:r>
          </a:p>
          <a:p>
            <a:r>
              <a:rPr lang="en-US" sz="2800" b="1" dirty="0">
                <a:solidFill>
                  <a:srgbClr val="C00000"/>
                </a:solidFill>
                <a:effectLst>
                  <a:outerShdw blurRad="38100" dist="38100" dir="2700000" algn="tl">
                    <a:srgbClr val="000000">
                      <a:alpha val="43137"/>
                    </a:srgbClr>
                  </a:outerShdw>
                </a:effectLst>
              </a:rPr>
              <a:t>Barnabas</a:t>
            </a:r>
            <a:r>
              <a:rPr lang="en-US" sz="1800" b="1" dirty="0">
                <a:solidFill>
                  <a:srgbClr val="C00000"/>
                </a:solidFill>
                <a:effectLst>
                  <a:outerShdw blurRad="38100" dist="38100" dir="2700000" algn="tl">
                    <a:srgbClr val="000000">
                      <a:alpha val="43137"/>
                    </a:srgbClr>
                  </a:outerShdw>
                </a:effectLst>
              </a:rPr>
              <a:t> </a:t>
            </a:r>
            <a:r>
              <a:rPr lang="en-US" sz="2000" dirty="0">
                <a:solidFill>
                  <a:schemeClr val="accent1"/>
                </a:solidFill>
                <a:effectLst>
                  <a:outerShdw blurRad="38100" dist="38100" dir="2700000" algn="tl">
                    <a:srgbClr val="000000">
                      <a:alpha val="43137"/>
                    </a:srgbClr>
                  </a:outerShdw>
                </a:effectLst>
              </a:rPr>
              <a:t>(</a:t>
            </a:r>
            <a:r>
              <a:rPr lang="en-US" sz="2000" u="sng" dirty="0">
                <a:solidFill>
                  <a:schemeClr val="accent1"/>
                </a:solidFill>
                <a:effectLst>
                  <a:outerShdw blurRad="38100" dist="38100" dir="2700000" algn="tl">
                    <a:srgbClr val="000000">
                      <a:alpha val="43137"/>
                    </a:srgbClr>
                  </a:outerShdw>
                </a:effectLst>
              </a:rPr>
              <a:t>encoura</a:t>
            </a:r>
            <a:r>
              <a:rPr lang="en-US" sz="2000" dirty="0">
                <a:solidFill>
                  <a:schemeClr val="accent1"/>
                </a:solidFill>
                <a:effectLst>
                  <a:outerShdw blurRad="38100" dist="38100" dir="2700000" algn="tl">
                    <a:srgbClr val="000000">
                      <a:alpha val="43137"/>
                    </a:srgbClr>
                  </a:outerShdw>
                </a:effectLst>
              </a:rPr>
              <a:t>g</a:t>
            </a:r>
            <a:r>
              <a:rPr lang="en-US" sz="2000" u="sng" dirty="0">
                <a:solidFill>
                  <a:schemeClr val="accent1"/>
                </a:solidFill>
                <a:effectLst>
                  <a:outerShdw blurRad="38100" dist="38100" dir="2700000" algn="tl">
                    <a:srgbClr val="000000">
                      <a:alpha val="43137"/>
                    </a:srgbClr>
                  </a:outerShdw>
                </a:effectLst>
              </a:rPr>
              <a:t>er</a:t>
            </a:r>
            <a:r>
              <a:rPr lang="en-US" sz="2000" dirty="0">
                <a:solidFill>
                  <a:schemeClr val="accent1"/>
                </a:solidFill>
                <a:effectLst>
                  <a:outerShdw blurRad="38100" dist="38100" dir="2700000" algn="tl">
                    <a:srgbClr val="000000">
                      <a:alpha val="43137"/>
                    </a:srgbClr>
                  </a:outerShdw>
                </a:effectLst>
              </a:rPr>
              <a:t> and mentor of men)</a:t>
            </a:r>
          </a:p>
          <a:p>
            <a:endParaRPr lang="en-US" sz="2400" b="1" dirty="0">
              <a:solidFill>
                <a:srgbClr val="C00000"/>
              </a:solidFill>
              <a:effectLst>
                <a:outerShdw blurRad="38100" dist="38100" dir="2700000" algn="tl">
                  <a:srgbClr val="000000">
                    <a:alpha val="43137"/>
                  </a:srgbClr>
                </a:outerShdw>
              </a:effectLst>
            </a:endParaRPr>
          </a:p>
          <a:p>
            <a:endParaRPr lang="en-US" sz="2400" dirty="0">
              <a:solidFill>
                <a:schemeClr val="accent1"/>
              </a:solidFill>
            </a:endParaRPr>
          </a:p>
        </p:txBody>
      </p:sp>
      <p:sp>
        <p:nvSpPr>
          <p:cNvPr id="4" name="Rectangle 3"/>
          <p:cNvSpPr/>
          <p:nvPr/>
        </p:nvSpPr>
        <p:spPr>
          <a:xfrm>
            <a:off x="329690" y="3822160"/>
            <a:ext cx="8518048" cy="2677656"/>
          </a:xfrm>
          <a:prstGeom prst="rect">
            <a:avLst/>
          </a:prstGeom>
          <a:solidFill>
            <a:schemeClr val="accent5">
              <a:lumMod val="20000"/>
              <a:lumOff val="80000"/>
            </a:schemeClr>
          </a:solidFill>
        </p:spPr>
        <p:txBody>
          <a:bodyPr wrap="square">
            <a:spAutoFit/>
          </a:bodyPr>
          <a:lstStyle/>
          <a:p>
            <a:r>
              <a:rPr lang="en-US" sz="2400" b="1" dirty="0"/>
              <a:t>Acts 11:22 Then news of these things came to the ears of the church in Jerusalem, and they sent out </a:t>
            </a:r>
            <a:r>
              <a:rPr lang="en-US" sz="2400" b="1" dirty="0">
                <a:solidFill>
                  <a:srgbClr val="C00000"/>
                </a:solidFill>
                <a:effectLst>
                  <a:outerShdw blurRad="38100" dist="38100" dir="2700000" algn="tl">
                    <a:srgbClr val="000000">
                      <a:alpha val="43137"/>
                    </a:srgbClr>
                  </a:outerShdw>
                </a:effectLst>
              </a:rPr>
              <a:t>Barnabas</a:t>
            </a:r>
            <a:r>
              <a:rPr lang="en-US" sz="2400" b="1" dirty="0"/>
              <a:t> to go as far as Antioch. 23 When he came and had seen the grace of God, he was glad, and encouraged them all that with purpose of heart they should continue with the Lord.  24 For he was </a:t>
            </a:r>
            <a:r>
              <a:rPr lang="en-US" sz="2400" b="1" u="sng" dirty="0"/>
              <a:t>a good man</a:t>
            </a:r>
            <a:r>
              <a:rPr lang="en-US" sz="2400" b="1" dirty="0"/>
              <a:t>, </a:t>
            </a:r>
            <a:r>
              <a:rPr lang="en-US" sz="2400" b="1" u="sng" dirty="0"/>
              <a:t>full of the Holy Spirit</a:t>
            </a:r>
            <a:r>
              <a:rPr lang="en-US" sz="2400" b="1" dirty="0"/>
              <a:t> and of </a:t>
            </a:r>
            <a:r>
              <a:rPr lang="en-US" sz="2400" b="1" u="sng" dirty="0"/>
              <a:t>faith</a:t>
            </a:r>
            <a:r>
              <a:rPr lang="en-US" sz="2400" b="1" dirty="0"/>
              <a:t>. </a:t>
            </a:r>
            <a:r>
              <a:rPr lang="en-US" sz="2400" b="1" i="1" dirty="0">
                <a:solidFill>
                  <a:srgbClr val="FF0000"/>
                </a:solidFill>
                <a:effectLst>
                  <a:outerShdw blurRad="38100" dist="38100" dir="2700000" algn="tl">
                    <a:srgbClr val="000000">
                      <a:alpha val="43137"/>
                    </a:srgbClr>
                  </a:outerShdw>
                </a:effectLst>
              </a:rPr>
              <a:t>And</a:t>
            </a:r>
            <a:r>
              <a:rPr lang="en-US" sz="2400" b="1" dirty="0"/>
              <a:t> </a:t>
            </a:r>
            <a:r>
              <a:rPr lang="en-US" sz="2400" b="1" i="1" dirty="0">
                <a:solidFill>
                  <a:srgbClr val="FF0000"/>
                </a:solidFill>
                <a:effectLst>
                  <a:outerShdw blurRad="38100" dist="38100" dir="2700000" algn="tl">
                    <a:srgbClr val="000000">
                      <a:alpha val="43137"/>
                    </a:srgbClr>
                  </a:outerShdw>
                </a:effectLst>
              </a:rPr>
              <a:t>a great many people were added to the Lord</a:t>
            </a:r>
            <a:r>
              <a:rPr lang="en-US" sz="2400" b="1" dirty="0"/>
              <a:t>.</a:t>
            </a:r>
          </a:p>
        </p:txBody>
      </p:sp>
      <p:sp>
        <p:nvSpPr>
          <p:cNvPr id="5" name="TextBox 4"/>
          <p:cNvSpPr txBox="1"/>
          <p:nvPr/>
        </p:nvSpPr>
        <p:spPr>
          <a:xfrm>
            <a:off x="-1" y="0"/>
            <a:ext cx="9144001" cy="369332"/>
          </a:xfrm>
          <a:prstGeom prst="rect">
            <a:avLst/>
          </a:prstGeom>
          <a:solidFill>
            <a:srgbClr val="7030A0"/>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John the Baptist, Peter, John, Paul, Barnabas, Timothy, Luke, Nicodemus, Mary (Joseph), Stephen </a:t>
            </a:r>
          </a:p>
        </p:txBody>
      </p:sp>
      <p:pic>
        <p:nvPicPr>
          <p:cNvPr id="6" name="Picture 2" descr="https://lannononsamuel.files.wordpress.com/2013/08/aaasam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770" y="431847"/>
            <a:ext cx="2685328" cy="192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27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840" y="0"/>
            <a:ext cx="8842075" cy="2700068"/>
          </a:xfrm>
        </p:spPr>
        <p:txBody>
          <a:bodyPr>
            <a:normAutofit/>
          </a:bodyPr>
          <a:lstStyle/>
          <a:p>
            <a:r>
              <a:rPr lang="en-US" sz="7200" b="1" dirty="0">
                <a:solidFill>
                  <a:schemeClr val="accent1"/>
                </a:solidFill>
                <a:effectLst>
                  <a:outerShdw blurRad="38100" dist="38100" dir="2700000" algn="tl">
                    <a:srgbClr val="000000">
                      <a:alpha val="43137"/>
                    </a:srgbClr>
                  </a:outerShdw>
                </a:effectLst>
              </a:rPr>
              <a:t>My Cabinet of</a:t>
            </a:r>
            <a:br>
              <a:rPr lang="en-US" sz="7200" b="1" dirty="0">
                <a:solidFill>
                  <a:schemeClr val="accent1"/>
                </a:solidFill>
                <a:effectLst>
                  <a:outerShdw blurRad="38100" dist="38100" dir="2700000" algn="tl">
                    <a:srgbClr val="000000">
                      <a:alpha val="43137"/>
                    </a:srgbClr>
                  </a:outerShdw>
                </a:effectLst>
              </a:rPr>
            </a:br>
            <a:r>
              <a:rPr lang="en-US" sz="7200" b="1" dirty="0">
                <a:solidFill>
                  <a:schemeClr val="accent1"/>
                </a:solidFill>
                <a:effectLst>
                  <a:outerShdw blurRad="38100" dist="38100" dir="2700000" algn="tl">
                    <a:srgbClr val="000000">
                      <a:alpha val="43137"/>
                    </a:srgbClr>
                  </a:outerShdw>
                </a:effectLst>
              </a:rPr>
              <a:t>Invisible Counselors</a:t>
            </a:r>
          </a:p>
        </p:txBody>
      </p:sp>
      <p:pic>
        <p:nvPicPr>
          <p:cNvPr id="6" name="Picture 2" descr="famous men in history mentors douglass roosevelt da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105" y="3402852"/>
            <a:ext cx="3305544" cy="23337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2099" y="2967335"/>
            <a:ext cx="2794612" cy="341632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Noah</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Job</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Daniel</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Jeremiah</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ctangle 7"/>
          <p:cNvSpPr/>
          <p:nvPr/>
        </p:nvSpPr>
        <p:spPr>
          <a:xfrm>
            <a:off x="6155631" y="2967183"/>
            <a:ext cx="2863284" cy="341632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Peter</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John</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Paul</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Barnabas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9577535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C00000"/>
                </a:solidFill>
                <a:effectLst>
                  <a:outerShdw blurRad="38100" dist="38100" dir="2700000" algn="tl">
                    <a:srgbClr val="000000">
                      <a:alpha val="43137"/>
                    </a:srgbClr>
                  </a:outerShdw>
                </a:effectLst>
              </a:rPr>
              <a:t>GOD’S IMMUTABLE COUNSEL</a:t>
            </a:r>
          </a:p>
        </p:txBody>
      </p:sp>
      <p:sp>
        <p:nvSpPr>
          <p:cNvPr id="3" name="Content Placeholder 2"/>
          <p:cNvSpPr>
            <a:spLocks noGrp="1"/>
          </p:cNvSpPr>
          <p:nvPr>
            <p:ph idx="1"/>
          </p:nvPr>
        </p:nvSpPr>
        <p:spPr/>
        <p:txBody>
          <a:bodyPr/>
          <a:lstStyle/>
          <a:p>
            <a:r>
              <a:rPr lang="en-US" sz="2800" b="1" dirty="0">
                <a:solidFill>
                  <a:srgbClr val="C00000"/>
                </a:solidFill>
              </a:rPr>
              <a:t>Hebrews 6:17-19</a:t>
            </a:r>
          </a:p>
          <a:p>
            <a:pPr marL="0" indent="0">
              <a:buNone/>
            </a:pPr>
            <a:r>
              <a:rPr lang="en-US" sz="2400" b="1" dirty="0"/>
              <a:t>“Thus God, determining to show more abundantly to the heirs of promise </a:t>
            </a:r>
            <a:r>
              <a:rPr lang="en-US" sz="2400" b="1" i="1" u="sng" dirty="0">
                <a:solidFill>
                  <a:srgbClr val="C00000"/>
                </a:solidFill>
                <a:effectLst>
                  <a:outerShdw blurRad="38100" dist="38100" dir="2700000" algn="tl">
                    <a:srgbClr val="000000">
                      <a:alpha val="43137"/>
                    </a:srgbClr>
                  </a:outerShdw>
                </a:effectLst>
              </a:rPr>
              <a:t>the immutability of His counsel</a:t>
            </a:r>
            <a:r>
              <a:rPr lang="en-US" sz="2400" b="1" dirty="0"/>
              <a:t>, confirmed it by an oath, that by two immutable things, in which it is impossible for God to lie, we might have strong consolation, who have fled for refuge to lay hold of the hope set before us.  This hope we have as an anchor of the soul, both sure and steadfast, and which enters the Presence behind the veil, where the forerunner has entered for us, </a:t>
            </a:r>
            <a:r>
              <a:rPr lang="en-US" sz="2400" b="1" u="sng" dirty="0">
                <a:solidFill>
                  <a:srgbClr val="C00000"/>
                </a:solidFill>
                <a:effectLst>
                  <a:outerShdw blurRad="38100" dist="38100" dir="2700000" algn="tl">
                    <a:srgbClr val="000000">
                      <a:alpha val="43137"/>
                    </a:srgbClr>
                  </a:outerShdw>
                </a:effectLst>
              </a:rPr>
              <a:t>even Jesus</a:t>
            </a:r>
            <a:r>
              <a:rPr lang="en-US" sz="2400" b="1" dirty="0"/>
              <a:t>, having become High Priest forever according to the order of Melchizedek.”</a:t>
            </a:r>
          </a:p>
        </p:txBody>
      </p:sp>
    </p:spTree>
    <p:extLst>
      <p:ext uri="{BB962C8B-B14F-4D97-AF65-F5344CB8AC3E}">
        <p14:creationId xmlns:p14="http://schemas.microsoft.com/office/powerpoint/2010/main" val="36402817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115 - Healing In Its Wings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610710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3710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115 - Healing In Its Wings - 1.1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78724356"/>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115 - Healing In Its Wings - 1.2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00202032"/>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115 - Healing In Its Wings - 1.3</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32630652"/>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115 - Healing In Its Wings - 1.4</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1</a:t>
            </a:r>
            <a:endParaRPr lang="en-US" dirty="0"/>
          </a:p>
        </p:txBody>
      </p:sp>
    </p:spTree>
    <p:extLst>
      <p:ext uri="{BB962C8B-B14F-4D97-AF65-F5344CB8AC3E}">
        <p14:creationId xmlns:p14="http://schemas.microsoft.com/office/powerpoint/2010/main" val="3580870585"/>
      </p:ext>
    </p:extLst>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115 - Healing In Its Wings - 2.1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11181407"/>
      </p:ext>
    </p:extLst>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115 - Healing In Its Wings - 2.2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5560143"/>
      </p:ext>
    </p:extLst>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115 - Healing In Its Wings - 2.3</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07305460"/>
      </p:ext>
    </p:extLst>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115 - Healing In Its Wings - 2.4</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Verse 2</a:t>
            </a:r>
            <a:endParaRPr lang="en-US" dirty="0"/>
          </a:p>
        </p:txBody>
      </p:sp>
    </p:spTree>
    <p:extLst>
      <p:ext uri="{BB962C8B-B14F-4D97-AF65-F5344CB8AC3E}">
        <p14:creationId xmlns:p14="http://schemas.microsoft.com/office/powerpoint/2010/main" val="900570284"/>
      </p:ext>
    </p:extLst>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115 - Healing In Its Wings - 3.1</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21145610"/>
      </p:ext>
    </p:extLst>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115 - Healing In Its Wings - 3.2</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0740469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079 - Softly, So Softly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4900644"/>
      </p:ext>
    </p:extLst>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115 - Healing In Its Wings - 3.3</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24254216"/>
      </p:ext>
    </p:extLst>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115 - Healing In Its Wings - 3.4</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End of Song</a:t>
            </a:r>
            <a:endParaRPr lang="en-US" dirty="0"/>
          </a:p>
        </p:txBody>
      </p:sp>
    </p:spTree>
    <p:extLst>
      <p:ext uri="{BB962C8B-B14F-4D97-AF65-F5344CB8AC3E}">
        <p14:creationId xmlns:p14="http://schemas.microsoft.com/office/powerpoint/2010/main" val="90977834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2349</TotalTime>
  <Words>3254</Words>
  <Application>Microsoft Office PowerPoint</Application>
  <PresentationFormat>On-screen Show (4:3)</PresentationFormat>
  <Paragraphs>262</Paragraphs>
  <Slides>91</Slides>
  <Notes>1</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118 - God Of Prayer - Title</vt:lpstr>
      <vt:lpstr>118 - God Of Prayer - 1.1</vt:lpstr>
      <vt:lpstr>118 - God Of Prayer - 1.2</vt:lpstr>
      <vt:lpstr>118 - God Of Prayer - 2.1</vt:lpstr>
      <vt:lpstr>118 - God Of Prayer - 2.2</vt:lpstr>
      <vt:lpstr>118 - God Of Prayer - 3.1</vt:lpstr>
      <vt:lpstr>118 - God Of Prayer - 3.2</vt:lpstr>
      <vt:lpstr>PowerPoint Presentation</vt:lpstr>
      <vt:lpstr>079 - Softly, So Softly - Title</vt:lpstr>
      <vt:lpstr>079 - Softly, So Softly - 1.1</vt:lpstr>
      <vt:lpstr>079 - Softly, So Softly - 1.2</vt:lpstr>
      <vt:lpstr>079 - Softly, So Softly - 1.3</vt:lpstr>
      <vt:lpstr>079 - Softly, So Softly - C.1</vt:lpstr>
      <vt:lpstr>079 - Softly, So Softly - C.2</vt:lpstr>
      <vt:lpstr>079 - Softly, So Softly - C.3</vt:lpstr>
      <vt:lpstr>079 - Softly, So Softly - C.4</vt:lpstr>
      <vt:lpstr>079 - Softly, So Softly - 2.1</vt:lpstr>
      <vt:lpstr>079 - Softly, So Softly - 2.2</vt:lpstr>
      <vt:lpstr>079 - Softly, So Softly - 2.3</vt:lpstr>
      <vt:lpstr>079 - Softly, So Softly - C.1</vt:lpstr>
      <vt:lpstr>079 - Softly, So Softly - C.2</vt:lpstr>
      <vt:lpstr>079 - Softly, So Softly - C.3</vt:lpstr>
      <vt:lpstr>079 - Softly, So Softly - C.4</vt:lpstr>
      <vt:lpstr>PowerPoint Presentation</vt:lpstr>
      <vt:lpstr>102 - And Can It Be - Title</vt:lpstr>
      <vt:lpstr>102 - And Can It Be - 1.1</vt:lpstr>
      <vt:lpstr>102 - And Can It Be - 1.2</vt:lpstr>
      <vt:lpstr>102 - And Can It Be - C.1</vt:lpstr>
      <vt:lpstr>102 - And Can It Be - C.2</vt:lpstr>
      <vt:lpstr>102 - And Can It Be - 2.1</vt:lpstr>
      <vt:lpstr>102 - And Can It Be - 2.2</vt:lpstr>
      <vt:lpstr>102 - And Can It Be - C.1</vt:lpstr>
      <vt:lpstr>102 - And Can It Be - C.2</vt:lpstr>
      <vt:lpstr>102 - And Can It Be - 3.1</vt:lpstr>
      <vt:lpstr>102 - And Can It Be - 3.2</vt:lpstr>
      <vt:lpstr>102 - And Can It Be - C.1</vt:lpstr>
      <vt:lpstr>102 - And Can It Be - C.2</vt:lpstr>
      <vt:lpstr>PowerPoint Presentation</vt:lpstr>
      <vt:lpstr>033 - In Your Holy Sight - Title</vt:lpstr>
      <vt:lpstr>033 - In Your Holy Sight - 1.1</vt:lpstr>
      <vt:lpstr>033 - In Your Holy Sight - 1.2</vt:lpstr>
      <vt:lpstr>033 - In Your Holy Sight - 1.3</vt:lpstr>
      <vt:lpstr>033 - In Your Holy Sight - 2.1</vt:lpstr>
      <vt:lpstr>033 - In Your Holy Sight - 2.2</vt:lpstr>
      <vt:lpstr>033 - In Your Holy Sight - 2.3</vt:lpstr>
      <vt:lpstr>033 - In Your Holy Sight - 3.1</vt:lpstr>
      <vt:lpstr>033 - In Your Holy Sight - 3.2</vt:lpstr>
      <vt:lpstr>033 - In Your Holy Sight - 3.3</vt:lpstr>
      <vt:lpstr>PowerPoint Presentation</vt:lpstr>
      <vt:lpstr>Give Attention To:  Listening To Counsel </vt:lpstr>
      <vt:lpstr>Seeking Good Counselors</vt:lpstr>
      <vt:lpstr>Seeking Good Counselors</vt:lpstr>
      <vt:lpstr>Not Seeking Good Counsel</vt:lpstr>
      <vt:lpstr>The Cabinet of Invisible Counselors</vt:lpstr>
      <vt:lpstr>Napoleon Hill’s “Cabinet of Invisible Counselors” Book: “Think And Grow Rich”</vt:lpstr>
      <vt:lpstr>Napoleon Hill’s “Cabinet of Invisible Counselors” Book: “Think And Grow Rich”</vt:lpstr>
      <vt:lpstr>PowerPoint Presentation</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A Christian’s “Cabinet Of           Invisible Counselors”</vt:lpstr>
      <vt:lpstr>My Cabinet of Invisible Counselors</vt:lpstr>
      <vt:lpstr>GOD’S IMMUTABLE COUNSEL</vt:lpstr>
      <vt:lpstr>115 - Healing In Its Wings - Title</vt:lpstr>
      <vt:lpstr>115 - Healing In Its Wings - 1.1</vt:lpstr>
      <vt:lpstr>115 - Healing In Its Wings - 1.2</vt:lpstr>
      <vt:lpstr>115 - Healing In Its Wings - 1.3</vt:lpstr>
      <vt:lpstr>115 - Healing In Its Wings - 1.4</vt:lpstr>
      <vt:lpstr>115 - Healing In Its Wings - 2.1</vt:lpstr>
      <vt:lpstr>115 - Healing In Its Wings - 2.2</vt:lpstr>
      <vt:lpstr>115 - Healing In Its Wings - 2.3</vt:lpstr>
      <vt:lpstr>115 - Healing In Its Wings - 2.4</vt:lpstr>
      <vt:lpstr>115 - Healing In Its Wings - 3.1</vt:lpstr>
      <vt:lpstr>115 - Healing In Its Wings - 3.2</vt:lpstr>
      <vt:lpstr>115 - Healing In Its Wings - 3.3</vt:lpstr>
      <vt:lpstr>115 - Healing In Its Wings - 3.4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Invisible Mentor</dc:title>
  <dc:creator>Rick Lanning</dc:creator>
  <cp:lastModifiedBy>Northside CoC</cp:lastModifiedBy>
  <cp:revision>92</cp:revision>
  <dcterms:created xsi:type="dcterms:W3CDTF">2017-02-17T17:43:19Z</dcterms:created>
  <dcterms:modified xsi:type="dcterms:W3CDTF">2017-05-07T19:53:23Z</dcterms:modified>
</cp:coreProperties>
</file>