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330" r:id="rId3"/>
    <p:sldId id="257" r:id="rId4"/>
    <p:sldId id="258" r:id="rId5"/>
    <p:sldId id="275" r:id="rId6"/>
    <p:sldId id="276" r:id="rId7"/>
    <p:sldId id="271" r:id="rId8"/>
    <p:sldId id="270" r:id="rId9"/>
    <p:sldId id="272" r:id="rId10"/>
    <p:sldId id="273" r:id="rId11"/>
    <p:sldId id="291" r:id="rId12"/>
    <p:sldId id="261" r:id="rId13"/>
    <p:sldId id="280" r:id="rId14"/>
    <p:sldId id="274" r:id="rId15"/>
    <p:sldId id="281" r:id="rId16"/>
    <p:sldId id="282" r:id="rId17"/>
    <p:sldId id="283" r:id="rId18"/>
    <p:sldId id="266" r:id="rId19"/>
    <p:sldId id="267" r:id="rId20"/>
    <p:sldId id="331" r:id="rId21"/>
    <p:sldId id="284" r:id="rId22"/>
    <p:sldId id="277" r:id="rId23"/>
    <p:sldId id="264" r:id="rId24"/>
    <p:sldId id="265" r:id="rId25"/>
    <p:sldId id="269" r:id="rId26"/>
    <p:sldId id="290" r:id="rId27"/>
    <p:sldId id="292" r:id="rId28"/>
    <p:sldId id="293" r:id="rId29"/>
    <p:sldId id="268" r:id="rId30"/>
    <p:sldId id="287" r:id="rId31"/>
    <p:sldId id="288" r:id="rId32"/>
    <p:sldId id="278" r:id="rId33"/>
    <p:sldId id="332" r:id="rId34"/>
    <p:sldId id="285" r:id="rId35"/>
    <p:sldId id="279" r:id="rId36"/>
    <p:sldId id="29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C900E2-91F6-4B91-9E01-ABA830993AE7}" type="datetimeFigureOut">
              <a:rPr lang="en-US" smtClean="0"/>
              <a:t>5/13/2017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F2057B-51F2-42E5-83A7-B389E2705E43}" type="slidenum">
              <a:rPr lang="en-US" smtClean="0"/>
              <a:t>‹#›</a:t>
            </a:fld>
            <a:endParaRPr lang="en-US"/>
          </a:p>
        </p:txBody>
      </p:sp>
    </p:spTree>
    <p:extLst>
      <p:ext uri="{BB962C8B-B14F-4D97-AF65-F5344CB8AC3E}">
        <p14:creationId xmlns:p14="http://schemas.microsoft.com/office/powerpoint/2010/main" val="1555771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1</a:t>
            </a:fld>
            <a:endParaRPr lang="en-US"/>
          </a:p>
        </p:txBody>
      </p:sp>
    </p:spTree>
    <p:extLst>
      <p:ext uri="{BB962C8B-B14F-4D97-AF65-F5344CB8AC3E}">
        <p14:creationId xmlns:p14="http://schemas.microsoft.com/office/powerpoint/2010/main" val="106194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Ivory from Samaria.  Perhaps Ahab’s palace.  Part of the ivory furniture</a:t>
            </a:r>
            <a:r>
              <a:rPr lang="en-US" baseline="0" dirty="0" smtClean="0"/>
              <a:t> Ahab’s kingdom was famous for.</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25</a:t>
            </a:fld>
            <a:endParaRPr lang="en-US"/>
          </a:p>
        </p:txBody>
      </p:sp>
    </p:spTree>
    <p:extLst>
      <p:ext uri="{BB962C8B-B14F-4D97-AF65-F5344CB8AC3E}">
        <p14:creationId xmlns:p14="http://schemas.microsoft.com/office/powerpoint/2010/main" val="377047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Divided kingdom time period</a:t>
            </a:r>
            <a:r>
              <a:rPr lang="en-US" baseline="0" dirty="0" smtClean="0"/>
              <a:t> arrows and spearheads from Lachish (Major city in Judah)</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29</a:t>
            </a:fld>
            <a:endParaRPr lang="en-US"/>
          </a:p>
        </p:txBody>
      </p:sp>
    </p:spTree>
    <p:extLst>
      <p:ext uri="{BB962C8B-B14F-4D97-AF65-F5344CB8AC3E}">
        <p14:creationId xmlns:p14="http://schemas.microsoft.com/office/powerpoint/2010/main" val="144759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Mentions Yahweh on the second line on the right.  This is a scribbled note as</a:t>
            </a:r>
            <a:r>
              <a:rPr lang="en-US" baseline="0" dirty="0" smtClean="0"/>
              <a:t> Jerusalem is about to fall.</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34</a:t>
            </a:fld>
            <a:endParaRPr lang="en-US"/>
          </a:p>
        </p:txBody>
      </p:sp>
    </p:spTree>
    <p:extLst>
      <p:ext uri="{BB962C8B-B14F-4D97-AF65-F5344CB8AC3E}">
        <p14:creationId xmlns:p14="http://schemas.microsoft.com/office/powerpoint/2010/main" val="2355404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standard of Ur.  From Abraham’s time period</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7</a:t>
            </a:fld>
            <a:endParaRPr lang="en-US"/>
          </a:p>
        </p:txBody>
      </p:sp>
    </p:spTree>
    <p:extLst>
      <p:ext uri="{BB962C8B-B14F-4D97-AF65-F5344CB8AC3E}">
        <p14:creationId xmlns:p14="http://schemas.microsoft.com/office/powerpoint/2010/main" val="407376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Playing the lyre.  This predates Abraham.</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8</a:t>
            </a:fld>
            <a:endParaRPr lang="en-US"/>
          </a:p>
        </p:txBody>
      </p:sp>
    </p:spTree>
    <p:extLst>
      <p:ext uri="{BB962C8B-B14F-4D97-AF65-F5344CB8AC3E}">
        <p14:creationId xmlns:p14="http://schemas.microsoft.com/office/powerpoint/2010/main" val="2268358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Queen’s lyre</a:t>
            </a:r>
            <a:r>
              <a:rPr lang="en-US" baseline="0" dirty="0" smtClean="0"/>
              <a:t> from Ur.  Predates Abraham, but typical of his time.</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9</a:t>
            </a:fld>
            <a:endParaRPr lang="en-US"/>
          </a:p>
        </p:txBody>
      </p:sp>
    </p:spTree>
    <p:extLst>
      <p:ext uri="{BB962C8B-B14F-4D97-AF65-F5344CB8AC3E}">
        <p14:creationId xmlns:p14="http://schemas.microsoft.com/office/powerpoint/2010/main" val="3353387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Silver lyre.</a:t>
            </a:r>
            <a:r>
              <a:rPr lang="en-US" baseline="0" dirty="0" smtClean="0"/>
              <a:t>  Nobs in foreground our original.  This predates Abraham but is typical of the lyres of his time.</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10</a:t>
            </a:fld>
            <a:endParaRPr lang="en-US"/>
          </a:p>
        </p:txBody>
      </p:sp>
    </p:spTree>
    <p:extLst>
      <p:ext uri="{BB962C8B-B14F-4D97-AF65-F5344CB8AC3E}">
        <p14:creationId xmlns:p14="http://schemas.microsoft.com/office/powerpoint/2010/main" val="1277816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Dagger</a:t>
            </a:r>
            <a:r>
              <a:rPr lang="en-US" baseline="0" dirty="0" smtClean="0"/>
              <a:t> from Ur.  Also predates Abraham.  Few thought such intricate designs were possible in ancient times until this dagger was discovered.  This might have been ceremonial.</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13</a:t>
            </a:fld>
            <a:endParaRPr lang="en-US"/>
          </a:p>
        </p:txBody>
      </p:sp>
    </p:spTree>
    <p:extLst>
      <p:ext uri="{BB962C8B-B14F-4D97-AF65-F5344CB8AC3E}">
        <p14:creationId xmlns:p14="http://schemas.microsoft.com/office/powerpoint/2010/main" val="2481261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a:t>
            </a:r>
            <a:r>
              <a:rPr lang="en-US" baseline="0" dirty="0" smtClean="0"/>
              <a:t> didn’t get a picture of was a seal that was also in this museum room that mentions Sheba by name.</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22</a:t>
            </a:fld>
            <a:endParaRPr lang="en-US"/>
          </a:p>
        </p:txBody>
      </p:sp>
    </p:spTree>
    <p:extLst>
      <p:ext uri="{BB962C8B-B14F-4D97-AF65-F5344CB8AC3E}">
        <p14:creationId xmlns:p14="http://schemas.microsoft.com/office/powerpoint/2010/main" val="412463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Phoenician</a:t>
            </a:r>
            <a:r>
              <a:rPr lang="en-US" baseline="0" dirty="0" smtClean="0"/>
              <a:t> ivory.  Woman at the window (reminds of Jezebel and her death, pushed from a window).  Ahab’s kingdom had similar ivory during his time (a sign of excess and splendor).  Remember, Jezebel was from Phoenicia / </a:t>
            </a:r>
            <a:r>
              <a:rPr lang="en-US" baseline="0" dirty="0" err="1" smtClean="0"/>
              <a:t>Sidonian</a:t>
            </a:r>
            <a:r>
              <a:rPr lang="en-US" baseline="0" dirty="0" smtClean="0"/>
              <a:t> (I Kings 16:31)</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23</a:t>
            </a:fld>
            <a:endParaRPr lang="en-US"/>
          </a:p>
        </p:txBody>
      </p:sp>
    </p:spTree>
    <p:extLst>
      <p:ext uri="{BB962C8B-B14F-4D97-AF65-F5344CB8AC3E}">
        <p14:creationId xmlns:p14="http://schemas.microsoft.com/office/powerpoint/2010/main" val="3888549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Inlaid</a:t>
            </a:r>
            <a:r>
              <a:rPr lang="en-US" baseline="0" dirty="0" smtClean="0"/>
              <a:t> ivory.  Ivory plated with gold among other things.</a:t>
            </a:r>
            <a:endParaRPr lang="en-US" dirty="0"/>
          </a:p>
        </p:txBody>
      </p:sp>
      <p:sp>
        <p:nvSpPr>
          <p:cNvPr id="4" name="Slide Number Placeholder 3"/>
          <p:cNvSpPr>
            <a:spLocks noGrp="1"/>
          </p:cNvSpPr>
          <p:nvPr>
            <p:ph type="sldNum" sz="quarter" idx="10"/>
          </p:nvPr>
        </p:nvSpPr>
        <p:spPr/>
        <p:txBody>
          <a:bodyPr/>
          <a:lstStyle/>
          <a:p>
            <a:fld id="{83F2057B-51F2-42E5-83A7-B389E2705E43}" type="slidenum">
              <a:rPr lang="en-US" smtClean="0"/>
              <a:t>24</a:t>
            </a:fld>
            <a:endParaRPr lang="en-US"/>
          </a:p>
        </p:txBody>
      </p:sp>
    </p:spTree>
    <p:extLst>
      <p:ext uri="{BB962C8B-B14F-4D97-AF65-F5344CB8AC3E}">
        <p14:creationId xmlns:p14="http://schemas.microsoft.com/office/powerpoint/2010/main" val="2490166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25782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4085691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98937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3D12AC-8AC0-4D84-B754-0C9EADFC626E}"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60517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3D12AC-8AC0-4D84-B754-0C9EADFC626E}" type="datetimeFigureOut">
              <a:rPr lang="en-US" smtClean="0"/>
              <a:t>5/13/2017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18952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3D12AC-8AC0-4D84-B754-0C9EADFC626E}" type="datetimeFigureOut">
              <a:rPr lang="en-US" smtClean="0"/>
              <a:t>5/13/2017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132589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3D12AC-8AC0-4D84-B754-0C9EADFC626E}" type="datetimeFigureOut">
              <a:rPr lang="en-US" smtClean="0"/>
              <a:t>5/13/2017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25838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3D12AC-8AC0-4D84-B754-0C9EADFC626E}" type="datetimeFigureOut">
              <a:rPr lang="en-US" smtClean="0"/>
              <a:t>5/13/2017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22328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3D12AC-8AC0-4D84-B754-0C9EADFC626E}" type="datetimeFigureOut">
              <a:rPr lang="en-US" smtClean="0"/>
              <a:t>5/13/2017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216583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5/13/2017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1406320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3D12AC-8AC0-4D84-B754-0C9EADFC626E}" type="datetimeFigureOut">
              <a:rPr lang="en-US" smtClean="0"/>
              <a:t>5/13/2017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B2634-475F-4E05-BC96-D96F5A7CF7CA}" type="slidenum">
              <a:rPr lang="en-US" smtClean="0"/>
              <a:t>‹#›</a:t>
            </a:fld>
            <a:endParaRPr lang="en-US"/>
          </a:p>
        </p:txBody>
      </p:sp>
    </p:spTree>
    <p:extLst>
      <p:ext uri="{BB962C8B-B14F-4D97-AF65-F5344CB8AC3E}">
        <p14:creationId xmlns:p14="http://schemas.microsoft.com/office/powerpoint/2010/main" val="3520190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3D12AC-8AC0-4D84-B754-0C9EADFC626E}" type="datetimeFigureOut">
              <a:rPr lang="en-US" smtClean="0"/>
              <a:t>5/13/2017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B2634-475F-4E05-BC96-D96F5A7CF7CA}" type="slidenum">
              <a:rPr lang="en-US" smtClean="0"/>
              <a:t>‹#›</a:t>
            </a:fld>
            <a:endParaRPr lang="en-US"/>
          </a:p>
        </p:txBody>
      </p:sp>
    </p:spTree>
    <p:extLst>
      <p:ext uri="{BB962C8B-B14F-4D97-AF65-F5344CB8AC3E}">
        <p14:creationId xmlns:p14="http://schemas.microsoft.com/office/powerpoint/2010/main" val="783726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solidFill>
                  <a:schemeClr val="bg1"/>
                </a:solidFill>
              </a:rPr>
              <a:t>ARTIFACTS THAT MATTER</a:t>
            </a:r>
            <a:endParaRPr lang="en-US" dirty="0">
              <a:solidFill>
                <a:schemeClr val="bg1"/>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1717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ed\Pictures\2015 Pictures\2015-09-30\20150930_982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305800" cy="6858000"/>
          </a:xfrm>
        </p:spPr>
        <p:txBody>
          <a:bodyPr>
            <a:normAutofit/>
          </a:bodyPr>
          <a:lstStyle/>
          <a:p>
            <a:pPr marL="0" indent="0" algn="ctr">
              <a:buNone/>
            </a:pPr>
            <a:r>
              <a:rPr lang="en-US" dirty="0" smtClean="0">
                <a:solidFill>
                  <a:schemeClr val="bg1"/>
                </a:solidFill>
              </a:rPr>
              <a:t>Genesis 31:26-27</a:t>
            </a:r>
          </a:p>
          <a:p>
            <a:pPr marL="0" indent="0" algn="ctr">
              <a:buNone/>
            </a:pPr>
            <a:endParaRPr lang="en-US" dirty="0" smtClean="0">
              <a:solidFill>
                <a:schemeClr val="bg1"/>
              </a:solidFill>
            </a:endParaRPr>
          </a:p>
          <a:p>
            <a:pPr marL="0" indent="0">
              <a:buNone/>
            </a:pPr>
            <a:r>
              <a:rPr lang="en-US" dirty="0" smtClean="0">
                <a:solidFill>
                  <a:schemeClr val="bg1"/>
                </a:solidFill>
              </a:rPr>
              <a:t>26      </a:t>
            </a:r>
            <a:r>
              <a:rPr lang="en-US" dirty="0">
                <a:solidFill>
                  <a:schemeClr val="bg1"/>
                </a:solidFill>
              </a:rPr>
              <a:t>Then Laban said to Jacob, “What have you done by deceiving me and carrying away my daughters like captives of the sword?</a:t>
            </a:r>
          </a:p>
          <a:p>
            <a:pPr marL="0" indent="0">
              <a:buNone/>
            </a:pPr>
            <a:r>
              <a:rPr lang="en-US" dirty="0" smtClean="0">
                <a:solidFill>
                  <a:schemeClr val="bg1"/>
                </a:solidFill>
              </a:rPr>
              <a:t>27      </a:t>
            </a:r>
            <a:r>
              <a:rPr lang="en-US" dirty="0">
                <a:solidFill>
                  <a:schemeClr val="bg1"/>
                </a:solidFill>
              </a:rPr>
              <a:t>“Why did you flee secretly and deceive me, and did not tell me so that I might have sent you away with joy and with songs, with </a:t>
            </a:r>
            <a:r>
              <a:rPr lang="en-US" dirty="0" err="1">
                <a:solidFill>
                  <a:schemeClr val="bg1"/>
                </a:solidFill>
              </a:rPr>
              <a:t>timbrel</a:t>
            </a:r>
            <a:r>
              <a:rPr lang="en-US" dirty="0">
                <a:solidFill>
                  <a:schemeClr val="bg1"/>
                </a:solidFill>
              </a:rPr>
              <a:t> and with lyre</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red\Pictures\2015 Pictures\2015-09-30\20150930_974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72755" cy="611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ed\Pictures\2015 Pictures\2015-09-30\20150930_981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763000" cy="6858000"/>
          </a:xfrm>
        </p:spPr>
        <p:txBody>
          <a:bodyPr>
            <a:normAutofit/>
          </a:bodyPr>
          <a:lstStyle/>
          <a:p>
            <a:pPr marL="0" indent="0" algn="ctr">
              <a:buNone/>
            </a:pPr>
            <a:r>
              <a:rPr lang="en-US" dirty="0" smtClean="0">
                <a:solidFill>
                  <a:schemeClr val="bg1"/>
                </a:solidFill>
              </a:rPr>
              <a:t>Genesis 14:14-16</a:t>
            </a:r>
          </a:p>
          <a:p>
            <a:pPr marL="0" indent="0">
              <a:buNone/>
            </a:pPr>
            <a:r>
              <a:rPr lang="en-US" sz="2800" dirty="0" smtClean="0">
                <a:solidFill>
                  <a:schemeClr val="bg1"/>
                </a:solidFill>
              </a:rPr>
              <a:t>14      </a:t>
            </a:r>
            <a:r>
              <a:rPr lang="en-US" sz="2800" dirty="0">
                <a:solidFill>
                  <a:schemeClr val="bg1"/>
                </a:solidFill>
              </a:rPr>
              <a:t>When Abram heard that his relative had been taken captive, he led out his trained men, born in his house, three hundred and eighteen, and went in pursuit as far as Dan.</a:t>
            </a:r>
          </a:p>
          <a:p>
            <a:pPr marL="0" indent="0">
              <a:buNone/>
            </a:pPr>
            <a:r>
              <a:rPr lang="en-US" sz="2800" dirty="0" smtClean="0">
                <a:solidFill>
                  <a:schemeClr val="bg1"/>
                </a:solidFill>
              </a:rPr>
              <a:t>15      </a:t>
            </a:r>
            <a:r>
              <a:rPr lang="en-US" sz="2800" dirty="0">
                <a:solidFill>
                  <a:schemeClr val="bg1"/>
                </a:solidFill>
              </a:rPr>
              <a:t>He divided his forces against them by night, he and his servants, and defeated them, and pursued them as far as </a:t>
            </a:r>
            <a:r>
              <a:rPr lang="en-US" sz="2800" dirty="0" err="1">
                <a:solidFill>
                  <a:schemeClr val="bg1"/>
                </a:solidFill>
              </a:rPr>
              <a:t>Hobah</a:t>
            </a:r>
            <a:r>
              <a:rPr lang="en-US" sz="2800" dirty="0">
                <a:solidFill>
                  <a:schemeClr val="bg1"/>
                </a:solidFill>
              </a:rPr>
              <a:t>, which is north of Damascus.</a:t>
            </a:r>
          </a:p>
          <a:p>
            <a:pPr marL="0" indent="0">
              <a:buNone/>
            </a:pPr>
            <a:r>
              <a:rPr lang="en-US" sz="2800" dirty="0" smtClean="0">
                <a:solidFill>
                  <a:schemeClr val="bg1"/>
                </a:solidFill>
              </a:rPr>
              <a:t>16      </a:t>
            </a:r>
            <a:r>
              <a:rPr lang="en-US" sz="2800" dirty="0">
                <a:solidFill>
                  <a:schemeClr val="bg1"/>
                </a:solidFill>
              </a:rPr>
              <a:t>He brought back all the goods, and also brought back his relative Lot with his possessions, and also the women, and the people.</a:t>
            </a:r>
          </a:p>
          <a:p>
            <a:pPr marL="0" indent="0">
              <a:buNone/>
            </a:pPr>
            <a:endParaRPr lang="en-US" dirty="0">
              <a:solidFill>
                <a:schemeClr val="bg1"/>
              </a:solidFill>
            </a:endParaRPr>
          </a:p>
        </p:txBody>
      </p:sp>
    </p:spTree>
    <p:extLst>
      <p:ext uri="{BB962C8B-B14F-4D97-AF65-F5344CB8AC3E}">
        <p14:creationId xmlns:p14="http://schemas.microsoft.com/office/powerpoint/2010/main" val="1372809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ed\Pictures\2015 Pictures\2015-09-30\20150930_100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ed\Pictures\2015 Pictures\2015-09-30\20150930_1004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04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red\Pictures\2015 Pictures\2015-09-30\20150930_1004 a crop.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45026"/>
            <a:ext cx="9144000" cy="656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ed\Pictures\2015 Pictures\2015-09-30\20150930_1052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red\Pictures\2015 Pictures\2015-09-30\20150930_1047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Purpose of this series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Support the Bible</a:t>
            </a:r>
          </a:p>
          <a:p>
            <a:pPr lvl="1"/>
            <a:r>
              <a:rPr lang="en-US" dirty="0" smtClean="0">
                <a:solidFill>
                  <a:schemeClr val="bg1"/>
                </a:solidFill>
              </a:rPr>
              <a:t>Real places</a:t>
            </a:r>
          </a:p>
          <a:p>
            <a:pPr lvl="1"/>
            <a:r>
              <a:rPr lang="en-US" dirty="0" smtClean="0">
                <a:solidFill>
                  <a:schemeClr val="bg1"/>
                </a:solidFill>
              </a:rPr>
              <a:t>Real people</a:t>
            </a:r>
          </a:p>
          <a:p>
            <a:pPr lvl="1"/>
            <a:r>
              <a:rPr lang="en-US" dirty="0" smtClean="0">
                <a:solidFill>
                  <a:schemeClr val="bg1"/>
                </a:solidFill>
              </a:rPr>
              <a:t>Real events</a:t>
            </a:r>
          </a:p>
          <a:p>
            <a:pPr lvl="1"/>
            <a:r>
              <a:rPr lang="en-US" dirty="0" smtClean="0">
                <a:solidFill>
                  <a:schemeClr val="bg1"/>
                </a:solidFill>
              </a:rPr>
              <a:t>Accurate descriptions</a:t>
            </a:r>
          </a:p>
          <a:p>
            <a:r>
              <a:rPr lang="en-US" dirty="0" smtClean="0">
                <a:solidFill>
                  <a:schemeClr val="bg1"/>
                </a:solidFill>
              </a:rPr>
              <a:t>Better understand the Bible</a:t>
            </a:r>
          </a:p>
          <a:p>
            <a:r>
              <a:rPr lang="en-US" dirty="0" smtClean="0">
                <a:solidFill>
                  <a:schemeClr val="bg1"/>
                </a:solidFill>
              </a:rPr>
              <a:t>To understand that more knowledge of history enriches our understanding of the Bible.</a:t>
            </a:r>
            <a:endParaRPr lang="en-US" dirty="0">
              <a:solidFill>
                <a:schemeClr val="bg1"/>
              </a:solidFill>
            </a:endParaRPr>
          </a:p>
        </p:txBody>
      </p:sp>
    </p:spTree>
    <p:extLst>
      <p:ext uri="{BB962C8B-B14F-4D97-AF65-F5344CB8AC3E}">
        <p14:creationId xmlns:p14="http://schemas.microsoft.com/office/powerpoint/2010/main" val="269640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6975458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red\Pictures\2015 Pictures\2015-09-30\20150930_1012 a crop.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691" y="304800"/>
            <a:ext cx="9144000" cy="3717965"/>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533400" y="4038600"/>
            <a:ext cx="8153400" cy="2819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dirty="0" smtClean="0">
                <a:solidFill>
                  <a:schemeClr val="bg1"/>
                </a:solidFill>
              </a:rPr>
              <a:t>"This is ________, the royal steward. There is no silver or gold here, only _________ and the bones of his maidservant with him. Cursed be the man who opens this."</a:t>
            </a:r>
            <a:endParaRPr lang="en-US" sz="2800" dirty="0">
              <a:solidFill>
                <a:schemeClr val="bg1"/>
              </a:solidFill>
            </a:endParaRPr>
          </a:p>
        </p:txBody>
      </p:sp>
    </p:spTree>
    <p:extLst>
      <p:ext uri="{BB962C8B-B14F-4D97-AF65-F5344CB8AC3E}">
        <p14:creationId xmlns:p14="http://schemas.microsoft.com/office/powerpoint/2010/main" val="137280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8610600" cy="6705600"/>
          </a:xfrm>
        </p:spPr>
        <p:txBody>
          <a:bodyPr>
            <a:normAutofit fontScale="62500" lnSpcReduction="20000"/>
          </a:bodyPr>
          <a:lstStyle/>
          <a:p>
            <a:pPr marL="0" indent="0" algn="ctr">
              <a:buNone/>
            </a:pPr>
            <a:r>
              <a:rPr lang="en-US" dirty="0" smtClean="0">
                <a:solidFill>
                  <a:schemeClr val="bg1"/>
                </a:solidFill>
              </a:rPr>
              <a:t>Isaiah 22:15-19</a:t>
            </a:r>
            <a:endParaRPr lang="en-US" dirty="0">
              <a:solidFill>
                <a:schemeClr val="bg1"/>
              </a:solidFill>
            </a:endParaRPr>
          </a:p>
          <a:p>
            <a:endParaRPr lang="en-US" dirty="0" smtClean="0">
              <a:solidFill>
                <a:schemeClr val="bg1"/>
              </a:solidFill>
            </a:endParaRPr>
          </a:p>
          <a:p>
            <a:pPr marL="0" indent="0">
              <a:buNone/>
            </a:pPr>
            <a:r>
              <a:rPr lang="en-US" dirty="0" smtClean="0">
                <a:solidFill>
                  <a:schemeClr val="bg1"/>
                </a:solidFill>
              </a:rPr>
              <a:t>15      </a:t>
            </a:r>
            <a:r>
              <a:rPr lang="en-US" dirty="0">
                <a:solidFill>
                  <a:schemeClr val="bg1"/>
                </a:solidFill>
              </a:rPr>
              <a:t>Thus says the Lord GOD of hosts,</a:t>
            </a:r>
          </a:p>
          <a:p>
            <a:pPr marL="0" indent="0">
              <a:buNone/>
            </a:pPr>
            <a:r>
              <a:rPr lang="en-US" dirty="0" smtClean="0">
                <a:solidFill>
                  <a:schemeClr val="bg1"/>
                </a:solidFill>
              </a:rPr>
              <a:t>        </a:t>
            </a:r>
            <a:r>
              <a:rPr lang="en-US" dirty="0">
                <a:solidFill>
                  <a:schemeClr val="bg1"/>
                </a:solidFill>
              </a:rPr>
              <a:t>“Come, go to this steward,</a:t>
            </a:r>
          </a:p>
          <a:p>
            <a:pPr marL="0" indent="0">
              <a:buNone/>
            </a:pPr>
            <a:r>
              <a:rPr lang="en-US" dirty="0" smtClean="0">
                <a:solidFill>
                  <a:schemeClr val="bg1"/>
                </a:solidFill>
              </a:rPr>
              <a:t>         To </a:t>
            </a:r>
            <a:r>
              <a:rPr lang="en-US" dirty="0" err="1">
                <a:solidFill>
                  <a:schemeClr val="bg1"/>
                </a:solidFill>
              </a:rPr>
              <a:t>Shebna</a:t>
            </a:r>
            <a:r>
              <a:rPr lang="en-US" dirty="0">
                <a:solidFill>
                  <a:schemeClr val="bg1"/>
                </a:solidFill>
              </a:rPr>
              <a:t>, who is in charge of the royal household,</a:t>
            </a:r>
          </a:p>
          <a:p>
            <a:pPr marL="0" indent="0">
              <a:buNone/>
            </a:pPr>
            <a:r>
              <a:rPr lang="en-US" dirty="0" smtClean="0">
                <a:solidFill>
                  <a:schemeClr val="bg1"/>
                </a:solidFill>
              </a:rPr>
              <a:t>16      </a:t>
            </a:r>
            <a:r>
              <a:rPr lang="en-US" dirty="0">
                <a:solidFill>
                  <a:schemeClr val="bg1"/>
                </a:solidFill>
              </a:rPr>
              <a:t>‘What right do you have here,</a:t>
            </a:r>
          </a:p>
          <a:p>
            <a:pPr marL="0" indent="0">
              <a:buNone/>
            </a:pPr>
            <a:r>
              <a:rPr lang="en-US" dirty="0">
                <a:solidFill>
                  <a:schemeClr val="bg1"/>
                </a:solidFill>
              </a:rPr>
              <a:t>         And whom do you have here,</a:t>
            </a:r>
          </a:p>
          <a:p>
            <a:pPr marL="0" indent="0">
              <a:buNone/>
            </a:pPr>
            <a:r>
              <a:rPr lang="en-US" dirty="0">
                <a:solidFill>
                  <a:schemeClr val="bg1"/>
                </a:solidFill>
              </a:rPr>
              <a:t>         That you have hewn a tomb for yourself here,</a:t>
            </a:r>
          </a:p>
          <a:p>
            <a:pPr marL="0" indent="0">
              <a:buNone/>
            </a:pPr>
            <a:r>
              <a:rPr lang="en-US" dirty="0">
                <a:solidFill>
                  <a:schemeClr val="bg1"/>
                </a:solidFill>
              </a:rPr>
              <a:t>         You who hew a tomb on the height,</a:t>
            </a:r>
          </a:p>
          <a:p>
            <a:pPr marL="0" indent="0">
              <a:buNone/>
            </a:pPr>
            <a:r>
              <a:rPr lang="en-US" dirty="0">
                <a:solidFill>
                  <a:schemeClr val="bg1"/>
                </a:solidFill>
              </a:rPr>
              <a:t>         You who carve a resting place for yourself in the rock?</a:t>
            </a:r>
          </a:p>
          <a:p>
            <a:pPr marL="514350" indent="-514350">
              <a:buAutoNum type="arabicPlain" startAt="17"/>
            </a:pPr>
            <a:r>
              <a:rPr lang="en-US" dirty="0" smtClean="0">
                <a:solidFill>
                  <a:schemeClr val="bg1"/>
                </a:solidFill>
              </a:rPr>
              <a:t>‘</a:t>
            </a:r>
            <a:r>
              <a:rPr lang="en-US" dirty="0">
                <a:solidFill>
                  <a:schemeClr val="bg1"/>
                </a:solidFill>
              </a:rPr>
              <a:t>Behold, the LORD is about to hurl you headlong, O </a:t>
            </a:r>
            <a:r>
              <a:rPr lang="en-US" dirty="0" smtClean="0">
                <a:solidFill>
                  <a:schemeClr val="bg1"/>
                </a:solidFill>
              </a:rPr>
              <a:t> </a:t>
            </a:r>
          </a:p>
          <a:p>
            <a:pPr marL="0" indent="0">
              <a:buNone/>
            </a:pPr>
            <a:r>
              <a:rPr lang="en-US" dirty="0">
                <a:solidFill>
                  <a:schemeClr val="bg1"/>
                </a:solidFill>
              </a:rPr>
              <a:t> </a:t>
            </a:r>
            <a:r>
              <a:rPr lang="en-US" dirty="0" smtClean="0">
                <a:solidFill>
                  <a:schemeClr val="bg1"/>
                </a:solidFill>
              </a:rPr>
              <a:t>        man</a:t>
            </a:r>
            <a:r>
              <a:rPr lang="en-US" dirty="0">
                <a:solidFill>
                  <a:schemeClr val="bg1"/>
                </a:solidFill>
              </a:rPr>
              <a:t>.</a:t>
            </a:r>
          </a:p>
          <a:p>
            <a:pPr marL="0" indent="0">
              <a:buNone/>
            </a:pPr>
            <a:r>
              <a:rPr lang="en-US" dirty="0" smtClean="0">
                <a:solidFill>
                  <a:schemeClr val="bg1"/>
                </a:solidFill>
              </a:rPr>
              <a:t>         And </a:t>
            </a:r>
            <a:r>
              <a:rPr lang="en-US" dirty="0">
                <a:solidFill>
                  <a:schemeClr val="bg1"/>
                </a:solidFill>
              </a:rPr>
              <a:t>He is about to grasp you firmly</a:t>
            </a:r>
          </a:p>
          <a:p>
            <a:pPr marL="0" indent="0">
              <a:buNone/>
            </a:pPr>
            <a:r>
              <a:rPr lang="en-US" dirty="0" smtClean="0">
                <a:solidFill>
                  <a:schemeClr val="bg1"/>
                </a:solidFill>
              </a:rPr>
              <a:t>18      </a:t>
            </a:r>
            <a:r>
              <a:rPr lang="en-US" dirty="0">
                <a:solidFill>
                  <a:schemeClr val="bg1"/>
                </a:solidFill>
              </a:rPr>
              <a:t>And roll you tightly like a ball,</a:t>
            </a:r>
          </a:p>
          <a:p>
            <a:pPr marL="0" indent="0">
              <a:buNone/>
            </a:pPr>
            <a:r>
              <a:rPr lang="en-US" dirty="0">
                <a:solidFill>
                  <a:schemeClr val="bg1"/>
                </a:solidFill>
              </a:rPr>
              <a:t>         To be cast into a vast country;</a:t>
            </a:r>
          </a:p>
          <a:p>
            <a:pPr marL="0" indent="0">
              <a:buNone/>
            </a:pPr>
            <a:r>
              <a:rPr lang="en-US" dirty="0">
                <a:solidFill>
                  <a:schemeClr val="bg1"/>
                </a:solidFill>
              </a:rPr>
              <a:t>         There you will die</a:t>
            </a:r>
          </a:p>
          <a:p>
            <a:pPr marL="0" indent="0">
              <a:buNone/>
            </a:pPr>
            <a:r>
              <a:rPr lang="en-US" dirty="0">
                <a:solidFill>
                  <a:schemeClr val="bg1"/>
                </a:solidFill>
              </a:rPr>
              <a:t>         And there your splendid chariots will be,</a:t>
            </a:r>
          </a:p>
          <a:p>
            <a:pPr marL="0" indent="0">
              <a:buNone/>
            </a:pPr>
            <a:r>
              <a:rPr lang="en-US" dirty="0">
                <a:solidFill>
                  <a:schemeClr val="bg1"/>
                </a:solidFill>
              </a:rPr>
              <a:t>         You shame of your master’s house.’</a:t>
            </a:r>
          </a:p>
          <a:p>
            <a:pPr marL="0" indent="0">
              <a:buNone/>
            </a:pPr>
            <a:r>
              <a:rPr lang="en-US" dirty="0" smtClean="0">
                <a:solidFill>
                  <a:schemeClr val="bg1"/>
                </a:solidFill>
              </a:rPr>
              <a:t>19      </a:t>
            </a:r>
            <a:r>
              <a:rPr lang="en-US" dirty="0">
                <a:solidFill>
                  <a:schemeClr val="bg1"/>
                </a:solidFill>
              </a:rPr>
              <a:t>“I will depose you from your office,</a:t>
            </a:r>
          </a:p>
          <a:p>
            <a:pPr marL="0" indent="0">
              <a:buNone/>
            </a:pPr>
            <a:r>
              <a:rPr lang="en-US" dirty="0">
                <a:solidFill>
                  <a:schemeClr val="bg1"/>
                </a:solidFill>
              </a:rPr>
              <a:t>         And I will pull you down from your station</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ed\Pictures\2015 Pictures\2015-09-30\20150930_1046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43717" y="0"/>
            <a:ext cx="74565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ed\Pictures\2015 Pictures\2015-09-30\20150930_1045 a.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493776"/>
            <a:ext cx="9144000" cy="5870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red\Pictures\2015 Pictures\2015-09-30\20150930_1020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806941" y="0"/>
            <a:ext cx="553011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0"/>
            <a:ext cx="8153400" cy="6858000"/>
          </a:xfrm>
        </p:spPr>
        <p:txBody>
          <a:bodyPr/>
          <a:lstStyle/>
          <a:p>
            <a:pPr marL="0" indent="0">
              <a:buNone/>
            </a:pPr>
            <a:endParaRPr lang="en-US" dirty="0" smtClean="0">
              <a:solidFill>
                <a:schemeClr val="bg1"/>
              </a:solidFill>
            </a:endParaRPr>
          </a:p>
          <a:p>
            <a:pPr marL="0" indent="0">
              <a:buNone/>
            </a:pPr>
            <a:endParaRPr lang="en-US" dirty="0">
              <a:solidFill>
                <a:schemeClr val="bg1"/>
              </a:solidFill>
            </a:endParaRPr>
          </a:p>
          <a:p>
            <a:pPr marL="0" indent="0" algn="ctr">
              <a:buNone/>
            </a:pPr>
            <a:r>
              <a:rPr lang="en-US" dirty="0" smtClean="0">
                <a:solidFill>
                  <a:schemeClr val="bg1"/>
                </a:solidFill>
              </a:rPr>
              <a:t>Now </a:t>
            </a:r>
            <a:r>
              <a:rPr lang="en-US" dirty="0">
                <a:solidFill>
                  <a:schemeClr val="bg1"/>
                </a:solidFill>
              </a:rPr>
              <a:t>the rest of the acts of Ahab and all that he did and the ivory house which he built and all the cities which he built, are they not written in the Book of the Chronicles of the Kings of Israel?</a:t>
            </a:r>
          </a:p>
          <a:p>
            <a:pPr marL="0" indent="0" algn="ctr">
              <a:buNone/>
            </a:pPr>
            <a:r>
              <a:rPr lang="en-US" dirty="0" smtClean="0">
                <a:solidFill>
                  <a:schemeClr val="bg1"/>
                </a:solidFill>
              </a:rPr>
              <a:t>I Kings 22:39</a:t>
            </a:r>
            <a:endParaRPr lang="en-US" dirty="0">
              <a:solidFill>
                <a:schemeClr val="bg1"/>
              </a:solidFill>
            </a:endParaRPr>
          </a:p>
        </p:txBody>
      </p:sp>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7543800" cy="5867400"/>
          </a:xfrm>
        </p:spPr>
        <p:txBody>
          <a:bodyPr/>
          <a:lstStyle/>
          <a:p>
            <a:pPr marL="0" indent="0" algn="ctr">
              <a:buNone/>
            </a:pPr>
            <a:r>
              <a:rPr lang="en-US" dirty="0" smtClean="0">
                <a:solidFill>
                  <a:schemeClr val="bg1"/>
                </a:solidFill>
              </a:rPr>
              <a:t>“</a:t>
            </a:r>
            <a:r>
              <a:rPr lang="en-US" dirty="0">
                <a:solidFill>
                  <a:schemeClr val="bg1"/>
                </a:solidFill>
              </a:rPr>
              <a:t>I will also smite the </a:t>
            </a:r>
            <a:r>
              <a:rPr lang="en-US" dirty="0" smtClean="0">
                <a:solidFill>
                  <a:schemeClr val="bg1"/>
                </a:solidFill>
              </a:rPr>
              <a:t>winter </a:t>
            </a:r>
            <a:r>
              <a:rPr lang="en-US" dirty="0">
                <a:solidFill>
                  <a:schemeClr val="bg1"/>
                </a:solidFill>
              </a:rPr>
              <a:t>house together with the summer house;</a:t>
            </a:r>
          </a:p>
          <a:p>
            <a:pPr marL="0" indent="0" algn="ctr">
              <a:buNone/>
            </a:pPr>
            <a:r>
              <a:rPr lang="en-US" dirty="0" smtClean="0">
                <a:solidFill>
                  <a:schemeClr val="bg1"/>
                </a:solidFill>
              </a:rPr>
              <a:t>The </a:t>
            </a:r>
            <a:r>
              <a:rPr lang="en-US" dirty="0">
                <a:solidFill>
                  <a:schemeClr val="bg1"/>
                </a:solidFill>
              </a:rPr>
              <a:t>houses of </a:t>
            </a:r>
            <a:r>
              <a:rPr lang="en-US" dirty="0" smtClean="0">
                <a:solidFill>
                  <a:schemeClr val="bg1"/>
                </a:solidFill>
              </a:rPr>
              <a:t>ivory </a:t>
            </a:r>
            <a:r>
              <a:rPr lang="en-US" dirty="0">
                <a:solidFill>
                  <a:schemeClr val="bg1"/>
                </a:solidFill>
              </a:rPr>
              <a:t>will also perish</a:t>
            </a:r>
          </a:p>
          <a:p>
            <a:pPr marL="0" indent="0" algn="ctr">
              <a:buNone/>
            </a:pPr>
            <a:r>
              <a:rPr lang="en-US" dirty="0" smtClean="0">
                <a:solidFill>
                  <a:schemeClr val="bg1"/>
                </a:solidFill>
              </a:rPr>
              <a:t>And </a:t>
            </a:r>
            <a:r>
              <a:rPr lang="en-US" dirty="0">
                <a:solidFill>
                  <a:schemeClr val="bg1"/>
                </a:solidFill>
              </a:rPr>
              <a:t>the great houses will come to an end,”</a:t>
            </a:r>
          </a:p>
          <a:p>
            <a:pPr marL="0" indent="0" algn="ctr">
              <a:buNone/>
            </a:pPr>
            <a:r>
              <a:rPr lang="en-US" dirty="0" smtClean="0">
                <a:solidFill>
                  <a:schemeClr val="bg1"/>
                </a:solidFill>
              </a:rPr>
              <a:t>Declares </a:t>
            </a:r>
            <a:r>
              <a:rPr lang="en-US" dirty="0">
                <a:solidFill>
                  <a:schemeClr val="bg1"/>
                </a:solidFill>
              </a:rPr>
              <a:t>the LORD.</a:t>
            </a:r>
          </a:p>
          <a:p>
            <a:pPr marL="0" indent="0" algn="ctr">
              <a:buNone/>
            </a:pPr>
            <a:endParaRPr lang="en-US" dirty="0" smtClean="0">
              <a:solidFill>
                <a:schemeClr val="bg1"/>
              </a:solidFill>
            </a:endParaRPr>
          </a:p>
          <a:p>
            <a:pPr marL="0" indent="0" algn="ctr">
              <a:buNone/>
            </a:pPr>
            <a:r>
              <a:rPr lang="en-US" dirty="0" smtClean="0">
                <a:solidFill>
                  <a:schemeClr val="bg1"/>
                </a:solidFill>
              </a:rPr>
              <a:t>Amos 3:15</a:t>
            </a:r>
            <a:endParaRPr lang="en-US" dirty="0">
              <a:solidFill>
                <a:schemeClr val="bg1"/>
              </a:solidFill>
            </a:endParaRPr>
          </a:p>
        </p:txBody>
      </p:sp>
    </p:spTree>
    <p:extLst>
      <p:ext uri="{BB962C8B-B14F-4D97-AF65-F5344CB8AC3E}">
        <p14:creationId xmlns:p14="http://schemas.microsoft.com/office/powerpoint/2010/main" val="5899049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305800" cy="6019800"/>
          </a:xfrm>
        </p:spPr>
        <p:txBody>
          <a:bodyPr>
            <a:normAutofit fontScale="70000" lnSpcReduction="20000"/>
          </a:bodyPr>
          <a:lstStyle/>
          <a:p>
            <a:pPr marL="0" indent="0" algn="ctr">
              <a:buNone/>
            </a:pPr>
            <a:r>
              <a:rPr lang="en-US" sz="4000" dirty="0" smtClean="0">
                <a:solidFill>
                  <a:schemeClr val="bg1"/>
                </a:solidFill>
              </a:rPr>
              <a:t>Amos 6:4-7</a:t>
            </a:r>
            <a:endParaRPr lang="en-US" sz="4000" dirty="0">
              <a:solidFill>
                <a:schemeClr val="bg1"/>
              </a:solidFill>
            </a:endParaRPr>
          </a:p>
          <a:p>
            <a:pPr marL="0" indent="0">
              <a:buNone/>
            </a:pPr>
            <a:r>
              <a:rPr lang="en-US" dirty="0" smtClean="0">
                <a:solidFill>
                  <a:schemeClr val="bg1"/>
                </a:solidFill>
              </a:rPr>
              <a:t>4      </a:t>
            </a:r>
            <a:r>
              <a:rPr lang="en-US" dirty="0">
                <a:solidFill>
                  <a:schemeClr val="bg1"/>
                </a:solidFill>
              </a:rPr>
              <a:t>Those who recline on beds of ivory</a:t>
            </a:r>
          </a:p>
          <a:p>
            <a:pPr marL="0" indent="0">
              <a:buNone/>
            </a:pPr>
            <a:r>
              <a:rPr lang="en-US" dirty="0">
                <a:solidFill>
                  <a:schemeClr val="bg1"/>
                </a:solidFill>
              </a:rPr>
              <a:t>         And sprawl on their couches,</a:t>
            </a:r>
          </a:p>
          <a:p>
            <a:pPr marL="0" indent="0">
              <a:buNone/>
            </a:pPr>
            <a:r>
              <a:rPr lang="en-US" dirty="0">
                <a:solidFill>
                  <a:schemeClr val="bg1"/>
                </a:solidFill>
              </a:rPr>
              <a:t>         And eat lambs from the flock</a:t>
            </a:r>
          </a:p>
          <a:p>
            <a:pPr marL="0" indent="0">
              <a:buNone/>
            </a:pPr>
            <a:r>
              <a:rPr lang="en-US" dirty="0">
                <a:solidFill>
                  <a:schemeClr val="bg1"/>
                </a:solidFill>
              </a:rPr>
              <a:t>         And calves from the midst of the stall,</a:t>
            </a:r>
          </a:p>
          <a:p>
            <a:pPr marL="0" indent="0">
              <a:buNone/>
            </a:pPr>
            <a:r>
              <a:rPr lang="en-US" dirty="0" smtClean="0">
                <a:solidFill>
                  <a:schemeClr val="bg1"/>
                </a:solidFill>
              </a:rPr>
              <a:t>5      </a:t>
            </a:r>
            <a:r>
              <a:rPr lang="en-US" dirty="0">
                <a:solidFill>
                  <a:schemeClr val="bg1"/>
                </a:solidFill>
              </a:rPr>
              <a:t>Who improvise to the sound of the harp,</a:t>
            </a:r>
          </a:p>
          <a:p>
            <a:pPr marL="0" indent="0">
              <a:buNone/>
            </a:pPr>
            <a:r>
              <a:rPr lang="en-US" dirty="0">
                <a:solidFill>
                  <a:schemeClr val="bg1"/>
                </a:solidFill>
              </a:rPr>
              <a:t>         And like David have composed songs for </a:t>
            </a:r>
            <a:endParaRPr lang="en-US" dirty="0" smtClean="0">
              <a:solidFill>
                <a:schemeClr val="bg1"/>
              </a:solidFill>
            </a:endParaRPr>
          </a:p>
          <a:p>
            <a:pPr marL="0" indent="0">
              <a:buNone/>
            </a:pPr>
            <a:r>
              <a:rPr lang="en-US" dirty="0">
                <a:solidFill>
                  <a:schemeClr val="bg1"/>
                </a:solidFill>
              </a:rPr>
              <a:t> </a:t>
            </a:r>
            <a:r>
              <a:rPr lang="en-US" dirty="0" smtClean="0">
                <a:solidFill>
                  <a:schemeClr val="bg1"/>
                </a:solidFill>
              </a:rPr>
              <a:t>       themselves</a:t>
            </a:r>
            <a:r>
              <a:rPr lang="en-US" dirty="0">
                <a:solidFill>
                  <a:schemeClr val="bg1"/>
                </a:solidFill>
              </a:rPr>
              <a:t>,</a:t>
            </a:r>
          </a:p>
          <a:p>
            <a:pPr marL="0" indent="0">
              <a:buNone/>
            </a:pPr>
            <a:r>
              <a:rPr lang="en-US" dirty="0" smtClean="0">
                <a:solidFill>
                  <a:schemeClr val="bg1"/>
                </a:solidFill>
              </a:rPr>
              <a:t>6      </a:t>
            </a:r>
            <a:r>
              <a:rPr lang="en-US" dirty="0">
                <a:solidFill>
                  <a:schemeClr val="bg1"/>
                </a:solidFill>
              </a:rPr>
              <a:t>Who drink wine from sacrificial bowls</a:t>
            </a:r>
          </a:p>
          <a:p>
            <a:pPr marL="0" indent="0">
              <a:buNone/>
            </a:pPr>
            <a:r>
              <a:rPr lang="en-US" dirty="0">
                <a:solidFill>
                  <a:schemeClr val="bg1"/>
                </a:solidFill>
              </a:rPr>
              <a:t>         While they anoint themselves with the finest of </a:t>
            </a:r>
            <a:endParaRPr lang="en-US" dirty="0" smtClean="0">
              <a:solidFill>
                <a:schemeClr val="bg1"/>
              </a:solidFill>
            </a:endParaRPr>
          </a:p>
          <a:p>
            <a:pPr marL="0" indent="0">
              <a:buNone/>
            </a:pPr>
            <a:r>
              <a:rPr lang="en-US" dirty="0">
                <a:solidFill>
                  <a:schemeClr val="bg1"/>
                </a:solidFill>
              </a:rPr>
              <a:t> </a:t>
            </a:r>
            <a:r>
              <a:rPr lang="en-US" dirty="0" smtClean="0">
                <a:solidFill>
                  <a:schemeClr val="bg1"/>
                </a:solidFill>
              </a:rPr>
              <a:t>       oils</a:t>
            </a:r>
            <a:r>
              <a:rPr lang="en-US" dirty="0">
                <a:solidFill>
                  <a:schemeClr val="bg1"/>
                </a:solidFill>
              </a:rPr>
              <a:t>,</a:t>
            </a:r>
          </a:p>
          <a:p>
            <a:pPr marL="0" indent="0">
              <a:buNone/>
            </a:pPr>
            <a:r>
              <a:rPr lang="en-US" dirty="0">
                <a:solidFill>
                  <a:schemeClr val="bg1"/>
                </a:solidFill>
              </a:rPr>
              <a:t>         Yet they have not grieved over the ruin of </a:t>
            </a:r>
            <a:r>
              <a:rPr lang="en-US" dirty="0" smtClean="0">
                <a:solidFill>
                  <a:schemeClr val="bg1"/>
                </a:solidFill>
              </a:rPr>
              <a:t> </a:t>
            </a:r>
          </a:p>
          <a:p>
            <a:pPr marL="0" indent="0">
              <a:buNone/>
            </a:pPr>
            <a:r>
              <a:rPr lang="en-US" dirty="0">
                <a:solidFill>
                  <a:schemeClr val="bg1"/>
                </a:solidFill>
              </a:rPr>
              <a:t> </a:t>
            </a:r>
            <a:r>
              <a:rPr lang="en-US" dirty="0" smtClean="0">
                <a:solidFill>
                  <a:schemeClr val="bg1"/>
                </a:solidFill>
              </a:rPr>
              <a:t>       Joseph</a:t>
            </a:r>
            <a:r>
              <a:rPr lang="en-US" dirty="0">
                <a:solidFill>
                  <a:schemeClr val="bg1"/>
                </a:solidFill>
              </a:rPr>
              <a:t>.</a:t>
            </a:r>
          </a:p>
          <a:p>
            <a:pPr marL="514350" indent="-514350">
              <a:buAutoNum type="arabicPlain" startAt="7"/>
            </a:pPr>
            <a:r>
              <a:rPr lang="en-US" dirty="0" smtClean="0">
                <a:solidFill>
                  <a:schemeClr val="bg1"/>
                </a:solidFill>
              </a:rPr>
              <a:t>  Therefore</a:t>
            </a:r>
            <a:r>
              <a:rPr lang="en-US" dirty="0">
                <a:solidFill>
                  <a:schemeClr val="bg1"/>
                </a:solidFill>
              </a:rPr>
              <a:t>, they will now go into exile at the </a:t>
            </a:r>
            <a:endParaRPr lang="en-US" dirty="0" smtClean="0">
              <a:solidFill>
                <a:schemeClr val="bg1"/>
              </a:solidFill>
            </a:endParaRPr>
          </a:p>
          <a:p>
            <a:pPr marL="0" indent="0">
              <a:buNone/>
            </a:pPr>
            <a:r>
              <a:rPr lang="en-US" dirty="0">
                <a:solidFill>
                  <a:schemeClr val="bg1"/>
                </a:solidFill>
              </a:rPr>
              <a:t> </a:t>
            </a:r>
            <a:r>
              <a:rPr lang="en-US" dirty="0" smtClean="0">
                <a:solidFill>
                  <a:schemeClr val="bg1"/>
                </a:solidFill>
              </a:rPr>
              <a:t>       head </a:t>
            </a:r>
            <a:r>
              <a:rPr lang="en-US" dirty="0">
                <a:solidFill>
                  <a:schemeClr val="bg1"/>
                </a:solidFill>
              </a:rPr>
              <a:t>of the exiles,</a:t>
            </a:r>
          </a:p>
          <a:p>
            <a:pPr marL="0" indent="0">
              <a:buNone/>
            </a:pPr>
            <a:r>
              <a:rPr lang="en-US" dirty="0">
                <a:solidFill>
                  <a:schemeClr val="bg1"/>
                </a:solidFill>
              </a:rPr>
              <a:t>         And the </a:t>
            </a:r>
            <a:r>
              <a:rPr lang="en-US" dirty="0" err="1">
                <a:solidFill>
                  <a:schemeClr val="bg1"/>
                </a:solidFill>
              </a:rPr>
              <a:t>sprawlers’</a:t>
            </a:r>
            <a:r>
              <a:rPr lang="en-US" dirty="0">
                <a:solidFill>
                  <a:schemeClr val="bg1"/>
                </a:solidFill>
              </a:rPr>
              <a:t> banqueting will pass away</a:t>
            </a:r>
            <a:r>
              <a:rPr lang="en-US" dirty="0" smtClean="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129522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red\Pictures\2015 Pictures\2015-09-30\20150930_1026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641287"/>
            <a:ext cx="9144000" cy="3575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397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361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red\Pictures\2015 Pictures\2015-09-30\20150930_1024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09054" y="0"/>
            <a:ext cx="61258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9554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red\Pictures\2015 Pictures\2015-09-30\20150930_10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715000"/>
            <a:ext cx="8305800" cy="954107"/>
          </a:xfrm>
          <a:prstGeom prst="rect">
            <a:avLst/>
          </a:prstGeom>
          <a:noFill/>
        </p:spPr>
        <p:txBody>
          <a:bodyPr wrap="square" rtlCol="0">
            <a:spAutoFit/>
          </a:bodyPr>
          <a:lstStyle/>
          <a:p>
            <a:pPr algn="ctr"/>
            <a:r>
              <a:rPr lang="en-US" sz="2800" dirty="0" smtClean="0">
                <a:solidFill>
                  <a:schemeClr val="bg1"/>
                </a:solidFill>
              </a:rPr>
              <a:t>Pottery pieces with scribbled messages found in Lachish</a:t>
            </a:r>
            <a:endParaRPr lang="en-US" sz="2800" dirty="0">
              <a:solidFill>
                <a:schemeClr val="bg1"/>
              </a:solidFill>
            </a:endParaRPr>
          </a:p>
        </p:txBody>
      </p:sp>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0"/>
            <a:ext cx="8610600" cy="6858000"/>
          </a:xfrm>
        </p:spPr>
        <p:txBody>
          <a:bodyPr>
            <a:normAutofit/>
          </a:bodyPr>
          <a:lstStyle/>
          <a:p>
            <a:pPr marL="0" indent="0" algn="ctr">
              <a:buNone/>
            </a:pPr>
            <a:r>
              <a:rPr lang="en-US" dirty="0" smtClean="0">
                <a:solidFill>
                  <a:schemeClr val="bg1"/>
                </a:solidFill>
              </a:rPr>
              <a:t>Jeremiah 34:6-7</a:t>
            </a:r>
          </a:p>
          <a:p>
            <a:pPr marL="0" indent="0">
              <a:buNone/>
            </a:pPr>
            <a:r>
              <a:rPr lang="en-US" b="1" dirty="0" smtClean="0">
                <a:solidFill>
                  <a:schemeClr val="bg1"/>
                </a:solidFill>
              </a:rPr>
              <a:t>6</a:t>
            </a:r>
            <a:r>
              <a:rPr lang="en-US" b="1" dirty="0">
                <a:solidFill>
                  <a:schemeClr val="bg1"/>
                </a:solidFill>
              </a:rPr>
              <a:t>	Then Jeremiah the prophet spoke all these words to Zedekiah king of Judah in Jerusalem</a:t>
            </a:r>
          </a:p>
          <a:p>
            <a:pPr marL="0" indent="0">
              <a:buNone/>
            </a:pPr>
            <a:r>
              <a:rPr lang="en-US" dirty="0" smtClean="0">
                <a:solidFill>
                  <a:schemeClr val="bg1"/>
                </a:solidFill>
              </a:rPr>
              <a:t>7</a:t>
            </a:r>
            <a:r>
              <a:rPr lang="en-US" dirty="0">
                <a:solidFill>
                  <a:schemeClr val="bg1"/>
                </a:solidFill>
              </a:rPr>
              <a:t>	when the army of the king of Babylon was fighting against Jerusalem and against all the remaining cities of Judah, </a:t>
            </a:r>
            <a:r>
              <a:rPr lang="en-US" i="1" dirty="0">
                <a:solidFill>
                  <a:schemeClr val="bg1"/>
                </a:solidFill>
              </a:rPr>
              <a:t>that is, </a:t>
            </a:r>
            <a:r>
              <a:rPr lang="en-US" dirty="0">
                <a:solidFill>
                  <a:schemeClr val="bg1"/>
                </a:solidFill>
              </a:rPr>
              <a:t>Lachish and </a:t>
            </a:r>
            <a:r>
              <a:rPr lang="en-US" dirty="0" err="1">
                <a:solidFill>
                  <a:schemeClr val="bg1"/>
                </a:solidFill>
              </a:rPr>
              <a:t>Azekah</a:t>
            </a:r>
            <a:r>
              <a:rPr lang="en-US" dirty="0">
                <a:solidFill>
                  <a:schemeClr val="bg1"/>
                </a:solidFill>
              </a:rPr>
              <a:t>, for they </a:t>
            </a:r>
            <a:r>
              <a:rPr lang="en-US" i="1" dirty="0">
                <a:solidFill>
                  <a:schemeClr val="bg1"/>
                </a:solidFill>
              </a:rPr>
              <a:t>alone</a:t>
            </a:r>
            <a:r>
              <a:rPr lang="en-US" dirty="0">
                <a:solidFill>
                  <a:schemeClr val="bg1"/>
                </a:solidFill>
              </a:rPr>
              <a:t> remained as fortified cities among the cities of Judah.</a:t>
            </a:r>
          </a:p>
          <a:p>
            <a:endParaRPr lang="en-US" dirty="0"/>
          </a:p>
        </p:txBody>
      </p:sp>
    </p:spTree>
    <p:extLst>
      <p:ext uri="{BB962C8B-B14F-4D97-AF65-F5344CB8AC3E}">
        <p14:creationId xmlns:p14="http://schemas.microsoft.com/office/powerpoint/2010/main" val="1209289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red\Pictures\2015 Pictures\2015-09-30\20150930_10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2823" y="4953000"/>
            <a:ext cx="8305800" cy="1384995"/>
          </a:xfrm>
          <a:prstGeom prst="rect">
            <a:avLst/>
          </a:prstGeom>
          <a:solidFill>
            <a:schemeClr val="tx1"/>
          </a:solidFill>
        </p:spPr>
        <p:txBody>
          <a:bodyPr wrap="square" rtlCol="0">
            <a:spAutoFit/>
          </a:bodyPr>
          <a:lstStyle/>
          <a:p>
            <a:pPr algn="ctr"/>
            <a:r>
              <a:rPr lang="en-US" sz="2800" dirty="0" smtClean="0">
                <a:solidFill>
                  <a:schemeClr val="bg1"/>
                </a:solidFill>
              </a:rPr>
              <a:t>“We are watching for the beacon from Lachish, following the signals you, sir, gave, but we do not see </a:t>
            </a:r>
            <a:r>
              <a:rPr lang="en-US" sz="2800" dirty="0" err="1" smtClean="0">
                <a:solidFill>
                  <a:schemeClr val="bg1"/>
                </a:solidFill>
              </a:rPr>
              <a:t>Azekah</a:t>
            </a:r>
            <a:r>
              <a:rPr lang="en-US" sz="2800" dirty="0" smtClean="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1106580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red\Pictures\2015 Pictures\2015-09-30\20150930_1015 a crop.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72512" y="0"/>
            <a:ext cx="7798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5410200"/>
            <a:ext cx="7772400" cy="954107"/>
          </a:xfrm>
          <a:prstGeom prst="rect">
            <a:avLst/>
          </a:prstGeom>
          <a:solidFill>
            <a:schemeClr val="tx1"/>
          </a:solidFill>
        </p:spPr>
        <p:txBody>
          <a:bodyPr wrap="square" rtlCol="0">
            <a:spAutoFit/>
          </a:bodyPr>
          <a:lstStyle/>
          <a:p>
            <a:pPr algn="ctr"/>
            <a:r>
              <a:rPr lang="en-US" sz="2800" dirty="0" smtClean="0">
                <a:solidFill>
                  <a:schemeClr val="bg1"/>
                </a:solidFill>
              </a:rPr>
              <a:t>“May Yahweh cause my lord to hear news of peace, even now, even now.”</a:t>
            </a:r>
            <a:endParaRPr lang="en-US" sz="2800" dirty="0">
              <a:solidFill>
                <a:schemeClr val="bg1"/>
              </a:solidFill>
            </a:endParaRPr>
          </a:p>
        </p:txBody>
      </p:sp>
    </p:spTree>
    <p:extLst>
      <p:ext uri="{BB962C8B-B14F-4D97-AF65-F5344CB8AC3E}">
        <p14:creationId xmlns:p14="http://schemas.microsoft.com/office/powerpoint/2010/main" val="136564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7772400" cy="4876800"/>
          </a:xfrm>
        </p:spPr>
        <p:txBody>
          <a:bodyPr/>
          <a:lstStyle/>
          <a:p>
            <a:pPr marL="0" indent="0" algn="ctr">
              <a:buNone/>
            </a:pPr>
            <a:r>
              <a:rPr lang="en-US" dirty="0" smtClean="0">
                <a:solidFill>
                  <a:schemeClr val="bg1"/>
                </a:solidFill>
              </a:rPr>
              <a:t>“Not </a:t>
            </a:r>
            <a:r>
              <a:rPr lang="en-US" dirty="0">
                <a:solidFill>
                  <a:schemeClr val="bg1"/>
                </a:solidFill>
              </a:rPr>
              <a:t>everyone who says to Me, ‘Lord, Lord,’ will enter the kingdom of heaven, but he who does the will of My Father who is in heaven will enter.</a:t>
            </a:r>
          </a:p>
          <a:p>
            <a:pPr algn="ctr"/>
            <a:endParaRPr lang="en-US" dirty="0">
              <a:solidFill>
                <a:schemeClr val="bg1"/>
              </a:solidFill>
            </a:endParaRPr>
          </a:p>
          <a:p>
            <a:pPr marL="0" indent="0" algn="ctr">
              <a:buNone/>
            </a:pPr>
            <a:r>
              <a:rPr lang="en-US" dirty="0" smtClean="0">
                <a:solidFill>
                  <a:schemeClr val="bg1"/>
                </a:solidFill>
              </a:rPr>
              <a:t>Matthew 7:21</a:t>
            </a:r>
            <a:endParaRPr lang="en-US" dirty="0">
              <a:solidFill>
                <a:schemeClr val="bg1"/>
              </a:solidFill>
            </a:endParaRPr>
          </a:p>
        </p:txBody>
      </p:sp>
    </p:spTree>
    <p:extLst>
      <p:ext uri="{BB962C8B-B14F-4D97-AF65-F5344CB8AC3E}">
        <p14:creationId xmlns:p14="http://schemas.microsoft.com/office/powerpoint/2010/main" val="17792802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endParaRPr lang="en-US" dirty="0"/>
          </a:p>
        </p:txBody>
      </p:sp>
    </p:spTree>
    <p:extLst>
      <p:ext uri="{BB962C8B-B14F-4D97-AF65-F5344CB8AC3E}">
        <p14:creationId xmlns:p14="http://schemas.microsoft.com/office/powerpoint/2010/main" val="13728091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10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red\Pictures\2015 Pictures\2015-09-30\20150930_969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641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red\Pictures\2015 Pictures\2015-09-30\20150930_970 a.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343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ared\Pictures\2015 Pictures\2015-09-30\20150930_973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80717"/>
            <a:ext cx="9144000" cy="6096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7477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red\Pictures\2015 Pictures\2015-09-30\20150930_973 a crop (lyr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43389"/>
            <a:ext cx="9144000" cy="6771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842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red\Pictures\2015 Pictures\2015-09-30\20150930_988 a.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9049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TotalTime>
  <Words>931</Words>
  <Application>Microsoft Office PowerPoint</Application>
  <PresentationFormat>On-screen Show (4:3)</PresentationFormat>
  <Paragraphs>96</Paragraphs>
  <Slides>36</Slides>
  <Notes>12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ARTIFACTS THAT MATTER</vt:lpstr>
      <vt:lpstr>Purpose of this 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ared</dc:creator>
  <cp:lastModifiedBy>ared</cp:lastModifiedBy>
  <cp:revision>29</cp:revision>
  <dcterms:created xsi:type="dcterms:W3CDTF">2016-11-05T16:52:51Z</dcterms:created>
  <dcterms:modified xsi:type="dcterms:W3CDTF">2017-05-14T06:00:58Z</dcterms:modified>
</cp:coreProperties>
</file>