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4" r:id="rId2"/>
  </p:sldMasterIdLst>
  <p:notesMasterIdLst>
    <p:notesMasterId r:id="rId14"/>
  </p:notesMasterIdLst>
  <p:handoutMasterIdLst>
    <p:handoutMasterId r:id="rId15"/>
  </p:handoutMasterIdLst>
  <p:sldIdLst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68" r:id="rId13"/>
  </p:sldIdLst>
  <p:sldSz cx="9144000" cy="6858000" type="letter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4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5F3717-5638-4342-A4B4-7628BFD5E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83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 smtClean="0"/>
            </a:lvl1pPr>
          </a:lstStyle>
          <a:p>
            <a:pPr>
              <a:defRPr/>
            </a:pPr>
            <a:fld id="{026FBA63-2393-4670-8E0F-7F09B76723F9}" type="datetimeFigureOut">
              <a:rPr lang="en-US"/>
              <a:pPr>
                <a:defRPr/>
              </a:pPr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6075EBE-A14A-4A5C-88B6-E93BB56BD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1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500">
                <a:solidFill>
                  <a:schemeClr val="tx1"/>
                </a:solidFill>
                <a:latin typeface="Times New Roman" charset="0"/>
              </a:defRPr>
            </a:lvl1pPr>
            <a:lvl2pPr marL="763233" indent="-293551" eaLnBrk="0" hangingPunct="0">
              <a:defRPr sz="2500">
                <a:solidFill>
                  <a:schemeClr val="tx1"/>
                </a:solidFill>
                <a:latin typeface="Times New Roman" charset="0"/>
              </a:defRPr>
            </a:lvl2pPr>
            <a:lvl3pPr marL="1174204" indent="-234841" eaLnBrk="0" hangingPunct="0">
              <a:defRPr sz="2500">
                <a:solidFill>
                  <a:schemeClr val="tx1"/>
                </a:solidFill>
                <a:latin typeface="Times New Roman" charset="0"/>
              </a:defRPr>
            </a:lvl3pPr>
            <a:lvl4pPr marL="1643885" indent="-234841" eaLnBrk="0" hangingPunct="0">
              <a:defRPr sz="2500">
                <a:solidFill>
                  <a:schemeClr val="tx1"/>
                </a:solidFill>
                <a:latin typeface="Times New Roman" charset="0"/>
              </a:defRPr>
            </a:lvl4pPr>
            <a:lvl5pPr marL="2113567" indent="-234841" eaLnBrk="0" hangingPunct="0">
              <a:defRPr sz="2500">
                <a:solidFill>
                  <a:schemeClr val="tx1"/>
                </a:solidFill>
                <a:latin typeface="Times New Roman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9A89ED7-3775-4F43-8E13-48D963982023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5851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0"/>
                <a:ext cx="2098" cy="1031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A87B56-ADA9-4909-AF79-B4CC9BB39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6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C1A46-91CA-4BEE-BDAC-A189DF80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9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0A4B2-7DC3-4AD2-A710-0E46AB4A4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1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pic>
          <p:nvPicPr>
            <p:cNvPr id="46238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A7D41C-5596-417A-B685-B211CD3AE44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6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2524E-2480-46A2-9B77-80AC886E43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89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D90E-CD20-445A-9D59-2DFCBEB555D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03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EF0B2-6D41-4778-9E56-4338DFC78D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2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55F84-8812-4945-AD82-52225CE3F0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36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E8855-0C6A-4666-8FD1-1BC344D812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07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60938-3798-43E0-BC36-0E26993A96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58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3DA10-2BCA-45E0-B14E-6CC29097B2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2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02C61-2E6C-42C8-B1CD-128CA549C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55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CC0BB-3280-4B55-9C54-DBA500BBB4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67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33F4F-CCCE-47EC-99F6-9771769447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62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9DF5E-8A61-4A96-B47F-E054EEA21D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26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FD46D-576C-41C4-8422-CC3A4255F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3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80E3A-C24C-4083-8FCF-48E86C39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6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81056-1FBD-456D-86F8-5E38EBA1C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6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79BCA-30C6-42DD-BBE4-7DB546ED6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9C440-4F3C-4923-BB8B-81E775A23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822CB-CED3-4C7B-B24C-E431A4D0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50366-8919-4D5B-8288-8D736DA84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0D223AE-410F-4C43-BB3B-8DA2E6E5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38B761-9E88-4B79-8B0B-F6FBD91FE6A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pic>
          <p:nvPicPr>
            <p:cNvPr id="22689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498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248400"/>
            <a:ext cx="1752600" cy="457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E-TEAMS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561"/>
            <a:ext cx="8267241" cy="51054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 How do we avoid the fact that </a:t>
            </a:r>
            <a:r>
              <a:rPr lang="en-US" u="sng" dirty="0" smtClean="0"/>
              <a:t>95% of all programs do not succeed long term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We make it a part of </a:t>
            </a:r>
            <a:r>
              <a:rPr lang="en-US" i="1" dirty="0" smtClean="0">
                <a:solidFill>
                  <a:srgbClr val="FF0000"/>
                </a:solidFill>
              </a:rPr>
              <a:t>who and what we are!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 </a:t>
            </a:r>
            <a:r>
              <a:rPr lang="en-US" dirty="0" smtClean="0"/>
              <a:t>We change the </a:t>
            </a:r>
            <a:r>
              <a:rPr lang="en-US" i="1" dirty="0" smtClean="0">
                <a:solidFill>
                  <a:srgbClr val="FF0000"/>
                </a:solidFill>
              </a:rPr>
              <a:t>expectations, focus, and culture.    But How??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How do we avoid </a:t>
            </a:r>
            <a:r>
              <a:rPr lang="en-US" sz="2400" b="1" dirty="0" smtClean="0">
                <a:solidFill>
                  <a:srgbClr val="FF0000"/>
                </a:solidFill>
              </a:rPr>
              <a:t>burnout/discouragement?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How do we provide  </a:t>
            </a:r>
            <a:r>
              <a:rPr lang="en-US" sz="2400" b="1" dirty="0" smtClean="0">
                <a:solidFill>
                  <a:srgbClr val="FF0000"/>
                </a:solidFill>
              </a:rPr>
              <a:t>good communication </a:t>
            </a:r>
            <a:r>
              <a:rPr lang="en-US" sz="2400" b="1" dirty="0" smtClean="0">
                <a:solidFill>
                  <a:srgbClr val="002060"/>
                </a:solidFill>
              </a:rPr>
              <a:t>so as to produce </a:t>
            </a:r>
            <a:r>
              <a:rPr lang="en-US" sz="2400" b="1" i="1" dirty="0" smtClean="0">
                <a:solidFill>
                  <a:srgbClr val="FF0000"/>
                </a:solidFill>
              </a:rPr>
              <a:t>synergy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– practical encouragement?</a:t>
            </a:r>
          </a:p>
          <a:p>
            <a:pPr lvl="1"/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How do we overcome the </a:t>
            </a:r>
            <a:r>
              <a:rPr lang="en-US" sz="2400" b="1" i="1" dirty="0" smtClean="0">
                <a:solidFill>
                  <a:srgbClr val="FF0000"/>
                </a:solidFill>
              </a:rPr>
              <a:t>fear of rejection </a:t>
            </a:r>
            <a:r>
              <a:rPr lang="en-US" sz="2400" b="1" i="1" dirty="0" smtClean="0">
                <a:solidFill>
                  <a:srgbClr val="002060"/>
                </a:solidFill>
              </a:rPr>
              <a:t>and the fact many feel </a:t>
            </a:r>
            <a:r>
              <a:rPr lang="en-US" sz="2400" b="1" i="1" dirty="0" smtClean="0">
                <a:solidFill>
                  <a:srgbClr val="FF0000"/>
                </a:solidFill>
              </a:rPr>
              <a:t>“uncomfortable” </a:t>
            </a:r>
            <a:r>
              <a:rPr lang="en-US" sz="2400" b="1" i="1" dirty="0" smtClean="0">
                <a:solidFill>
                  <a:srgbClr val="002060"/>
                </a:solidFill>
              </a:rPr>
              <a:t>sharing their faith?</a:t>
            </a:r>
            <a:endParaRPr lang="en-US" sz="2400" b="1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71600" y="0"/>
            <a:ext cx="723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Problem – Solution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2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5943600"/>
            <a:ext cx="1752600" cy="457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E-</a:t>
            </a:r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en-US" sz="2800" b="1" dirty="0" smtClean="0">
                <a:solidFill>
                  <a:srgbClr val="FF0000"/>
                </a:solidFill>
              </a:rPr>
              <a:t>EAMS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3810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Epilogue: 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Prov</a:t>
            </a:r>
            <a:r>
              <a:rPr lang="en-US" dirty="0" smtClean="0"/>
              <a:t> 11:30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Lk</a:t>
            </a:r>
            <a:r>
              <a:rPr lang="en-US" dirty="0" smtClean="0"/>
              <a:t> 10:2-3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Jn</a:t>
            </a:r>
            <a:r>
              <a:rPr lang="en-US" dirty="0" smtClean="0"/>
              <a:t> 4:35 </a:t>
            </a:r>
          </a:p>
          <a:p>
            <a:pPr lvl="1"/>
            <a:r>
              <a:rPr lang="en-US" dirty="0"/>
              <a:t> </a:t>
            </a:r>
            <a:r>
              <a:rPr lang="en-US" sz="3600" i="1" dirty="0" smtClean="0"/>
              <a:t>We have all of eternity to celebrate the victories in Christ but only until the sunset to win them!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Kirkland E-TEAMS 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1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FF0000"/>
                </a:solidFill>
              </a:rPr>
              <a:t>God’s plan is for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“individual responsibility”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35814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FF0000"/>
                </a:solidFill>
              </a:rPr>
              <a:t>IF IT IS TO BE, IT IS UP TO </a:t>
            </a:r>
            <a:r>
              <a:rPr lang="en-US" altLang="en-US" sz="3600" b="1" i="1" dirty="0" smtClean="0">
                <a:solidFill>
                  <a:srgbClr val="FF0000"/>
                </a:solidFill>
              </a:rPr>
              <a:t>ME!</a:t>
            </a:r>
          </a:p>
        </p:txBody>
      </p:sp>
      <p:sp>
        <p:nvSpPr>
          <p:cNvPr id="2" name="Rectangle 1"/>
          <p:cNvSpPr/>
          <p:nvPr/>
        </p:nvSpPr>
        <p:spPr>
          <a:xfrm>
            <a:off x="571500" y="3095738"/>
            <a:ext cx="784860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Blip>
                <a:blip r:embed="rId3"/>
              </a:buBlip>
            </a:pPr>
            <a:r>
              <a:rPr lang="en-US" altLang="en-US" sz="3600" kern="0" dirty="0">
                <a:solidFill>
                  <a:srgbClr val="000000"/>
                </a:solidFill>
                <a:latin typeface="Tahoma"/>
              </a:rPr>
              <a:t>Can’t take the world—until we </a:t>
            </a:r>
            <a:r>
              <a:rPr lang="en-US" altLang="en-US" sz="3600" kern="0" dirty="0" smtClean="0">
                <a:solidFill>
                  <a:srgbClr val="000000"/>
                </a:solidFill>
                <a:latin typeface="Tahoma"/>
              </a:rPr>
              <a:t>break </a:t>
            </a:r>
            <a:r>
              <a:rPr lang="en-US" altLang="en-US" sz="3600" kern="0" dirty="0">
                <a:solidFill>
                  <a:srgbClr val="000000"/>
                </a:solidFill>
                <a:latin typeface="Tahoma"/>
              </a:rPr>
              <a:t>it down into its component parts…</a:t>
            </a:r>
          </a:p>
          <a:p>
            <a:pPr marL="342900" lvl="0" indent="-342900">
              <a:spcBef>
                <a:spcPct val="20000"/>
              </a:spcBef>
              <a:buBlip>
                <a:blip r:embed="rId3"/>
              </a:buBlip>
            </a:pPr>
            <a:r>
              <a:rPr lang="en-US" altLang="en-US" sz="3600" kern="0" dirty="0">
                <a:solidFill>
                  <a:srgbClr val="000000"/>
                </a:solidFill>
                <a:latin typeface="Tahoma"/>
              </a:rPr>
              <a:t> </a:t>
            </a:r>
            <a:r>
              <a:rPr lang="en-US" altLang="en-US" sz="3600" kern="0" dirty="0" smtClean="0">
                <a:solidFill>
                  <a:srgbClr val="000000"/>
                </a:solidFill>
                <a:latin typeface="Tahoma"/>
              </a:rPr>
              <a:t>The </a:t>
            </a:r>
            <a:r>
              <a:rPr lang="en-US" altLang="en-US" sz="3600" kern="0" dirty="0">
                <a:solidFill>
                  <a:srgbClr val="000000"/>
                </a:solidFill>
                <a:latin typeface="Tahoma"/>
              </a:rPr>
              <a:t>exits read:  </a:t>
            </a:r>
            <a:r>
              <a:rPr lang="en-US" altLang="en-US" sz="3600" u="sng" kern="0" dirty="0">
                <a:solidFill>
                  <a:srgbClr val="FF0000"/>
                </a:solidFill>
                <a:latin typeface="Tahoma"/>
              </a:rPr>
              <a:t>You are now entering a mission field!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119" y="6102393"/>
            <a:ext cx="1752600" cy="457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E-TEAMS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67241" cy="4112263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 Enter a scriptural innovation to meet the needs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 congregation. </a:t>
            </a:r>
          </a:p>
          <a:p>
            <a:pPr marL="0" indent="0">
              <a:buNone/>
            </a:pPr>
            <a:endParaRPr lang="en-US" sz="2400" b="1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71600" y="0"/>
            <a:ext cx="723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Problem – Solution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945" y="3276600"/>
            <a:ext cx="1797710" cy="18187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00400"/>
            <a:ext cx="2533650" cy="22072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05716" y="2277070"/>
            <a:ext cx="3570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E-TEAMS!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6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248400"/>
            <a:ext cx="1752600" cy="457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E-TEAMS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1"/>
            <a:ext cx="8534400" cy="32766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VANGELISM</a:t>
            </a:r>
            <a:r>
              <a:rPr lang="en-US" sz="3600" dirty="0" smtClean="0"/>
              <a:t> – personal </a:t>
            </a:r>
            <a:r>
              <a:rPr lang="en-US" sz="3600" i="1" dirty="0" smtClean="0"/>
              <a:t>soul winning. </a:t>
            </a:r>
          </a:p>
          <a:p>
            <a:r>
              <a:rPr lang="en-US" sz="3600" dirty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NCOURAGEMENT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FFECTUAL</a:t>
            </a:r>
            <a:r>
              <a:rPr lang="en-US" sz="3600" dirty="0" smtClean="0"/>
              <a:t> </a:t>
            </a:r>
            <a:r>
              <a:rPr lang="en-US" sz="3600" i="1" dirty="0" smtClean="0"/>
              <a:t>fervent</a:t>
            </a:r>
            <a:r>
              <a:rPr lang="en-US" sz="3600" dirty="0" smtClean="0"/>
              <a:t> </a:t>
            </a:r>
            <a:r>
              <a:rPr lang="en-US" sz="3600" i="1" dirty="0" smtClean="0"/>
              <a:t>prayer</a:t>
            </a:r>
            <a:r>
              <a:rPr lang="en-US" sz="3600" dirty="0" smtClean="0"/>
              <a:t>! </a:t>
            </a:r>
          </a:p>
          <a:p>
            <a:r>
              <a:rPr lang="en-US" sz="3600" dirty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-MAIL </a:t>
            </a:r>
            <a:r>
              <a:rPr lang="en-US" sz="3600" dirty="0" smtClean="0"/>
              <a:t>--</a:t>
            </a:r>
            <a:r>
              <a:rPr lang="en-US" sz="3600" i="1" dirty="0" smtClean="0"/>
              <a:t>communication</a:t>
            </a:r>
            <a:r>
              <a:rPr lang="en-US" sz="3600" dirty="0" smtClean="0"/>
              <a:t> through an </a:t>
            </a:r>
            <a:r>
              <a:rPr lang="en-US" sz="3600" i="1" dirty="0" smtClean="0"/>
              <a:t>opt-in distribution list!</a:t>
            </a:r>
            <a:r>
              <a:rPr lang="en-US" sz="3600" dirty="0" smtClean="0"/>
              <a:t>  </a:t>
            </a:r>
            <a:endParaRPr lang="en-US" sz="3600" b="1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838200"/>
            <a:ext cx="7239000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002060"/>
                </a:solidFill>
              </a:rPr>
              <a:t>What does the </a:t>
            </a:r>
            <a:r>
              <a:rPr lang="en-US" sz="5400" b="1" dirty="0" smtClean="0">
                <a:ln/>
                <a:solidFill>
                  <a:srgbClr val="FF0000"/>
                </a:solidFill>
              </a:rPr>
              <a:t>“E” </a:t>
            </a:r>
            <a:r>
              <a:rPr lang="en-US" sz="5400" b="1" dirty="0" smtClean="0">
                <a:ln/>
                <a:solidFill>
                  <a:srgbClr val="002060"/>
                </a:solidFill>
              </a:rPr>
              <a:t>stand for? </a:t>
            </a:r>
            <a:endParaRPr lang="en-US" sz="5400" b="1" dirty="0">
              <a:ln/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-152400"/>
            <a:ext cx="647451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1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5791200"/>
            <a:ext cx="1752600" cy="457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E-TEAMS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3886200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#1.  </a:t>
            </a:r>
            <a:r>
              <a:rPr lang="en-US" b="1" dirty="0" smtClean="0">
                <a:solidFill>
                  <a:srgbClr val="FF0000"/>
                </a:solidFill>
              </a:rPr>
              <a:t>Share news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Different parts of info. </a:t>
            </a:r>
            <a:r>
              <a:rPr lang="en-US" dirty="0"/>
              <a:t>p</a:t>
            </a:r>
            <a:r>
              <a:rPr lang="en-US" dirty="0" smtClean="0"/>
              <a:t>ut together through regular updates.</a:t>
            </a:r>
          </a:p>
          <a:p>
            <a:pPr lvl="1"/>
            <a:r>
              <a:rPr lang="en-US" dirty="0" smtClean="0"/>
              <a:t>Focus on:  </a:t>
            </a:r>
            <a:r>
              <a:rPr lang="en-US" i="1" dirty="0" smtClean="0"/>
              <a:t>collaboration. </a:t>
            </a:r>
          </a:p>
          <a:p>
            <a:pPr marL="0" indent="0">
              <a:buNone/>
            </a:pPr>
            <a:r>
              <a:rPr lang="en-US" dirty="0" smtClean="0"/>
              <a:t>#2.  </a:t>
            </a:r>
            <a:r>
              <a:rPr lang="en-US" b="1" dirty="0" smtClean="0">
                <a:solidFill>
                  <a:srgbClr val="FF0000"/>
                </a:solidFill>
              </a:rPr>
              <a:t>Shoulder yokes</a:t>
            </a:r>
            <a:r>
              <a:rPr lang="en-US" dirty="0" smtClean="0"/>
              <a:t> –</a:t>
            </a:r>
          </a:p>
          <a:p>
            <a:pPr lvl="1"/>
            <a:r>
              <a:rPr lang="en-US" dirty="0" smtClean="0"/>
              <a:t>Offer help, share responsibilities. </a:t>
            </a:r>
          </a:p>
          <a:p>
            <a:pPr lvl="1"/>
            <a:r>
              <a:rPr lang="en-US" dirty="0" smtClean="0"/>
              <a:t>Immerse </a:t>
            </a:r>
            <a:r>
              <a:rPr lang="en-US" i="1" dirty="0" smtClean="0"/>
              <a:t>seekers</a:t>
            </a:r>
            <a:r>
              <a:rPr lang="en-US" dirty="0" smtClean="0"/>
              <a:t> into a </a:t>
            </a:r>
            <a:r>
              <a:rPr lang="en-US" i="1" dirty="0" smtClean="0"/>
              <a:t>caring</a:t>
            </a:r>
            <a:r>
              <a:rPr lang="en-US" dirty="0" smtClean="0"/>
              <a:t> culture.</a:t>
            </a:r>
          </a:p>
          <a:p>
            <a:pPr marL="5715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80826" y="30296"/>
            <a:ext cx="5782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E-TEAM GOALS!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43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953626"/>
            <a:ext cx="7772400" cy="5066174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#3:  </a:t>
            </a:r>
            <a:r>
              <a:rPr lang="en-US" b="1" dirty="0" smtClean="0">
                <a:solidFill>
                  <a:srgbClr val="FF0000"/>
                </a:solidFill>
              </a:rPr>
              <a:t>Sharpen skills: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We learn from each other!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more experienced mentor others.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Articles and info will be provided through email attachments. </a:t>
            </a:r>
          </a:p>
          <a:p>
            <a:pPr marL="0" indent="0">
              <a:buNone/>
            </a:pPr>
            <a:r>
              <a:rPr lang="en-US" dirty="0" smtClean="0"/>
              <a:t>#4: </a:t>
            </a:r>
            <a:r>
              <a:rPr lang="en-US" b="1" dirty="0" smtClean="0">
                <a:solidFill>
                  <a:srgbClr val="FF0000"/>
                </a:solidFill>
              </a:rPr>
              <a:t>Showing fruits:</a:t>
            </a:r>
          </a:p>
          <a:p>
            <a:pPr lvl="1"/>
            <a:r>
              <a:rPr lang="en-US" dirty="0" smtClean="0"/>
              <a:t>Provides </a:t>
            </a:r>
            <a:r>
              <a:rPr lang="en-US" i="1" dirty="0" smtClean="0"/>
              <a:t>accountability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are called to faithfulness not results, but our efforts in sharing is </a:t>
            </a:r>
            <a:r>
              <a:rPr lang="en-US" i="1" dirty="0" smtClean="0"/>
              <a:t>quantifiable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Motivates action into the field!    </a:t>
            </a:r>
          </a:p>
          <a:p>
            <a:pPr marL="5715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80826" y="30296"/>
            <a:ext cx="5782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E-TEAM GOALS!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657600" y="6248400"/>
            <a:ext cx="17526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sz="2800" b="1" kern="0" smtClean="0">
                <a:solidFill>
                  <a:srgbClr val="FF0000"/>
                </a:solidFill>
              </a:rPr>
              <a:t>E-TEAMS</a:t>
            </a:r>
            <a:endParaRPr lang="en-US" sz="28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0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1" y="838200"/>
            <a:ext cx="8000998" cy="5218574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#5. </a:t>
            </a:r>
            <a:r>
              <a:rPr lang="en-US" b="1" dirty="0" smtClean="0">
                <a:solidFill>
                  <a:srgbClr val="FF0000"/>
                </a:solidFill>
              </a:rPr>
              <a:t>Shaping culture -</a:t>
            </a:r>
          </a:p>
          <a:p>
            <a:pPr lvl="1"/>
            <a:r>
              <a:rPr lang="en-US" dirty="0" smtClean="0"/>
              <a:t> Not trying to be an </a:t>
            </a:r>
            <a:r>
              <a:rPr lang="en-US" i="1" dirty="0" smtClean="0"/>
              <a:t>elite group</a:t>
            </a:r>
            <a:r>
              <a:rPr lang="en-US" dirty="0" smtClean="0"/>
              <a:t>, but striving to </a:t>
            </a:r>
            <a:r>
              <a:rPr lang="en-US" i="1" dirty="0" smtClean="0"/>
              <a:t>include others </a:t>
            </a:r>
            <a:r>
              <a:rPr lang="en-US" dirty="0" smtClean="0"/>
              <a:t>without unwanted pressure.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This </a:t>
            </a:r>
            <a:r>
              <a:rPr lang="en-US" i="1" dirty="0" smtClean="0"/>
              <a:t>positive on-going effort </a:t>
            </a:r>
            <a:r>
              <a:rPr lang="en-US" dirty="0" smtClean="0"/>
              <a:t>can </a:t>
            </a:r>
            <a:r>
              <a:rPr lang="en-US" dirty="0" smtClean="0">
                <a:solidFill>
                  <a:srgbClr val="FF0000"/>
                </a:solidFill>
              </a:rPr>
              <a:t>change the culture/reputation</a:t>
            </a:r>
            <a:r>
              <a:rPr lang="en-US" dirty="0" smtClean="0"/>
              <a:t> and will attract committed hearts who want this to be apart of a growing, soul winning church.  </a:t>
            </a:r>
          </a:p>
          <a:p>
            <a:pPr lvl="1"/>
            <a:r>
              <a:rPr lang="en-US" dirty="0" smtClean="0"/>
              <a:t>Both </a:t>
            </a:r>
            <a:r>
              <a:rPr lang="en-US" i="1" dirty="0" smtClean="0">
                <a:solidFill>
                  <a:srgbClr val="FF0000"/>
                </a:solidFill>
              </a:rPr>
              <a:t>efforts and results </a:t>
            </a:r>
            <a:r>
              <a:rPr lang="en-US" dirty="0" smtClean="0"/>
              <a:t>are inspiring.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member orientation </a:t>
            </a:r>
            <a:r>
              <a:rPr lang="en-US" dirty="0" smtClean="0"/>
              <a:t>with the elders includes an explanation and invitation.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76200"/>
            <a:ext cx="5782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E-TEAM GOALS!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6148849"/>
            <a:ext cx="1987468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5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1" y="914400"/>
            <a:ext cx="8000998" cy="5155894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Evangelistic method. </a:t>
            </a:r>
          </a:p>
          <a:p>
            <a:pPr lvl="1"/>
            <a:r>
              <a:rPr lang="en-US" dirty="0" smtClean="0"/>
              <a:t> Provide encouragement and motivation to continually pray for and ask others for BP presentations. </a:t>
            </a:r>
          </a:p>
          <a:p>
            <a:pPr lvl="1"/>
            <a:r>
              <a:rPr lang="en-US" dirty="0" smtClean="0"/>
              <a:t>Knowing others are doing so helps one not feel isolated and alone. </a:t>
            </a:r>
          </a:p>
          <a:p>
            <a:pPr lvl="1"/>
            <a:r>
              <a:rPr lang="en-US" dirty="0" smtClean="0"/>
              <a:t>Knowing that brethren are counting on them to faithfully sow the seed will provide great courage to step up (see </a:t>
            </a:r>
            <a:r>
              <a:rPr lang="en-US" dirty="0" err="1" smtClean="0"/>
              <a:t>Heb</a:t>
            </a:r>
            <a:r>
              <a:rPr lang="en-US" dirty="0" smtClean="0"/>
              <a:t> 10: 24).</a:t>
            </a:r>
          </a:p>
          <a:p>
            <a:pPr lvl="1"/>
            <a:r>
              <a:rPr lang="en-US" dirty="0" smtClean="0"/>
              <a:t>Not everyone is expected to do it all, or be on the front lines.  Barnabas anyone?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7620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Kirkland E-TEAMS 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05200" y="6248400"/>
            <a:ext cx="17526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sz="2800" b="1" kern="0" smtClean="0">
                <a:solidFill>
                  <a:srgbClr val="FF0000"/>
                </a:solidFill>
              </a:rPr>
              <a:t>E-TEAMS</a:t>
            </a:r>
            <a:endParaRPr lang="en-US" sz="28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6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172200"/>
            <a:ext cx="4267200" cy="457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E-TEAMS AT KIRKLAND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648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Communication</a:t>
            </a:r>
            <a:r>
              <a:rPr lang="en-US" dirty="0"/>
              <a:t> </a:t>
            </a:r>
            <a:r>
              <a:rPr lang="en-US" dirty="0" smtClean="0"/>
              <a:t>– 2 ways: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E-teams meet</a:t>
            </a:r>
            <a:r>
              <a:rPr lang="en-US" dirty="0" smtClean="0">
                <a:solidFill>
                  <a:srgbClr val="FF0000"/>
                </a:solidFill>
              </a:rPr>
              <a:t> for 10-15 minutes after services on Sunday nights at the building. </a:t>
            </a:r>
          </a:p>
          <a:p>
            <a:pPr lvl="2"/>
            <a:r>
              <a:rPr lang="en-US" dirty="0" smtClean="0"/>
              <a:t>Groups of 10-15 max.  </a:t>
            </a:r>
          </a:p>
          <a:p>
            <a:pPr lvl="2"/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Pray</a:t>
            </a:r>
            <a:r>
              <a:rPr lang="en-US" dirty="0" smtClean="0"/>
              <a:t> for each other and our prospects by name, if possible.  </a:t>
            </a:r>
            <a:r>
              <a:rPr lang="en-US" i="1" dirty="0" smtClean="0"/>
              <a:t>We need God’s blessings!</a:t>
            </a:r>
          </a:p>
          <a:p>
            <a:pPr lvl="2"/>
            <a:r>
              <a:rPr lang="en-US" dirty="0" smtClean="0"/>
              <a:t>We pray God will send us “seekers” now that we have prepared to teach (See Acts 8).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Once a quarter– social get-together for all.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Kirkland E-TEAMS 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16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172200"/>
            <a:ext cx="4267200" cy="4572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E-TEAMS AT KIRKLAND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1243"/>
            <a:ext cx="8382000" cy="517267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Commitment: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i="1" u="sng" dirty="0" smtClean="0">
                <a:solidFill>
                  <a:srgbClr val="FF0000"/>
                </a:solidFill>
              </a:rPr>
              <a:t>Mission</a:t>
            </a:r>
            <a:r>
              <a:rPr lang="en-US" i="1" dirty="0" smtClean="0">
                <a:solidFill>
                  <a:srgbClr val="FF0000"/>
                </a:solidFill>
              </a:rPr>
              <a:t> and Maintenance! </a:t>
            </a:r>
          </a:p>
          <a:p>
            <a:pPr lvl="1"/>
            <a:r>
              <a:rPr lang="en-US" dirty="0" smtClean="0"/>
              <a:t>Only </a:t>
            </a:r>
            <a:r>
              <a:rPr lang="en-US" i="1" dirty="0" smtClean="0">
                <a:solidFill>
                  <a:srgbClr val="FF0000"/>
                </a:solidFill>
              </a:rPr>
              <a:t>serious applicants </a:t>
            </a:r>
            <a:r>
              <a:rPr lang="en-US" dirty="0" smtClean="0"/>
              <a:t>need apply! </a:t>
            </a:r>
          </a:p>
          <a:p>
            <a:pPr lvl="1"/>
            <a:r>
              <a:rPr lang="en-US" dirty="0" smtClean="0"/>
              <a:t>Are you open to learning new skills and to befriend “seekers” and “babes” in Christ?</a:t>
            </a:r>
          </a:p>
          <a:p>
            <a:pPr lvl="1"/>
            <a:r>
              <a:rPr lang="en-US" dirty="0" smtClean="0"/>
              <a:t>Goal is to make this a </a:t>
            </a:r>
            <a:r>
              <a:rPr lang="en-US" i="1" dirty="0" smtClean="0">
                <a:solidFill>
                  <a:srgbClr val="FF0000"/>
                </a:solidFill>
              </a:rPr>
              <a:t>natural part of your life</a:t>
            </a:r>
            <a:r>
              <a:rPr lang="en-US" dirty="0" smtClean="0"/>
              <a:t>, and not just a “compartment” of it.</a:t>
            </a:r>
          </a:p>
          <a:p>
            <a:pPr lvl="1"/>
            <a:r>
              <a:rPr lang="en-US" dirty="0" smtClean="0"/>
              <a:t>No need to have learned the BP – but you must have a love for the lost.</a:t>
            </a:r>
          </a:p>
          <a:p>
            <a:pPr lvl="1"/>
            <a:r>
              <a:rPr lang="en-US" dirty="0" smtClean="0"/>
              <a:t>This could be a true life changing experience that could transform you and your congregation.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Kirkland E-TEAMS 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3085</TotalTime>
  <Words>673</Words>
  <Application>Microsoft Office PowerPoint</Application>
  <PresentationFormat>Letter Paper (8.5x11 in)</PresentationFormat>
  <Paragraphs>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Tahoma</vt:lpstr>
      <vt:lpstr>Times New Roman</vt:lpstr>
      <vt:lpstr>Global</vt:lpstr>
      <vt:lpstr>1_Global</vt:lpstr>
      <vt:lpstr>E-TEAMS</vt:lpstr>
      <vt:lpstr>E-TEAMS</vt:lpstr>
      <vt:lpstr>E-TEAMS </vt:lpstr>
      <vt:lpstr>E-TEAMS</vt:lpstr>
      <vt:lpstr>PowerPoint Presentation</vt:lpstr>
      <vt:lpstr>PowerPoint Presentation</vt:lpstr>
      <vt:lpstr>PowerPoint Presentation</vt:lpstr>
      <vt:lpstr>E-TEAMS AT KIRKLAND</vt:lpstr>
      <vt:lpstr>E-TEAMS AT KIRKLAND</vt:lpstr>
      <vt:lpstr>E-TEAMS </vt:lpstr>
      <vt:lpstr>God’s plan is for  “individual responsibility”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“BE FRUITFUL AND MULTIPLY” Genesis 1:28</dc:title>
  <dc:creator>Brent Hunter</dc:creator>
  <cp:lastModifiedBy>Brent Hunter</cp:lastModifiedBy>
  <cp:revision>36</cp:revision>
  <cp:lastPrinted>2014-02-10T00:39:22Z</cp:lastPrinted>
  <dcterms:created xsi:type="dcterms:W3CDTF">2001-07-01T18:53:31Z</dcterms:created>
  <dcterms:modified xsi:type="dcterms:W3CDTF">2016-02-12T08:01:55Z</dcterms:modified>
</cp:coreProperties>
</file>