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8" r:id="rId2"/>
    <p:sldId id="259" r:id="rId3"/>
    <p:sldId id="264" r:id="rId4"/>
    <p:sldId id="270" r:id="rId5"/>
    <p:sldId id="269"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9" autoAdjust="0"/>
    <p:restoredTop sz="84930"/>
  </p:normalViewPr>
  <p:slideViewPr>
    <p:cSldViewPr snapToGrid="0">
      <p:cViewPr>
        <p:scale>
          <a:sx n="110" d="100"/>
          <a:sy n="110" d="100"/>
        </p:scale>
        <p:origin x="552" y="-64"/>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2/27/23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60204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87932-8FF0-4DF1-A776-9A3CE37618A7}"/>
              </a:ext>
            </a:extLst>
          </p:cNvPr>
          <p:cNvSpPr>
            <a:spLocks noGrp="1"/>
          </p:cNvSpPr>
          <p:nvPr>
            <p:ph type="dt" sz="half" idx="10"/>
          </p:nvPr>
        </p:nvSpPr>
        <p:spPr/>
        <p:txBody>
          <a:bodyPr/>
          <a:lstStyle/>
          <a:p>
            <a:fld id="{A13640CF-BE59-5E4F-A2A0-CFBAE3BF4442}" type="datetime1">
              <a:rPr lang="en-US" smtClean="0"/>
              <a:t>3/1/23</a:t>
            </a:fld>
            <a:endParaRPr lang="en-US"/>
          </a:p>
        </p:txBody>
      </p:sp>
      <p:sp>
        <p:nvSpPr>
          <p:cNvPr id="5" name="Footer Placeholder 4">
            <a:extLst>
              <a:ext uri="{FF2B5EF4-FFF2-40B4-BE49-F238E27FC236}">
                <a16:creationId xmlns:a16="http://schemas.microsoft.com/office/drawing/2014/main" id="{5F38FAB8-C9F1-4DBB-B355-D8DEE3706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EC56-7DCF-400D-A871-C26291EB10AD}"/>
              </a:ext>
            </a:extLst>
          </p:cNvPr>
          <p:cNvSpPr>
            <a:spLocks noGrp="1"/>
          </p:cNvSpPr>
          <p:nvPr>
            <p:ph type="dt" sz="half" idx="10"/>
          </p:nvPr>
        </p:nvSpPr>
        <p:spPr/>
        <p:txBody>
          <a:bodyPr/>
          <a:lstStyle/>
          <a:p>
            <a:fld id="{789FF970-D2DC-8040-A000-9D1F89CF35B3}" type="datetime1">
              <a:rPr lang="en-US" smtClean="0"/>
              <a:t>3/1/23</a:t>
            </a:fld>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DD33D-563C-4B8C-B8C1-625FF5C5B85D}"/>
              </a:ext>
            </a:extLst>
          </p:cNvPr>
          <p:cNvSpPr>
            <a:spLocks noGrp="1"/>
          </p:cNvSpPr>
          <p:nvPr>
            <p:ph type="dt" sz="half" idx="10"/>
          </p:nvPr>
        </p:nvSpPr>
        <p:spPr/>
        <p:txBody>
          <a:bodyPr/>
          <a:lstStyle/>
          <a:p>
            <a:fld id="{B4A0F7A8-8319-C646-AD8F-F1CEB86CADA9}" type="datetime1">
              <a:rPr lang="en-US" smtClean="0"/>
              <a:t>3/1/23</a:t>
            </a:fld>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83D3-86C4-482F-A2DC-B4C55DBF3F7A}"/>
              </a:ext>
            </a:extLst>
          </p:cNvPr>
          <p:cNvSpPr>
            <a:spLocks noGrp="1"/>
          </p:cNvSpPr>
          <p:nvPr>
            <p:ph type="dt" sz="half" idx="10"/>
          </p:nvPr>
        </p:nvSpPr>
        <p:spPr/>
        <p:txBody>
          <a:bodyPr/>
          <a:lstStyle/>
          <a:p>
            <a:fld id="{E02E0CED-3083-7343-99AD-35BE3BDCD1C3}" type="datetime1">
              <a:rPr lang="en-US" smtClean="0"/>
              <a:t>3/1/23</a:t>
            </a:fld>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233C-6806-4593-91C0-CF4ECD84A601}"/>
              </a:ext>
            </a:extLst>
          </p:cNvPr>
          <p:cNvSpPr>
            <a:spLocks noGrp="1"/>
          </p:cNvSpPr>
          <p:nvPr>
            <p:ph type="dt" sz="half" idx="10"/>
          </p:nvPr>
        </p:nvSpPr>
        <p:spPr/>
        <p:txBody>
          <a:bodyPr/>
          <a:lstStyle/>
          <a:p>
            <a:fld id="{B1454895-F3A3-BC4F-8C42-823040E41A78}" type="datetime1">
              <a:rPr lang="en-US" smtClean="0"/>
              <a:t>3/1/23</a:t>
            </a:fld>
            <a:endParaRPr lang="en-US"/>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0FA9B4-D282-452F-B78A-FF5873ACF45A}"/>
              </a:ext>
            </a:extLst>
          </p:cNvPr>
          <p:cNvSpPr>
            <a:spLocks noGrp="1"/>
          </p:cNvSpPr>
          <p:nvPr>
            <p:ph type="dt" sz="half" idx="10"/>
          </p:nvPr>
        </p:nvSpPr>
        <p:spPr/>
        <p:txBody>
          <a:bodyPr/>
          <a:lstStyle/>
          <a:p>
            <a:fld id="{42E9FCD8-2281-FA47-AF02-44505C9F2B47}" type="datetime1">
              <a:rPr lang="en-US" smtClean="0"/>
              <a:t>3/1/23</a:t>
            </a:fld>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7DDCB-69F8-49FA-A111-C8AB271389E7}"/>
              </a:ext>
            </a:extLst>
          </p:cNvPr>
          <p:cNvSpPr>
            <a:spLocks noGrp="1"/>
          </p:cNvSpPr>
          <p:nvPr>
            <p:ph type="dt" sz="half" idx="10"/>
          </p:nvPr>
        </p:nvSpPr>
        <p:spPr/>
        <p:txBody>
          <a:bodyPr/>
          <a:lstStyle/>
          <a:p>
            <a:fld id="{246DC086-EF19-1948-94CC-E63D5A6FD326}" type="datetime1">
              <a:rPr lang="en-US" smtClean="0"/>
              <a:t>3/1/23</a:t>
            </a:fld>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909660-3861-4545-BF68-9ED039B5D0F0}"/>
              </a:ext>
            </a:extLst>
          </p:cNvPr>
          <p:cNvSpPr>
            <a:spLocks noGrp="1"/>
          </p:cNvSpPr>
          <p:nvPr>
            <p:ph type="dt" sz="half" idx="10"/>
          </p:nvPr>
        </p:nvSpPr>
        <p:spPr/>
        <p:txBody>
          <a:bodyPr/>
          <a:lstStyle/>
          <a:p>
            <a:fld id="{131C6A64-8140-3843-88F0-862DC84F4113}" type="datetime1">
              <a:rPr lang="en-US" smtClean="0"/>
              <a:t>3/1/23</a:t>
            </a:fld>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98E25-CF37-4F73-9E22-210238167867}"/>
              </a:ext>
            </a:extLst>
          </p:cNvPr>
          <p:cNvSpPr>
            <a:spLocks noGrp="1"/>
          </p:cNvSpPr>
          <p:nvPr>
            <p:ph type="dt" sz="half" idx="10"/>
          </p:nvPr>
        </p:nvSpPr>
        <p:spPr/>
        <p:txBody>
          <a:bodyPr/>
          <a:lstStyle/>
          <a:p>
            <a:fld id="{FC11AF25-E36B-CC41-9ED0-7E5F30603D6B}" type="datetime1">
              <a:rPr lang="en-US" smtClean="0"/>
              <a:t>3/1/23</a:t>
            </a:fld>
            <a:endParaRPr lang="en-US"/>
          </a:p>
        </p:txBody>
      </p:sp>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0D413-9505-4ED8-BFF1-5141BE9EE3C4}"/>
              </a:ext>
            </a:extLst>
          </p:cNvPr>
          <p:cNvSpPr>
            <a:spLocks noGrp="1"/>
          </p:cNvSpPr>
          <p:nvPr>
            <p:ph type="dt" sz="half" idx="10"/>
          </p:nvPr>
        </p:nvSpPr>
        <p:spPr/>
        <p:txBody>
          <a:bodyPr/>
          <a:lstStyle/>
          <a:p>
            <a:fld id="{A1E244A8-27DC-1A40-86D3-7DA1A154CB33}" type="datetime1">
              <a:rPr lang="en-US" smtClean="0"/>
              <a:t>3/1/23</a:t>
            </a:fld>
            <a:endParaRPr lang="en-US"/>
          </a:p>
        </p:txBody>
      </p:sp>
      <p:sp>
        <p:nvSpPr>
          <p:cNvPr id="6" name="Footer Placeholder 5">
            <a:extLst>
              <a:ext uri="{FF2B5EF4-FFF2-40B4-BE49-F238E27FC236}">
                <a16:creationId xmlns:a16="http://schemas.microsoft.com/office/drawing/2014/main" id="{F60815B0-4528-4FA2-8472-8F19C0F16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01218-FFD7-4F25-B220-F5DE5F70693C}"/>
              </a:ext>
            </a:extLst>
          </p:cNvPr>
          <p:cNvSpPr>
            <a:spLocks noGrp="1"/>
          </p:cNvSpPr>
          <p:nvPr>
            <p:ph type="dt" sz="half" idx="10"/>
          </p:nvPr>
        </p:nvSpPr>
        <p:spPr/>
        <p:txBody>
          <a:bodyPr/>
          <a:lstStyle/>
          <a:p>
            <a:fld id="{67980A3C-4A16-7045-BA3C-84F027848EC9}" type="datetime1">
              <a:rPr lang="en-US" smtClean="0"/>
              <a:t>3/1/23</a:t>
            </a:fld>
            <a:endParaRPr lang="en-US"/>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8478-DC2B-9D4A-9133-A2B58AB2C348}" type="datetime1">
              <a:rPr lang="en-US" smtClean="0"/>
              <a:t>3/1/23</a:t>
            </a:fld>
            <a:endParaRPr lang="en-US"/>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a:p>
        </p:txBody>
      </p:sp>
    </p:spTree>
    <p:extLst>
      <p:ext uri="{BB962C8B-B14F-4D97-AF65-F5344CB8AC3E}">
        <p14:creationId xmlns:p14="http://schemas.microsoft.com/office/powerpoint/2010/main" val="9625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Content Placeholder 2"/>
          <p:cNvSpPr>
            <a:spLocks noGrp="1"/>
          </p:cNvSpPr>
          <p:nvPr>
            <p:ph type="subTitle" idx="1"/>
          </p:nvPr>
        </p:nvSpPr>
        <p:spPr>
          <a:xfrm>
            <a:off x="4439633" y="4518923"/>
            <a:ext cx="3312734" cy="1141851"/>
          </a:xfrm>
          <a:noFill/>
        </p:spPr>
        <p:txBody>
          <a:bodyPr>
            <a:normAutofit fontScale="70000" lnSpcReduction="20000"/>
          </a:bodyPr>
          <a:lstStyle/>
          <a:p>
            <a:r>
              <a:rPr lang="en-US" sz="3200" dirty="0">
                <a:solidFill>
                  <a:srgbClr val="080808"/>
                </a:solidFill>
              </a:rPr>
              <a:t>Outstanding Old Testament Characters study</a:t>
            </a:r>
          </a:p>
          <a:p>
            <a:r>
              <a:rPr lang="en-US" sz="3200" dirty="0">
                <a:solidFill>
                  <a:srgbClr val="080808"/>
                </a:solidFill>
              </a:rPr>
              <a:t>3/1/23 </a:t>
            </a:r>
            <a:endParaRPr sz="3200" dirty="0">
              <a:solidFill>
                <a:srgbClr val="080808"/>
              </a:solidFill>
            </a:endParaRPr>
          </a:p>
        </p:txBody>
      </p:sp>
      <p:sp>
        <p:nvSpPr>
          <p:cNvPr id="2" name="Title 1"/>
          <p:cNvSpPr>
            <a:spLocks noGrp="1"/>
          </p:cNvSpPr>
          <p:nvPr>
            <p:ph type="ctrTitle"/>
          </p:nvPr>
        </p:nvSpPr>
        <p:spPr>
          <a:xfrm>
            <a:off x="1339058" y="1819513"/>
            <a:ext cx="9669701" cy="2150719"/>
          </a:xfrm>
          <a:noFill/>
        </p:spPr>
        <p:txBody>
          <a:bodyPr anchor="ctr">
            <a:normAutofit fontScale="90000"/>
          </a:bodyPr>
          <a:lstStyle/>
          <a:p>
            <a:r>
              <a:rPr lang="en-US" sz="8000" b="1" dirty="0">
                <a:solidFill>
                  <a:srgbClr val="0070C0"/>
                </a:solidFill>
              </a:rPr>
              <a:t>Samuel </a:t>
            </a:r>
            <a:br>
              <a:rPr lang="en-US" sz="8000" b="1" dirty="0">
                <a:solidFill>
                  <a:srgbClr val="0070C0"/>
                </a:solidFill>
              </a:rPr>
            </a:br>
            <a:r>
              <a:rPr lang="en-US" sz="8000" b="1" dirty="0">
                <a:solidFill>
                  <a:srgbClr val="0070C0"/>
                </a:solidFill>
              </a:rPr>
              <a:t>Transition Man</a:t>
            </a: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683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3. His life as a priest, judge, prophet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35845"/>
            <a:ext cx="10515600" cy="5189046"/>
          </a:xfrm>
        </p:spPr>
        <p:txBody>
          <a:bodyPr>
            <a:normAutofit/>
          </a:bodyPr>
          <a:lstStyle/>
          <a:p>
            <a:r>
              <a:rPr lang="en-US" dirty="0"/>
              <a:t>All Israel knew that Samuel had been established as a prophet of the Lord, 1 Sam. 3:20</a:t>
            </a:r>
          </a:p>
          <a:p>
            <a:r>
              <a:rPr lang="en-US" dirty="0"/>
              <a:t>Samuel observes how God’s word comes true for the death of Eli and his two sons during a battle with the Philistines, 1 Sam. 4:11-18</a:t>
            </a:r>
          </a:p>
          <a:p>
            <a:r>
              <a:rPr lang="en-US" dirty="0"/>
              <a:t>The Philistines defeat the Israelites and then they take the ark of God into battle and loose it. Why didn’t that work? 1 Sam. 4</a:t>
            </a:r>
          </a:p>
          <a:p>
            <a:r>
              <a:rPr lang="en-US" dirty="0"/>
              <a:t>Israelites thought the ark had power; didn’t inquire of God w/prayer</a:t>
            </a:r>
          </a:p>
          <a:p>
            <a:r>
              <a:rPr lang="en-US" dirty="0"/>
              <a:t>The Philistines suffered greatly from the ark for 7 months before returning it</a:t>
            </a:r>
          </a:p>
          <a:p>
            <a:r>
              <a:rPr lang="en-US" dirty="0"/>
              <a:t>The Lord struck 50,070 men at Beth Shemesh for mishandling the ark</a:t>
            </a:r>
          </a:p>
          <a:p>
            <a:r>
              <a:rPr lang="en-US" dirty="0"/>
              <a:t>Then the men of </a:t>
            </a:r>
            <a:r>
              <a:rPr lang="en-US" dirty="0" err="1"/>
              <a:t>Kirjath</a:t>
            </a:r>
            <a:r>
              <a:rPr lang="en-US" dirty="0"/>
              <a:t> </a:t>
            </a:r>
            <a:r>
              <a:rPr lang="en-US" dirty="0" err="1"/>
              <a:t>Jearim</a:t>
            </a:r>
            <a:r>
              <a:rPr lang="en-US" dirty="0"/>
              <a:t> came to take proper care of it, </a:t>
            </a:r>
            <a:r>
              <a:rPr lang="en-US" dirty="0" err="1"/>
              <a:t>ch.</a:t>
            </a:r>
            <a:r>
              <a:rPr lang="en-US" dirty="0"/>
              <a:t> 6-7</a:t>
            </a:r>
          </a:p>
        </p:txBody>
      </p:sp>
      <p:sp>
        <p:nvSpPr>
          <p:cNvPr id="4" name="Slide Number Placeholder 3">
            <a:extLst>
              <a:ext uri="{FF2B5EF4-FFF2-40B4-BE49-F238E27FC236}">
                <a16:creationId xmlns:a16="http://schemas.microsoft.com/office/drawing/2014/main" id="{B6106BA9-5E28-F3F7-E75F-387E127EE987}"/>
              </a:ext>
            </a:extLst>
          </p:cNvPr>
          <p:cNvSpPr>
            <a:spLocks noGrp="1"/>
          </p:cNvSpPr>
          <p:nvPr>
            <p:ph type="sldNum" sz="quarter" idx="12"/>
          </p:nvPr>
        </p:nvSpPr>
        <p:spPr/>
        <p:txBody>
          <a:bodyPr/>
          <a:lstStyle/>
          <a:p>
            <a:fld id="{EE1939C1-24D7-49E9-A58A-7960365209F5}" type="slidenum">
              <a:rPr lang="en-US" smtClean="0"/>
              <a:t>10</a:t>
            </a:fld>
            <a:endParaRPr lang="en-US"/>
          </a:p>
        </p:txBody>
      </p:sp>
    </p:spTree>
    <p:extLst>
      <p:ext uri="{BB962C8B-B14F-4D97-AF65-F5344CB8AC3E}">
        <p14:creationId xmlns:p14="http://schemas.microsoft.com/office/powerpoint/2010/main" val="251281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fontScale="90000"/>
          </a:bodyPr>
          <a:lstStyle/>
          <a:p>
            <a:r>
              <a:rPr lang="en-US" sz="5400" b="1" i="1" dirty="0"/>
              <a:t>3. His life as a priest, judge, prophet </a:t>
            </a:r>
            <a:r>
              <a:rPr lang="en-US" sz="3600" b="1" i="1" dirty="0"/>
              <a:t>(cont.)</a:t>
            </a:r>
            <a:endParaRPr lang="en-US" sz="5400" b="1" i="1" dirty="0"/>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01120"/>
            <a:ext cx="10515600" cy="5131173"/>
          </a:xfrm>
        </p:spPr>
        <p:txBody>
          <a:bodyPr>
            <a:normAutofit lnSpcReduction="10000"/>
          </a:bodyPr>
          <a:lstStyle/>
          <a:p>
            <a:r>
              <a:rPr lang="en-US" dirty="0"/>
              <a:t>Samuel speaks to all the house of Israel to return to the Lord, </a:t>
            </a:r>
            <a:r>
              <a:rPr lang="en-US" u="sng" dirty="0"/>
              <a:t>1 Sam. 7:3-6</a:t>
            </a:r>
          </a:p>
          <a:p>
            <a:pPr lvl="1"/>
            <a:r>
              <a:rPr lang="en-US" dirty="0"/>
              <a:t>This was a tough message to deliver but Samuel was bold</a:t>
            </a:r>
          </a:p>
          <a:p>
            <a:r>
              <a:rPr lang="en-US" dirty="0"/>
              <a:t>The next battle with the Philistines was different. Israelites said to Samuel, “Do not cease to cry out to the Lord our God for us, that He may save us from the hand of the Philistines.” 1 Sam. 7:8-9</a:t>
            </a:r>
          </a:p>
          <a:p>
            <a:r>
              <a:rPr lang="en-US" dirty="0"/>
              <a:t>The Lord responded with thunder and confused the Philistines, and they were overcome before Israel, 1 Sam. 7:10</a:t>
            </a:r>
          </a:p>
          <a:p>
            <a:r>
              <a:rPr lang="en-US" dirty="0"/>
              <a:t>Samuel set a stone and called it “Ebenezer, “Thus far the Lord has helped us.” 1 Sam. 7:12</a:t>
            </a:r>
          </a:p>
          <a:p>
            <a:r>
              <a:rPr lang="en-US" dirty="0"/>
              <a:t>What was the difference in this battle from the previous one?</a:t>
            </a:r>
          </a:p>
          <a:p>
            <a:r>
              <a:rPr lang="en-US" dirty="0"/>
              <a:t>The Philistines were subdued all the days of Samuel</a:t>
            </a:r>
          </a:p>
        </p:txBody>
      </p:sp>
      <p:sp>
        <p:nvSpPr>
          <p:cNvPr id="4" name="Slide Number Placeholder 3">
            <a:extLst>
              <a:ext uri="{FF2B5EF4-FFF2-40B4-BE49-F238E27FC236}">
                <a16:creationId xmlns:a16="http://schemas.microsoft.com/office/drawing/2014/main" id="{47290787-DC65-903B-086A-FC1285406A42}"/>
              </a:ext>
            </a:extLst>
          </p:cNvPr>
          <p:cNvSpPr>
            <a:spLocks noGrp="1"/>
          </p:cNvSpPr>
          <p:nvPr>
            <p:ph type="sldNum" sz="quarter" idx="12"/>
          </p:nvPr>
        </p:nvSpPr>
        <p:spPr/>
        <p:txBody>
          <a:bodyPr/>
          <a:lstStyle/>
          <a:p>
            <a:fld id="{EE1939C1-24D7-49E9-A58A-7960365209F5}" type="slidenum">
              <a:rPr lang="en-US" smtClean="0"/>
              <a:t>11</a:t>
            </a:fld>
            <a:endParaRPr lang="en-US"/>
          </a:p>
        </p:txBody>
      </p:sp>
    </p:spTree>
    <p:extLst>
      <p:ext uri="{BB962C8B-B14F-4D97-AF65-F5344CB8AC3E}">
        <p14:creationId xmlns:p14="http://schemas.microsoft.com/office/powerpoint/2010/main" val="18295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fontScale="90000"/>
          </a:bodyPr>
          <a:lstStyle/>
          <a:p>
            <a:r>
              <a:rPr lang="en-US" sz="5400" b="1" i="1" dirty="0"/>
              <a:t>3. His life as a priest, judge, prophet </a:t>
            </a:r>
            <a:r>
              <a:rPr lang="en-US" sz="3600" b="1" i="1" dirty="0"/>
              <a:t>(cont.)</a:t>
            </a:r>
            <a:endParaRPr lang="en-US" sz="5400" b="1" i="1" dirty="0"/>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489546"/>
            <a:ext cx="10515600" cy="4702910"/>
          </a:xfrm>
        </p:spPr>
        <p:txBody>
          <a:bodyPr>
            <a:normAutofit/>
          </a:bodyPr>
          <a:lstStyle/>
          <a:p>
            <a:r>
              <a:rPr lang="en-US" dirty="0"/>
              <a:t>Samuel judged Israel all the days of his life</a:t>
            </a:r>
          </a:p>
          <a:p>
            <a:r>
              <a:rPr lang="en-US" dirty="0"/>
              <a:t>His year-to-year circuit was to Bethel, Gilgal, and Mizpah</a:t>
            </a:r>
          </a:p>
          <a:p>
            <a:r>
              <a:rPr lang="en-US" dirty="0"/>
              <a:t>He always returned to Ramah, his home, 1 Sam. 7:15-17 </a:t>
            </a:r>
          </a:p>
        </p:txBody>
      </p:sp>
      <p:sp>
        <p:nvSpPr>
          <p:cNvPr id="4" name="Slide Number Placeholder 3">
            <a:extLst>
              <a:ext uri="{FF2B5EF4-FFF2-40B4-BE49-F238E27FC236}">
                <a16:creationId xmlns:a16="http://schemas.microsoft.com/office/drawing/2014/main" id="{78B127A0-F38E-8B19-8697-38BAD7C2F4C4}"/>
              </a:ext>
            </a:extLst>
          </p:cNvPr>
          <p:cNvSpPr>
            <a:spLocks noGrp="1"/>
          </p:cNvSpPr>
          <p:nvPr>
            <p:ph type="sldNum" sz="quarter" idx="12"/>
          </p:nvPr>
        </p:nvSpPr>
        <p:spPr/>
        <p:txBody>
          <a:bodyPr/>
          <a:lstStyle/>
          <a:p>
            <a:fld id="{EE1939C1-24D7-49E9-A58A-7960365209F5}" type="slidenum">
              <a:rPr lang="en-US" smtClean="0"/>
              <a:t>12</a:t>
            </a:fld>
            <a:endParaRPr lang="en-US"/>
          </a:p>
        </p:txBody>
      </p:sp>
    </p:spTree>
    <p:extLst>
      <p:ext uri="{BB962C8B-B14F-4D97-AF65-F5344CB8AC3E}">
        <p14:creationId xmlns:p14="http://schemas.microsoft.com/office/powerpoint/2010/main" val="411213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4. He anoints 2 kings</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385373"/>
            <a:ext cx="10515600" cy="5472627"/>
          </a:xfrm>
        </p:spPr>
        <p:txBody>
          <a:bodyPr>
            <a:normAutofit lnSpcReduction="10000"/>
          </a:bodyPr>
          <a:lstStyle/>
          <a:p>
            <a:r>
              <a:rPr lang="en-US" dirty="0"/>
              <a:t>When Samuel was old, he made his 2 sons judges but they did not walk in his ways</a:t>
            </a:r>
          </a:p>
          <a:p>
            <a:r>
              <a:rPr lang="en-US" dirty="0"/>
              <a:t>The elders of Israel said, “Look, you are old, and your sons do not walk in your ways. Now make for us a king to judge us like all the nations.” 1 Sam. 8:5</a:t>
            </a:r>
          </a:p>
          <a:p>
            <a:r>
              <a:rPr lang="en-US" dirty="0"/>
              <a:t>How did Samuel react? </a:t>
            </a:r>
            <a:r>
              <a:rPr lang="en-US" u="sng" dirty="0"/>
              <a:t>1 Sam. 8:6-9 </a:t>
            </a:r>
            <a:r>
              <a:rPr lang="en-US" dirty="0"/>
              <a:t>How does this apply to us today?</a:t>
            </a:r>
          </a:p>
          <a:p>
            <a:pPr lvl="1"/>
            <a:r>
              <a:rPr lang="en-US" dirty="0"/>
              <a:t>They have rejected Me, not you</a:t>
            </a:r>
          </a:p>
          <a:p>
            <a:r>
              <a:rPr lang="en-US" dirty="0"/>
              <a:t>What was God’s message? 1 Sam. 8:10-22</a:t>
            </a:r>
          </a:p>
          <a:p>
            <a:pPr lvl="1"/>
            <a:r>
              <a:rPr lang="en-US" dirty="0"/>
              <a:t>King will make soldiers and servants of you, take your land</a:t>
            </a:r>
          </a:p>
          <a:p>
            <a:pPr lvl="1"/>
            <a:r>
              <a:rPr lang="en-US" dirty="0"/>
              <a:t>Heed their voice and make them a king</a:t>
            </a:r>
          </a:p>
          <a:p>
            <a:r>
              <a:rPr lang="en-US" dirty="0"/>
              <a:t>God speaks to Samuel in his ear to tell him who to anoint commander (ruler) over My people Israel, 1 Sam. 9:15-16</a:t>
            </a:r>
          </a:p>
          <a:p>
            <a:r>
              <a:rPr lang="en-US" dirty="0"/>
              <a:t>Samuel anoints Saul privately and gives him special instructions</a:t>
            </a:r>
          </a:p>
          <a:p>
            <a:endParaRPr lang="en-US" dirty="0"/>
          </a:p>
        </p:txBody>
      </p:sp>
      <p:sp>
        <p:nvSpPr>
          <p:cNvPr id="4" name="Slide Number Placeholder 3">
            <a:extLst>
              <a:ext uri="{FF2B5EF4-FFF2-40B4-BE49-F238E27FC236}">
                <a16:creationId xmlns:a16="http://schemas.microsoft.com/office/drawing/2014/main" id="{FAC1F4C6-E0DA-7434-5BF4-0EFB8321BF87}"/>
              </a:ext>
            </a:extLst>
          </p:cNvPr>
          <p:cNvSpPr>
            <a:spLocks noGrp="1"/>
          </p:cNvSpPr>
          <p:nvPr>
            <p:ph type="sldNum" sz="quarter" idx="12"/>
          </p:nvPr>
        </p:nvSpPr>
        <p:spPr/>
        <p:txBody>
          <a:bodyPr/>
          <a:lstStyle/>
          <a:p>
            <a:fld id="{EE1939C1-24D7-49E9-A58A-7960365209F5}" type="slidenum">
              <a:rPr lang="en-US" smtClean="0"/>
              <a:t>13</a:t>
            </a:fld>
            <a:endParaRPr lang="en-US"/>
          </a:p>
        </p:txBody>
      </p:sp>
    </p:spTree>
    <p:extLst>
      <p:ext uri="{BB962C8B-B14F-4D97-AF65-F5344CB8AC3E}">
        <p14:creationId xmlns:p14="http://schemas.microsoft.com/office/powerpoint/2010/main" val="54245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4. He anoints 2 kings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93719"/>
            <a:ext cx="10515600" cy="4899156"/>
          </a:xfrm>
        </p:spPr>
        <p:txBody>
          <a:bodyPr>
            <a:normAutofit lnSpcReduction="10000"/>
          </a:bodyPr>
          <a:lstStyle/>
          <a:p>
            <a:r>
              <a:rPr lang="en-US" dirty="0"/>
              <a:t>Samuel later announces that Saul is the one who the Lord has chosen</a:t>
            </a:r>
          </a:p>
          <a:p>
            <a:r>
              <a:rPr lang="en-US" dirty="0"/>
              <a:t>The people shouted, “Long live the king!” 1 Sam. 10:24</a:t>
            </a:r>
          </a:p>
          <a:p>
            <a:r>
              <a:rPr lang="en-US" dirty="0"/>
              <a:t>Samuel joined Saul in battle to defeat the Ammonites at </a:t>
            </a:r>
            <a:r>
              <a:rPr lang="en-US" dirty="0" err="1"/>
              <a:t>Jabesh</a:t>
            </a:r>
            <a:r>
              <a:rPr lang="en-US" dirty="0"/>
              <a:t> Gilead, then made sacrifices of peace offerings to the Lord in Gilgal, 1 Sam. 11:7-15</a:t>
            </a:r>
          </a:p>
          <a:p>
            <a:r>
              <a:rPr lang="en-US" dirty="0"/>
              <a:t>Samuel speaks to all Israel with a strong message about their wickedness in asking for a king, 1 Sam. 12</a:t>
            </a:r>
          </a:p>
          <a:p>
            <a:pPr lvl="1"/>
            <a:r>
              <a:rPr lang="en-US" dirty="0"/>
              <a:t>Many times the Lord has heard you and saved you</a:t>
            </a:r>
          </a:p>
          <a:p>
            <a:pPr lvl="1"/>
            <a:r>
              <a:rPr lang="en-US" dirty="0"/>
              <a:t>Warning them if they do not obey the voice of the Lord, then the hand of the Lord will be against you</a:t>
            </a:r>
          </a:p>
          <a:p>
            <a:pPr lvl="1"/>
            <a:r>
              <a:rPr lang="en-US" dirty="0"/>
              <a:t>The Lord sent thunder and rain that day and they greatly feared the Lord and Samuel. Israel said they have sinned and asked Samuel to pray for them</a:t>
            </a:r>
          </a:p>
          <a:p>
            <a:pPr lvl="1"/>
            <a:r>
              <a:rPr lang="en-US" dirty="0"/>
              <a:t>Samuel reaffirms that the Lord will not forsake them for His great name’s sake</a:t>
            </a:r>
          </a:p>
        </p:txBody>
      </p:sp>
      <p:sp>
        <p:nvSpPr>
          <p:cNvPr id="4" name="Slide Number Placeholder 3">
            <a:extLst>
              <a:ext uri="{FF2B5EF4-FFF2-40B4-BE49-F238E27FC236}">
                <a16:creationId xmlns:a16="http://schemas.microsoft.com/office/drawing/2014/main" id="{FE12E6B9-CFF9-96A9-2C27-30FD17C2A316}"/>
              </a:ext>
            </a:extLst>
          </p:cNvPr>
          <p:cNvSpPr>
            <a:spLocks noGrp="1"/>
          </p:cNvSpPr>
          <p:nvPr>
            <p:ph type="sldNum" sz="quarter" idx="12"/>
          </p:nvPr>
        </p:nvSpPr>
        <p:spPr/>
        <p:txBody>
          <a:bodyPr/>
          <a:lstStyle/>
          <a:p>
            <a:fld id="{EE1939C1-24D7-49E9-A58A-7960365209F5}" type="slidenum">
              <a:rPr lang="en-US" smtClean="0"/>
              <a:t>14</a:t>
            </a:fld>
            <a:endParaRPr lang="en-US"/>
          </a:p>
        </p:txBody>
      </p:sp>
    </p:spTree>
    <p:extLst>
      <p:ext uri="{BB962C8B-B14F-4D97-AF65-F5344CB8AC3E}">
        <p14:creationId xmlns:p14="http://schemas.microsoft.com/office/powerpoint/2010/main" val="351871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4. He anoints 2 kings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93719"/>
            <a:ext cx="10515600" cy="4899156"/>
          </a:xfrm>
        </p:spPr>
        <p:txBody>
          <a:bodyPr>
            <a:normAutofit lnSpcReduction="10000"/>
          </a:bodyPr>
          <a:lstStyle/>
          <a:p>
            <a:r>
              <a:rPr lang="en-US" dirty="0"/>
              <a:t>Samuel rebukes Saul for not waiting for him to offer sacrifices to the Lord before the battle with the Philistines at Gilgal, </a:t>
            </a:r>
            <a:r>
              <a:rPr lang="en-US" u="sng" dirty="0"/>
              <a:t>1 Sam. 13:13-14</a:t>
            </a:r>
          </a:p>
          <a:p>
            <a:r>
              <a:rPr lang="en-US" dirty="0"/>
              <a:t>Samuel tells Saul that due to his disobedience “The Lord has sought for himself a man after His own heart”</a:t>
            </a:r>
          </a:p>
          <a:p>
            <a:r>
              <a:rPr lang="en-US" dirty="0"/>
              <a:t>Samuel said to Saul to go attack the Amalekites and utterly destroy all that they have and do not spare them, 1 Sam. 15:1-3</a:t>
            </a:r>
          </a:p>
          <a:p>
            <a:r>
              <a:rPr lang="en-US" dirty="0"/>
              <a:t>The Lord shares his disappointment with Samuel about Saul’s disobedience and Samuel cried out to the Lord all night, 1 Sam. 15:11</a:t>
            </a:r>
          </a:p>
          <a:p>
            <a:r>
              <a:rPr lang="en-US" dirty="0"/>
              <a:t>Samuel strongly rebukes Saul and tells him that the Lord has rejected him from being king over Israel and will replace him, </a:t>
            </a:r>
            <a:r>
              <a:rPr lang="en-US" u="sng" dirty="0"/>
              <a:t>1 Sam. 15:26-28</a:t>
            </a:r>
          </a:p>
          <a:p>
            <a:r>
              <a:rPr lang="en-US" dirty="0"/>
              <a:t>Samuel hacked king Agag into pieces before the Lord in Gilgal and went no more to see Saul until the day of his death, </a:t>
            </a:r>
            <a:r>
              <a:rPr lang="en-US" u="sng" dirty="0"/>
              <a:t>1 Sam. 15:33-35</a:t>
            </a:r>
          </a:p>
        </p:txBody>
      </p:sp>
      <p:sp>
        <p:nvSpPr>
          <p:cNvPr id="4" name="Slide Number Placeholder 3">
            <a:extLst>
              <a:ext uri="{FF2B5EF4-FFF2-40B4-BE49-F238E27FC236}">
                <a16:creationId xmlns:a16="http://schemas.microsoft.com/office/drawing/2014/main" id="{E460A9A8-035B-A4C9-8ACE-4D3DE4EE8C40}"/>
              </a:ext>
            </a:extLst>
          </p:cNvPr>
          <p:cNvSpPr>
            <a:spLocks noGrp="1"/>
          </p:cNvSpPr>
          <p:nvPr>
            <p:ph type="sldNum" sz="quarter" idx="12"/>
          </p:nvPr>
        </p:nvSpPr>
        <p:spPr/>
        <p:txBody>
          <a:bodyPr/>
          <a:lstStyle/>
          <a:p>
            <a:fld id="{EE1939C1-24D7-49E9-A58A-7960365209F5}" type="slidenum">
              <a:rPr lang="en-US" smtClean="0"/>
              <a:t>15</a:t>
            </a:fld>
            <a:endParaRPr lang="en-US"/>
          </a:p>
        </p:txBody>
      </p:sp>
    </p:spTree>
    <p:extLst>
      <p:ext uri="{BB962C8B-B14F-4D97-AF65-F5344CB8AC3E}">
        <p14:creationId xmlns:p14="http://schemas.microsoft.com/office/powerpoint/2010/main" val="99976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4. He anoints 2 kings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93719"/>
            <a:ext cx="10515600" cy="4899156"/>
          </a:xfrm>
        </p:spPr>
        <p:txBody>
          <a:bodyPr>
            <a:normAutofit/>
          </a:bodyPr>
          <a:lstStyle/>
          <a:p>
            <a:r>
              <a:rPr lang="en-US" dirty="0"/>
              <a:t>God tells Samuel to stop mourning for Saul and get prepared to anoint someone from Jesse the Bethlehemite, 1 Sam. 16:1</a:t>
            </a:r>
          </a:p>
          <a:p>
            <a:r>
              <a:rPr lang="en-US" dirty="0"/>
              <a:t>God calms Samuels concerns and guides him to anoint David in the midst of his brothers and the Spirit of the Lord came on David, 1 Sam. 16:4-13</a:t>
            </a:r>
          </a:p>
          <a:p>
            <a:r>
              <a:rPr lang="en-US" dirty="0"/>
              <a:t>Samuel returned to Ramah his home</a:t>
            </a:r>
          </a:p>
          <a:p>
            <a:r>
              <a:rPr lang="en-US" dirty="0"/>
              <a:t>When Saul was seeking to kill David, David fled to be with Samuel in Ramah for safety. Saul sent messengers to take David 3 times, but they all began prophesying. Saul went and the same thing happened to him, 1 Sam. 19:18-24</a:t>
            </a:r>
          </a:p>
        </p:txBody>
      </p:sp>
      <p:sp>
        <p:nvSpPr>
          <p:cNvPr id="4" name="Slide Number Placeholder 3">
            <a:extLst>
              <a:ext uri="{FF2B5EF4-FFF2-40B4-BE49-F238E27FC236}">
                <a16:creationId xmlns:a16="http://schemas.microsoft.com/office/drawing/2014/main" id="{6ED9EFA4-730F-8C53-9A10-9D74B859A1FC}"/>
              </a:ext>
            </a:extLst>
          </p:cNvPr>
          <p:cNvSpPr>
            <a:spLocks noGrp="1"/>
          </p:cNvSpPr>
          <p:nvPr>
            <p:ph type="sldNum" sz="quarter" idx="12"/>
          </p:nvPr>
        </p:nvSpPr>
        <p:spPr/>
        <p:txBody>
          <a:bodyPr/>
          <a:lstStyle/>
          <a:p>
            <a:fld id="{EE1939C1-24D7-49E9-A58A-7960365209F5}" type="slidenum">
              <a:rPr lang="en-US" smtClean="0"/>
              <a:t>16</a:t>
            </a:fld>
            <a:endParaRPr lang="en-US"/>
          </a:p>
        </p:txBody>
      </p:sp>
    </p:spTree>
    <p:extLst>
      <p:ext uri="{BB962C8B-B14F-4D97-AF65-F5344CB8AC3E}">
        <p14:creationId xmlns:p14="http://schemas.microsoft.com/office/powerpoint/2010/main" val="240829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5. His death and reappearance</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93719"/>
            <a:ext cx="10515600" cy="4899156"/>
          </a:xfrm>
        </p:spPr>
        <p:txBody>
          <a:bodyPr>
            <a:normAutofit/>
          </a:bodyPr>
          <a:lstStyle/>
          <a:p>
            <a:r>
              <a:rPr lang="en-US" dirty="0"/>
              <a:t>Samuel dies and the Israelites gathered to lament for him and buried him in Ramah, 1 Sam. 25:1</a:t>
            </a:r>
          </a:p>
          <a:p>
            <a:r>
              <a:rPr lang="en-US" dirty="0"/>
              <a:t>Saul became afraid of the Philistines encamped at Shunem and tried to inquire of the Lord but didn’t get a response</a:t>
            </a:r>
          </a:p>
          <a:p>
            <a:r>
              <a:rPr lang="en-US" dirty="0"/>
              <a:t>He became desperate and went to a medium to bring Samuel up</a:t>
            </a:r>
          </a:p>
          <a:p>
            <a:r>
              <a:rPr lang="en-US" dirty="0"/>
              <a:t>The woman cried out with a loud voice accusing Saul of deceiving her</a:t>
            </a:r>
          </a:p>
          <a:p>
            <a:r>
              <a:rPr lang="en-US" dirty="0"/>
              <a:t>Samuel spoke to Saul what the Lord’s message to him was which was the same as before, </a:t>
            </a:r>
            <a:r>
              <a:rPr lang="en-US" u="sng" dirty="0"/>
              <a:t>1 Sam. 28:13-19</a:t>
            </a:r>
          </a:p>
          <a:p>
            <a:r>
              <a:rPr lang="en-US" dirty="0"/>
              <a:t>Samuel did not waiver from delivering God’s message even after death</a:t>
            </a:r>
          </a:p>
        </p:txBody>
      </p:sp>
      <p:sp>
        <p:nvSpPr>
          <p:cNvPr id="4" name="Slide Number Placeholder 3">
            <a:extLst>
              <a:ext uri="{FF2B5EF4-FFF2-40B4-BE49-F238E27FC236}">
                <a16:creationId xmlns:a16="http://schemas.microsoft.com/office/drawing/2014/main" id="{AF4D6B60-AA7C-AFB4-6632-2422F745F065}"/>
              </a:ext>
            </a:extLst>
          </p:cNvPr>
          <p:cNvSpPr>
            <a:spLocks noGrp="1"/>
          </p:cNvSpPr>
          <p:nvPr>
            <p:ph type="sldNum" sz="quarter" idx="12"/>
          </p:nvPr>
        </p:nvSpPr>
        <p:spPr/>
        <p:txBody>
          <a:bodyPr/>
          <a:lstStyle/>
          <a:p>
            <a:fld id="{EE1939C1-24D7-49E9-A58A-7960365209F5}" type="slidenum">
              <a:rPr lang="en-US" smtClean="0"/>
              <a:t>17</a:t>
            </a:fld>
            <a:endParaRPr lang="en-US"/>
          </a:p>
        </p:txBody>
      </p:sp>
    </p:spTree>
    <p:extLst>
      <p:ext uri="{BB962C8B-B14F-4D97-AF65-F5344CB8AC3E}">
        <p14:creationId xmlns:p14="http://schemas.microsoft.com/office/powerpoint/2010/main" val="51777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6. Summary of his character</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593719"/>
            <a:ext cx="10515600" cy="4899156"/>
          </a:xfrm>
        </p:spPr>
        <p:txBody>
          <a:bodyPr>
            <a:normAutofit/>
          </a:bodyPr>
          <a:lstStyle/>
          <a:p>
            <a:r>
              <a:rPr lang="en-US" dirty="0"/>
              <a:t>What roles did he fill?</a:t>
            </a:r>
          </a:p>
          <a:p>
            <a:pPr lvl="1"/>
            <a:r>
              <a:rPr lang="en-US" dirty="0"/>
              <a:t>Priest, Judge, prophet, soldier, father, husband, national leader, …</a:t>
            </a:r>
          </a:p>
          <a:p>
            <a:r>
              <a:rPr lang="en-US" dirty="0"/>
              <a:t>What do you admire most about Samuel?</a:t>
            </a:r>
          </a:p>
          <a:p>
            <a:pPr lvl="1"/>
            <a:r>
              <a:rPr lang="en-US" dirty="0"/>
              <a:t>His faithfulness, his humble attitude, his integrity, his boldness, his ability to communicate, how he spoke to God, he was a man that prayed, his ability to command respect, his obedience</a:t>
            </a:r>
          </a:p>
          <a:p>
            <a:r>
              <a:rPr lang="en-US" dirty="0"/>
              <a:t>Did Samuel have any weaknesses?</a:t>
            </a:r>
          </a:p>
          <a:p>
            <a:pPr lvl="1"/>
            <a:r>
              <a:rPr lang="en-US" dirty="0"/>
              <a:t>His sons did not walk in his way</a:t>
            </a:r>
          </a:p>
          <a:p>
            <a:endParaRPr lang="en-US" dirty="0"/>
          </a:p>
        </p:txBody>
      </p:sp>
      <p:sp>
        <p:nvSpPr>
          <p:cNvPr id="4" name="Slide Number Placeholder 3">
            <a:extLst>
              <a:ext uri="{FF2B5EF4-FFF2-40B4-BE49-F238E27FC236}">
                <a16:creationId xmlns:a16="http://schemas.microsoft.com/office/drawing/2014/main" id="{DFA0E6E0-2AFB-D280-9B63-6E21510635AE}"/>
              </a:ext>
            </a:extLst>
          </p:cNvPr>
          <p:cNvSpPr>
            <a:spLocks noGrp="1"/>
          </p:cNvSpPr>
          <p:nvPr>
            <p:ph type="sldNum" sz="quarter" idx="12"/>
          </p:nvPr>
        </p:nvSpPr>
        <p:spPr/>
        <p:txBody>
          <a:bodyPr/>
          <a:lstStyle/>
          <a:p>
            <a:fld id="{EE1939C1-24D7-49E9-A58A-7960365209F5}" type="slidenum">
              <a:rPr lang="en-US" smtClean="0"/>
              <a:t>18</a:t>
            </a:fld>
            <a:endParaRPr lang="en-US"/>
          </a:p>
        </p:txBody>
      </p:sp>
    </p:spTree>
    <p:extLst>
      <p:ext uri="{BB962C8B-B14F-4D97-AF65-F5344CB8AC3E}">
        <p14:creationId xmlns:p14="http://schemas.microsoft.com/office/powerpoint/2010/main" val="5795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dirty="0">
                <a:solidFill>
                  <a:srgbClr val="FFFFFF"/>
                </a:solidFill>
              </a:rPr>
              <a:t>Contents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type="body" idx="1"/>
          </p:nvPr>
        </p:nvSpPr>
        <p:spPr>
          <a:xfrm>
            <a:off x="4447308" y="591344"/>
            <a:ext cx="6906491" cy="5585619"/>
          </a:xfrm>
        </p:spPr>
        <p:txBody>
          <a:bodyPr anchor="ctr">
            <a:normAutofit/>
          </a:bodyPr>
          <a:lstStyle/>
          <a:p>
            <a:r>
              <a:rPr lang="en-US" dirty="0"/>
              <a:t>His Birth</a:t>
            </a:r>
          </a:p>
          <a:p>
            <a:r>
              <a:rPr lang="en-US" dirty="0"/>
              <a:t>His early life</a:t>
            </a:r>
          </a:p>
          <a:p>
            <a:r>
              <a:rPr lang="en-US" dirty="0"/>
              <a:t>His life as priest, judge, prophet</a:t>
            </a:r>
          </a:p>
          <a:p>
            <a:r>
              <a:rPr lang="en-US" dirty="0"/>
              <a:t>His role anointing 2 kings</a:t>
            </a:r>
          </a:p>
          <a:p>
            <a:r>
              <a:rPr lang="en-US" dirty="0"/>
              <a:t>His death and reappearance</a:t>
            </a:r>
          </a:p>
          <a:p>
            <a:r>
              <a:rPr lang="en-US" dirty="0"/>
              <a:t>Summary of his character</a:t>
            </a:r>
          </a:p>
          <a:p>
            <a:endParaRPr lang="en-US" dirty="0"/>
          </a:p>
        </p:txBody>
      </p:sp>
      <p:sp>
        <p:nvSpPr>
          <p:cNvPr id="4" name="Slide Number Placeholder 3">
            <a:extLst>
              <a:ext uri="{FF2B5EF4-FFF2-40B4-BE49-F238E27FC236}">
                <a16:creationId xmlns:a16="http://schemas.microsoft.com/office/drawing/2014/main" id="{F926EBCF-F97A-F068-6486-B2A15A84CFC3}"/>
              </a:ext>
            </a:extLst>
          </p:cNvPr>
          <p:cNvSpPr>
            <a:spLocks noGrp="1"/>
          </p:cNvSpPr>
          <p:nvPr>
            <p:ph type="sldNum" sz="quarter" idx="12"/>
          </p:nvPr>
        </p:nvSpPr>
        <p:spPr/>
        <p:txBody>
          <a:bodyPr/>
          <a:lstStyle/>
          <a:p>
            <a:fld id="{EE1939C1-24D7-49E9-A58A-7960365209F5}" type="slidenum">
              <a:rPr lang="en-US" smtClean="0"/>
              <a:t>2</a:t>
            </a:fld>
            <a:endParaRPr lang="en-US"/>
          </a:p>
        </p:txBody>
      </p:sp>
    </p:spTree>
    <p:extLst>
      <p:ext uri="{BB962C8B-B14F-4D97-AF65-F5344CB8AC3E}">
        <p14:creationId xmlns:p14="http://schemas.microsoft.com/office/powerpoint/2010/main" val="170025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6FF8-857A-EBEB-DD2D-2C70A90F99A8}"/>
              </a:ext>
            </a:extLst>
          </p:cNvPr>
          <p:cNvSpPr>
            <a:spLocks noGrp="1"/>
          </p:cNvSpPr>
          <p:nvPr>
            <p:ph type="title"/>
          </p:nvPr>
        </p:nvSpPr>
        <p:spPr/>
        <p:txBody>
          <a:bodyPr/>
          <a:lstStyle/>
          <a:p>
            <a:r>
              <a:rPr lang="en-US" b="1" u="sng" dirty="0">
                <a:solidFill>
                  <a:srgbClr val="0070C0"/>
                </a:solidFill>
              </a:rPr>
              <a:t>Some interesting facts about Samuel:</a:t>
            </a:r>
          </a:p>
        </p:txBody>
      </p:sp>
      <p:sp>
        <p:nvSpPr>
          <p:cNvPr id="3" name="Content Placeholder 2">
            <a:extLst>
              <a:ext uri="{FF2B5EF4-FFF2-40B4-BE49-F238E27FC236}">
                <a16:creationId xmlns:a16="http://schemas.microsoft.com/office/drawing/2014/main" id="{3FE95F1F-A3FE-7603-D32D-D55D308EA9E7}"/>
              </a:ext>
            </a:extLst>
          </p:cNvPr>
          <p:cNvSpPr>
            <a:spLocks noGrp="1"/>
          </p:cNvSpPr>
          <p:nvPr>
            <p:ph idx="1"/>
          </p:nvPr>
        </p:nvSpPr>
        <p:spPr>
          <a:xfrm>
            <a:off x="838200" y="1690688"/>
            <a:ext cx="10515600" cy="4906882"/>
          </a:xfrm>
        </p:spPr>
        <p:txBody>
          <a:bodyPr>
            <a:normAutofit/>
          </a:bodyPr>
          <a:lstStyle/>
          <a:p>
            <a:r>
              <a:rPr lang="en-US" b="1" dirty="0"/>
              <a:t>Born around 1105 B.C. and died around 1015 B.C. (90 years)</a:t>
            </a:r>
          </a:p>
          <a:p>
            <a:r>
              <a:rPr lang="en-US" b="1" dirty="0"/>
              <a:t>His life is recorded in 1 Sam. 1-28</a:t>
            </a:r>
          </a:p>
          <a:p>
            <a:r>
              <a:rPr lang="en-US" b="1" dirty="0"/>
              <a:t>II Samuel does not mention him, why?</a:t>
            </a:r>
          </a:p>
          <a:p>
            <a:r>
              <a:rPr lang="en-US" b="1" dirty="0"/>
              <a:t>What time period(s) did he live in?</a:t>
            </a:r>
          </a:p>
          <a:p>
            <a:r>
              <a:rPr lang="en-US" b="1" dirty="0"/>
              <a:t>Bible only includes a handful of pregnancies, Samuel was one</a:t>
            </a:r>
          </a:p>
          <a:p>
            <a:pPr lvl="1"/>
            <a:r>
              <a:rPr lang="en-US" b="1" dirty="0"/>
              <a:t>(Isaac, Ishmael, Jacob &amp; Esau, Perez, Samson, John the Baptist, and Jesus)</a:t>
            </a:r>
          </a:p>
          <a:p>
            <a:r>
              <a:rPr lang="en-US" b="1" dirty="0"/>
              <a:t>He was a priest, judge, and prophet</a:t>
            </a:r>
          </a:p>
          <a:p>
            <a:r>
              <a:rPr lang="en-US" b="1" dirty="0"/>
              <a:t>He was the last judge and first prophet after Moses (Ac. 13:20; 3:24)</a:t>
            </a:r>
          </a:p>
          <a:p>
            <a:r>
              <a:rPr lang="en-US" b="1" dirty="0"/>
              <a:t>Filled the key role of helping Israel transition from tribal confederacy to monarchy</a:t>
            </a:r>
          </a:p>
          <a:p>
            <a:endParaRPr lang="en-US" b="1" dirty="0"/>
          </a:p>
          <a:p>
            <a:endParaRPr lang="en-US" b="1" dirty="0"/>
          </a:p>
        </p:txBody>
      </p:sp>
      <p:sp>
        <p:nvSpPr>
          <p:cNvPr id="4" name="Slide Number Placeholder 3">
            <a:extLst>
              <a:ext uri="{FF2B5EF4-FFF2-40B4-BE49-F238E27FC236}">
                <a16:creationId xmlns:a16="http://schemas.microsoft.com/office/drawing/2014/main" id="{7381180C-69E1-C117-B9F3-18EDF86D92E9}"/>
              </a:ext>
            </a:extLst>
          </p:cNvPr>
          <p:cNvSpPr>
            <a:spLocks noGrp="1"/>
          </p:cNvSpPr>
          <p:nvPr>
            <p:ph type="sldNum" sz="quarter" idx="12"/>
          </p:nvPr>
        </p:nvSpPr>
        <p:spPr/>
        <p:txBody>
          <a:bodyPr/>
          <a:lstStyle/>
          <a:p>
            <a:fld id="{EE1939C1-24D7-49E9-A58A-7960365209F5}" type="slidenum">
              <a:rPr lang="en-US" smtClean="0"/>
              <a:t>3</a:t>
            </a:fld>
            <a:endParaRPr lang="en-US"/>
          </a:p>
        </p:txBody>
      </p:sp>
    </p:spTree>
    <p:extLst>
      <p:ext uri="{BB962C8B-B14F-4D97-AF65-F5344CB8AC3E}">
        <p14:creationId xmlns:p14="http://schemas.microsoft.com/office/powerpoint/2010/main" val="337816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80DE-C2BA-721B-5F14-7EF294CA0D32}"/>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0CC0B1F4-D17D-4BD4-7C34-FB2CB33CBB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96" y="-4610420"/>
            <a:ext cx="13423392" cy="14193912"/>
          </a:xfrm>
        </p:spPr>
      </p:pic>
      <p:sp>
        <p:nvSpPr>
          <p:cNvPr id="7" name="Slide Number Placeholder 6">
            <a:extLst>
              <a:ext uri="{FF2B5EF4-FFF2-40B4-BE49-F238E27FC236}">
                <a16:creationId xmlns:a16="http://schemas.microsoft.com/office/drawing/2014/main" id="{F72896C6-AA13-B1EF-D971-92248986BDF1}"/>
              </a:ext>
            </a:extLst>
          </p:cNvPr>
          <p:cNvSpPr>
            <a:spLocks noGrp="1"/>
          </p:cNvSpPr>
          <p:nvPr>
            <p:ph type="sldNum" sz="quarter" idx="12"/>
          </p:nvPr>
        </p:nvSpPr>
        <p:spPr/>
        <p:txBody>
          <a:bodyPr/>
          <a:lstStyle/>
          <a:p>
            <a:fld id="{EE1939C1-24D7-49E9-A58A-7960365209F5}" type="slidenum">
              <a:rPr lang="en-US" smtClean="0"/>
              <a:t>4</a:t>
            </a:fld>
            <a:endParaRPr lang="en-US"/>
          </a:p>
        </p:txBody>
      </p:sp>
    </p:spTree>
    <p:extLst>
      <p:ext uri="{BB962C8B-B14F-4D97-AF65-F5344CB8AC3E}">
        <p14:creationId xmlns:p14="http://schemas.microsoft.com/office/powerpoint/2010/main" val="284231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1. His birth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929384"/>
            <a:ext cx="10515600" cy="4737634"/>
          </a:xfrm>
        </p:spPr>
        <p:txBody>
          <a:bodyPr>
            <a:normAutofit/>
          </a:bodyPr>
          <a:lstStyle/>
          <a:p>
            <a:r>
              <a:rPr lang="en-US" dirty="0" err="1"/>
              <a:t>Elkhanah</a:t>
            </a:r>
            <a:r>
              <a:rPr lang="en-US" dirty="0"/>
              <a:t> (a Levite, 1 Ch. 6:16-30) had two wives; Peninnah (with children) and Hannah (no children)</a:t>
            </a:r>
          </a:p>
          <a:p>
            <a:r>
              <a:rPr lang="en-US" dirty="0"/>
              <a:t>At the yearly worship and sacrifice to the Lord in Shiloh he gave one portion to Peninnah and a double to Hannah (for he loved her)</a:t>
            </a:r>
          </a:p>
          <a:p>
            <a:r>
              <a:rPr lang="en-US" dirty="0"/>
              <a:t>Peninnah provoked Hannah severely to make her miserable</a:t>
            </a:r>
          </a:p>
          <a:p>
            <a:r>
              <a:rPr lang="en-US" dirty="0"/>
              <a:t>Hannah prayed to the Lord and made a vow:</a:t>
            </a:r>
          </a:p>
          <a:p>
            <a:pPr lvl="1"/>
            <a:r>
              <a:rPr lang="en-US" dirty="0"/>
              <a:t>”O Lord of hosts, if You will indeed look on the affliction of your maidservant and remember me, and not forget your maidservant, but will give your maidservant a male child, then I will give him to the Lord all the days of his life, and no razor shall come upon his head” 1 Sam. 1:11</a:t>
            </a:r>
          </a:p>
          <a:p>
            <a:pPr lvl="1"/>
            <a:r>
              <a:rPr lang="en-US" dirty="0"/>
              <a:t>He would be a Nazarite</a:t>
            </a:r>
          </a:p>
          <a:p>
            <a:endParaRPr lang="en-US" sz="2000" dirty="0"/>
          </a:p>
        </p:txBody>
      </p:sp>
      <p:sp>
        <p:nvSpPr>
          <p:cNvPr id="4" name="Slide Number Placeholder 3">
            <a:extLst>
              <a:ext uri="{FF2B5EF4-FFF2-40B4-BE49-F238E27FC236}">
                <a16:creationId xmlns:a16="http://schemas.microsoft.com/office/drawing/2014/main" id="{73019B08-06AA-C556-0388-5F49A3F00DB3}"/>
              </a:ext>
            </a:extLst>
          </p:cNvPr>
          <p:cNvSpPr>
            <a:spLocks noGrp="1"/>
          </p:cNvSpPr>
          <p:nvPr>
            <p:ph type="sldNum" sz="quarter" idx="12"/>
          </p:nvPr>
        </p:nvSpPr>
        <p:spPr/>
        <p:txBody>
          <a:bodyPr/>
          <a:lstStyle/>
          <a:p>
            <a:fld id="{EE1939C1-24D7-49E9-A58A-7960365209F5}" type="slidenum">
              <a:rPr lang="en-US" smtClean="0"/>
              <a:t>5</a:t>
            </a:fld>
            <a:endParaRPr lang="en-US"/>
          </a:p>
        </p:txBody>
      </p:sp>
    </p:spTree>
    <p:extLst>
      <p:ext uri="{BB962C8B-B14F-4D97-AF65-F5344CB8AC3E}">
        <p14:creationId xmlns:p14="http://schemas.microsoft.com/office/powerpoint/2010/main" val="17450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1. His birth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929384"/>
            <a:ext cx="10515600" cy="4251960"/>
          </a:xfrm>
        </p:spPr>
        <p:txBody>
          <a:bodyPr>
            <a:normAutofit lnSpcReduction="10000"/>
          </a:bodyPr>
          <a:lstStyle/>
          <a:p>
            <a:r>
              <a:rPr lang="en-US" dirty="0"/>
              <a:t>Eli, the priest, saw Hannah moving her lips but did not speak, therefore he thought she was drunk</a:t>
            </a:r>
          </a:p>
          <a:p>
            <a:pPr lvl="1"/>
            <a:r>
              <a:rPr lang="en-US" dirty="0"/>
              <a:t>This is an example of someone praying in their heart</a:t>
            </a:r>
          </a:p>
          <a:p>
            <a:r>
              <a:rPr lang="en-US" dirty="0"/>
              <a:t>Hannah explained and Eli answered and said, “Go in peace, and the God of Israel grant your petition which you have asked of Him.” 1 Sam. 1:17</a:t>
            </a:r>
          </a:p>
          <a:p>
            <a:r>
              <a:rPr lang="en-US" dirty="0"/>
              <a:t>Hannah rose and ate and was no longer sad.</a:t>
            </a:r>
          </a:p>
          <a:p>
            <a:pPr lvl="1"/>
            <a:r>
              <a:rPr lang="en-US" dirty="0"/>
              <a:t>This was a display of faith that her request was heard by the Lord</a:t>
            </a:r>
          </a:p>
          <a:p>
            <a:r>
              <a:rPr lang="en-US" dirty="0"/>
              <a:t>It came to pass she conceived and bore a son and called him Samuel</a:t>
            </a:r>
          </a:p>
          <a:p>
            <a:pPr lvl="1"/>
            <a:r>
              <a:rPr lang="en-US" dirty="0"/>
              <a:t>“Because I have asked for him from the Lord.” 1 Sam. 1:20</a:t>
            </a:r>
          </a:p>
        </p:txBody>
      </p:sp>
      <p:sp>
        <p:nvSpPr>
          <p:cNvPr id="4" name="Slide Number Placeholder 3">
            <a:extLst>
              <a:ext uri="{FF2B5EF4-FFF2-40B4-BE49-F238E27FC236}">
                <a16:creationId xmlns:a16="http://schemas.microsoft.com/office/drawing/2014/main" id="{F399E475-4019-5AAE-BC44-474BB1777548}"/>
              </a:ext>
            </a:extLst>
          </p:cNvPr>
          <p:cNvSpPr>
            <a:spLocks noGrp="1"/>
          </p:cNvSpPr>
          <p:nvPr>
            <p:ph type="sldNum" sz="quarter" idx="12"/>
          </p:nvPr>
        </p:nvSpPr>
        <p:spPr/>
        <p:txBody>
          <a:bodyPr/>
          <a:lstStyle/>
          <a:p>
            <a:fld id="{EE1939C1-24D7-49E9-A58A-7960365209F5}" type="slidenum">
              <a:rPr lang="en-US" smtClean="0"/>
              <a:t>6</a:t>
            </a:fld>
            <a:endParaRPr lang="en-US"/>
          </a:p>
        </p:txBody>
      </p:sp>
    </p:spTree>
    <p:extLst>
      <p:ext uri="{BB962C8B-B14F-4D97-AF65-F5344CB8AC3E}">
        <p14:creationId xmlns:p14="http://schemas.microsoft.com/office/powerpoint/2010/main" val="334759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1. His birth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929384"/>
            <a:ext cx="10515600" cy="4251960"/>
          </a:xfrm>
        </p:spPr>
        <p:txBody>
          <a:bodyPr>
            <a:normAutofit/>
          </a:bodyPr>
          <a:lstStyle/>
          <a:p>
            <a:r>
              <a:rPr lang="en-US" dirty="0"/>
              <a:t>Reminds me that Isaac also prayed to God for Rebekah to bear a child</a:t>
            </a:r>
          </a:p>
          <a:p>
            <a:r>
              <a:rPr lang="en-US" dirty="0"/>
              <a:t>Hannah followed through on her vow; waiting until the child was weaned to take him to Eli</a:t>
            </a:r>
          </a:p>
          <a:p>
            <a:r>
              <a:rPr lang="en-US" dirty="0"/>
              <a:t>Samuel was going to live a special life from the start (a miracle baby)</a:t>
            </a:r>
          </a:p>
          <a:p>
            <a:r>
              <a:rPr lang="en-US" dirty="0"/>
              <a:t>They slaughtered a bull and brought the child to Eli</a:t>
            </a:r>
          </a:p>
          <a:p>
            <a:pPr lvl="1"/>
            <a:r>
              <a:rPr lang="en-US" dirty="0"/>
              <a:t>She said, “O my lord! As your soul lives, my lord, I am the woman who stood by you here, praying to the Lord. For this child I prayed, and the Lord has granted me my petition which I asked of Him. Therefore I also have lent him to the Lord; as long as he lives he shall be lent (granted) to the Lord.” So they worshipped the Lord there. 1 Sam. 1:26-28</a:t>
            </a:r>
          </a:p>
          <a:p>
            <a:endParaRPr lang="en-US" dirty="0"/>
          </a:p>
          <a:p>
            <a:endParaRPr lang="en-US" dirty="0"/>
          </a:p>
        </p:txBody>
      </p:sp>
      <p:sp>
        <p:nvSpPr>
          <p:cNvPr id="4" name="Slide Number Placeholder 3">
            <a:extLst>
              <a:ext uri="{FF2B5EF4-FFF2-40B4-BE49-F238E27FC236}">
                <a16:creationId xmlns:a16="http://schemas.microsoft.com/office/drawing/2014/main" id="{8A890734-AF99-FA09-B543-ECAD3C340768}"/>
              </a:ext>
            </a:extLst>
          </p:cNvPr>
          <p:cNvSpPr>
            <a:spLocks noGrp="1"/>
          </p:cNvSpPr>
          <p:nvPr>
            <p:ph type="sldNum" sz="quarter" idx="12"/>
          </p:nvPr>
        </p:nvSpPr>
        <p:spPr/>
        <p:txBody>
          <a:bodyPr/>
          <a:lstStyle/>
          <a:p>
            <a:fld id="{EE1939C1-24D7-49E9-A58A-7960365209F5}" type="slidenum">
              <a:rPr lang="en-US" smtClean="0"/>
              <a:t>7</a:t>
            </a:fld>
            <a:endParaRPr lang="en-US"/>
          </a:p>
        </p:txBody>
      </p:sp>
    </p:spTree>
    <p:extLst>
      <p:ext uri="{BB962C8B-B14F-4D97-AF65-F5344CB8AC3E}">
        <p14:creationId xmlns:p14="http://schemas.microsoft.com/office/powerpoint/2010/main" val="363957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2. His early life</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838200" y="1929384"/>
            <a:ext cx="10515600" cy="4251960"/>
          </a:xfrm>
        </p:spPr>
        <p:txBody>
          <a:bodyPr>
            <a:normAutofit lnSpcReduction="10000"/>
          </a:bodyPr>
          <a:lstStyle/>
          <a:p>
            <a:r>
              <a:rPr lang="en-US" dirty="0"/>
              <a:t>Hannah’s prophetic prayer is included in chapter 2 and shows what is in her heart</a:t>
            </a:r>
          </a:p>
          <a:p>
            <a:r>
              <a:rPr lang="en-US" dirty="0"/>
              <a:t>Even though Eli’s sons were corrupt, Samuel ministered before the Lord, even as a child, wearing a linen ephod, 1 Sam. 2:18</a:t>
            </a:r>
          </a:p>
          <a:p>
            <a:r>
              <a:rPr lang="en-US" dirty="0"/>
              <a:t>Hannah would bring him a little robe year by year when she came with her husband to offer the yearly sacrifice</a:t>
            </a:r>
          </a:p>
          <a:p>
            <a:r>
              <a:rPr lang="en-US" dirty="0"/>
              <a:t>Eli blessed Hannah and she had 3 sons and 2 daughters</a:t>
            </a:r>
          </a:p>
          <a:p>
            <a:r>
              <a:rPr lang="en-US" dirty="0"/>
              <a:t>Samuel grew in stature, and in favor both with the Lord and man, 1 Sam. 2:26</a:t>
            </a:r>
          </a:p>
          <a:p>
            <a:pPr lvl="1"/>
            <a:r>
              <a:rPr lang="en-US" dirty="0"/>
              <a:t>Very similar words were spoken of Jesus as a boy, Luke 2:52</a:t>
            </a:r>
          </a:p>
          <a:p>
            <a:endParaRPr lang="en-US" dirty="0"/>
          </a:p>
          <a:p>
            <a:endParaRPr lang="en-US" dirty="0"/>
          </a:p>
        </p:txBody>
      </p:sp>
      <p:sp>
        <p:nvSpPr>
          <p:cNvPr id="4" name="Slide Number Placeholder 3">
            <a:extLst>
              <a:ext uri="{FF2B5EF4-FFF2-40B4-BE49-F238E27FC236}">
                <a16:creationId xmlns:a16="http://schemas.microsoft.com/office/drawing/2014/main" id="{7D7AD3A4-ACAE-5971-9073-83422456EFE5}"/>
              </a:ext>
            </a:extLst>
          </p:cNvPr>
          <p:cNvSpPr>
            <a:spLocks noGrp="1"/>
          </p:cNvSpPr>
          <p:nvPr>
            <p:ph type="sldNum" sz="quarter" idx="12"/>
          </p:nvPr>
        </p:nvSpPr>
        <p:spPr/>
        <p:txBody>
          <a:bodyPr/>
          <a:lstStyle/>
          <a:p>
            <a:fld id="{EE1939C1-24D7-49E9-A58A-7960365209F5}" type="slidenum">
              <a:rPr lang="en-US" smtClean="0"/>
              <a:t>8</a:t>
            </a:fld>
            <a:endParaRPr lang="en-US"/>
          </a:p>
        </p:txBody>
      </p:sp>
    </p:spTree>
    <p:extLst>
      <p:ext uri="{BB962C8B-B14F-4D97-AF65-F5344CB8AC3E}">
        <p14:creationId xmlns:p14="http://schemas.microsoft.com/office/powerpoint/2010/main" val="2883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251D-A98F-BF40-E883-5C8372DF26D0}"/>
              </a:ext>
            </a:extLst>
          </p:cNvPr>
          <p:cNvSpPr>
            <a:spLocks noGrp="1"/>
          </p:cNvSpPr>
          <p:nvPr>
            <p:ph type="title"/>
          </p:nvPr>
        </p:nvSpPr>
        <p:spPr>
          <a:xfrm>
            <a:off x="838200" y="365125"/>
            <a:ext cx="10515600" cy="1325563"/>
          </a:xfrm>
        </p:spPr>
        <p:txBody>
          <a:bodyPr>
            <a:normAutofit/>
          </a:bodyPr>
          <a:lstStyle/>
          <a:p>
            <a:r>
              <a:rPr lang="en-US" sz="5400" b="1" i="1" dirty="0"/>
              <a:t>2. His early life (cont.)</a:t>
            </a:r>
          </a:p>
        </p:txBody>
      </p:sp>
      <p:sp>
        <p:nvSpPr>
          <p:cNvPr id="3" name="Content Placeholder 2">
            <a:extLst>
              <a:ext uri="{FF2B5EF4-FFF2-40B4-BE49-F238E27FC236}">
                <a16:creationId xmlns:a16="http://schemas.microsoft.com/office/drawing/2014/main" id="{B5140BA3-CC1A-C00A-24BC-E833B55C56FE}"/>
              </a:ext>
            </a:extLst>
          </p:cNvPr>
          <p:cNvSpPr>
            <a:spLocks noGrp="1"/>
          </p:cNvSpPr>
          <p:nvPr>
            <p:ph idx="1"/>
          </p:nvPr>
        </p:nvSpPr>
        <p:spPr>
          <a:xfrm>
            <a:off x="636608" y="1408523"/>
            <a:ext cx="10717192" cy="5177471"/>
          </a:xfrm>
        </p:spPr>
        <p:txBody>
          <a:bodyPr>
            <a:normAutofit/>
          </a:bodyPr>
          <a:lstStyle/>
          <a:p>
            <a:r>
              <a:rPr lang="en-US" dirty="0"/>
              <a:t>“Then the boy Samuel ministered to the Lord before Eli. And the word of the Lord was rare in those days; there was no widespread revelation.” 1 Sam. 3:1</a:t>
            </a:r>
          </a:p>
          <a:p>
            <a:r>
              <a:rPr lang="en-US" dirty="0"/>
              <a:t>God calls Samuel’s name 3 times, and he believes it is Eli</a:t>
            </a:r>
          </a:p>
          <a:p>
            <a:r>
              <a:rPr lang="en-US" dirty="0"/>
              <a:t>Finally, Eli realizes it is God speaking to Samuel and tells him to say “Speak, Lord, for Your servant hears.”</a:t>
            </a:r>
          </a:p>
          <a:p>
            <a:r>
              <a:rPr lang="en-US" dirty="0"/>
              <a:t>God called “Samuel! Samuel!”</a:t>
            </a:r>
          </a:p>
          <a:p>
            <a:pPr lvl="1"/>
            <a:r>
              <a:rPr lang="en-US" dirty="0"/>
              <a:t>(8 people God calls by name twice; Abraham, Jacob, Moses, Martha, Simon, “My God, and Saul)</a:t>
            </a:r>
          </a:p>
          <a:p>
            <a:r>
              <a:rPr lang="en-US" dirty="0"/>
              <a:t>The Lord speaks to Samuel about Israel and Eli’s family, </a:t>
            </a:r>
            <a:r>
              <a:rPr lang="en-US" u="sng" dirty="0"/>
              <a:t>1 Sam. 3:11-14</a:t>
            </a:r>
          </a:p>
          <a:p>
            <a:r>
              <a:rPr lang="en-US" dirty="0"/>
              <a:t>Eli demands to hear the Lord’s message in the morning from Samuel</a:t>
            </a:r>
          </a:p>
        </p:txBody>
      </p:sp>
      <p:sp>
        <p:nvSpPr>
          <p:cNvPr id="4" name="Slide Number Placeholder 3">
            <a:extLst>
              <a:ext uri="{FF2B5EF4-FFF2-40B4-BE49-F238E27FC236}">
                <a16:creationId xmlns:a16="http://schemas.microsoft.com/office/drawing/2014/main" id="{D8B1B021-B803-B0EA-CA0B-AD255112593E}"/>
              </a:ext>
            </a:extLst>
          </p:cNvPr>
          <p:cNvSpPr>
            <a:spLocks noGrp="1"/>
          </p:cNvSpPr>
          <p:nvPr>
            <p:ph type="sldNum" sz="quarter" idx="12"/>
          </p:nvPr>
        </p:nvSpPr>
        <p:spPr/>
        <p:txBody>
          <a:bodyPr/>
          <a:lstStyle/>
          <a:p>
            <a:fld id="{EE1939C1-24D7-49E9-A58A-7960365209F5}" type="slidenum">
              <a:rPr lang="en-US" smtClean="0"/>
              <a:t>9</a:t>
            </a:fld>
            <a:endParaRPr lang="en-US"/>
          </a:p>
        </p:txBody>
      </p:sp>
    </p:spTree>
    <p:extLst>
      <p:ext uri="{BB962C8B-B14F-4D97-AF65-F5344CB8AC3E}">
        <p14:creationId xmlns:p14="http://schemas.microsoft.com/office/powerpoint/2010/main" val="186157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5817</TotalTime>
  <Words>1981</Words>
  <Application>Microsoft Macintosh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Samuel  Transition Man</vt:lpstr>
      <vt:lpstr>Contents</vt:lpstr>
      <vt:lpstr>Some interesting facts about Samuel:</vt:lpstr>
      <vt:lpstr>PowerPoint Presentation</vt:lpstr>
      <vt:lpstr>1. His birth</vt:lpstr>
      <vt:lpstr>1. His birth (cont.)</vt:lpstr>
      <vt:lpstr>1. His birth (cont.)</vt:lpstr>
      <vt:lpstr>2. His early life</vt:lpstr>
      <vt:lpstr>2. His early life (cont.)</vt:lpstr>
      <vt:lpstr>3. His life as a priest, judge, prophet</vt:lpstr>
      <vt:lpstr>3. His life as a priest, judge, prophet (cont.)</vt:lpstr>
      <vt:lpstr>3. His life as a priest, judge, prophet (cont.)</vt:lpstr>
      <vt:lpstr>4. He anoints 2 kings</vt:lpstr>
      <vt:lpstr>4. He anoints 2 kings (cont.)</vt:lpstr>
      <vt:lpstr>4. He anoints 2 kings (cont.)</vt:lpstr>
      <vt:lpstr>4. He anoints 2 kings (cont.)</vt:lpstr>
      <vt:lpstr>5. His death and reappearance</vt:lpstr>
      <vt:lpstr>6. Summary of his character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Rob Phipps</dc:creator>
  <cp:lastModifiedBy>Rob Phipps</cp:lastModifiedBy>
  <cp:revision>28</cp:revision>
  <cp:lastPrinted>2023-03-01T22:31:34Z</cp:lastPrinted>
  <dcterms:created xsi:type="dcterms:W3CDTF">2022-07-25T22:14:02Z</dcterms:created>
  <dcterms:modified xsi:type="dcterms:W3CDTF">2023-03-01T22:33:55Z</dcterms:modified>
</cp:coreProperties>
</file>