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4" d="100"/>
          <a:sy n="64" d="100"/>
        </p:scale>
        <p:origin x="64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32CCF7-8810-D5A9-B1EA-E8297FD55D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E83222-C9FA-8FDD-CDFF-28C3602C7B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61BD3D-C358-8361-B373-E556ED28CD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6720E-4A5E-443E-AFE9-BE2766598B98}" type="datetimeFigureOut">
              <a:rPr lang="en-US" smtClean="0"/>
              <a:t>5/20/2022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8F900A-4CD2-622E-6E99-552EAE0DCF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CC7DBF-753B-C0B6-5D96-C6C9560C4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614D0-E2D8-48DB-8F6B-24008A0A48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433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7A5A75-4DB9-4675-0416-F0747097E0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8007A96-126E-D5A2-5CFB-6EBAF4B3CB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6FA228-8EF8-DB04-F022-1222B54D5B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6720E-4A5E-443E-AFE9-BE2766598B98}" type="datetimeFigureOut">
              <a:rPr lang="en-US" smtClean="0"/>
              <a:t>5/20/2022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6BE293-A2CA-C786-3278-CD6DA2B96A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02597E-A134-28CA-652F-1AA736A40E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614D0-E2D8-48DB-8F6B-24008A0A48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890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B413E4D-B61E-8306-8080-2E8DF9DF19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A3337F9-2FF3-09D3-4C81-3F59655B2E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938BF0-8B00-1FE9-E519-9F5D644A3A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6720E-4A5E-443E-AFE9-BE2766598B98}" type="datetimeFigureOut">
              <a:rPr lang="en-US" smtClean="0"/>
              <a:t>5/20/2022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B3C529-CF17-9B92-00DC-E1A4922EC8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5A823B-8CF4-2162-60CF-7065913204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614D0-E2D8-48DB-8F6B-24008A0A48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369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1EBDF8-CD74-359A-7F89-EBF6E97AD6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EAD489-5F34-E50A-8866-CF23CBD1E2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5C7F11-490B-5933-5FC6-A511B779E2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6720E-4A5E-443E-AFE9-BE2766598B98}" type="datetimeFigureOut">
              <a:rPr lang="en-US" smtClean="0"/>
              <a:t>5/20/2022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78E869-44D4-E241-5A99-B011FD9610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9D1BF5-1A1A-5EE7-0E75-ED18CFA382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614D0-E2D8-48DB-8F6B-24008A0A48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140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ACE2A7-22AD-A0FB-F5D7-5EEA55FA9D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FAE26D-F08F-4178-6E20-681BB8B1F5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B30C94-2455-9049-E0AC-EC43F6D977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6720E-4A5E-443E-AFE9-BE2766598B98}" type="datetimeFigureOut">
              <a:rPr lang="en-US" smtClean="0"/>
              <a:t>5/20/2022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2BB1DB-B412-331C-80E7-03748B6440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3DEC5A-7D1D-BB8C-8616-903BCD904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614D0-E2D8-48DB-8F6B-24008A0A48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672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28F2DD-8F5C-C0B6-CCA7-66FBF43CE6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CFF965-1771-3E3D-A9F0-3E63728BDC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0F5E2D-D697-D03C-F3ED-3CFD54F07B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582F0E-87F2-EA4D-63D6-D5E9460073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6720E-4A5E-443E-AFE9-BE2766598B98}" type="datetimeFigureOut">
              <a:rPr lang="en-US" smtClean="0"/>
              <a:t>5/20/2022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2E0F9D-CBD2-1A50-4A9E-283B145622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6C8968-02A0-9F48-8CFE-41BA8895CF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614D0-E2D8-48DB-8F6B-24008A0A48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466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8D6201-BBCF-7A9C-7954-928337226F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6DB1BD-A6A1-E0C0-4287-83FA937F1F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12CB7F-F1E8-0D10-9F7E-DAADF07E8F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B2CE6C6-3E94-0E4C-2F32-4DB7ED8029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409378B-7FE7-A66B-9155-F30E3BCBE9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8C5650D-84A0-82C2-27C3-A912EB05B3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6720E-4A5E-443E-AFE9-BE2766598B98}" type="datetimeFigureOut">
              <a:rPr lang="en-US" smtClean="0"/>
              <a:t>5/20/2022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C3BC617-9C97-2B71-5F59-10D30BE7D5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C05BF57-E95E-48C6-0F0F-4E73F2B09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614D0-E2D8-48DB-8F6B-24008A0A48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980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CC31BA-703B-20BA-DF7B-D661633052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E45E40F-6F74-308B-94E3-977B489CFA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6720E-4A5E-443E-AFE9-BE2766598B98}" type="datetimeFigureOut">
              <a:rPr lang="en-US" smtClean="0"/>
              <a:t>5/20/2022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4B00628-EAA0-F760-A65B-26679F0F2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EE18690-1F38-5CCF-465C-120FA2DA27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614D0-E2D8-48DB-8F6B-24008A0A48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799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B4308FB-DA20-148F-2FD8-2345533542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6720E-4A5E-443E-AFE9-BE2766598B98}" type="datetimeFigureOut">
              <a:rPr lang="en-US" smtClean="0"/>
              <a:t>5/20/2022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F8A356D-6E0F-738E-9AF5-9FD91656EA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A1CC61-E355-3043-0155-AF85D8AE74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614D0-E2D8-48DB-8F6B-24008A0A48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421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8C1B10-2B76-5151-3252-1246219CCB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5D5F81-8206-87EB-5BEE-57E1D71DB9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0F502B-DAEA-9063-72B3-D59B1131B5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42D846-1E86-564E-5AF1-5D5272CE82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6720E-4A5E-443E-AFE9-BE2766598B98}" type="datetimeFigureOut">
              <a:rPr lang="en-US" smtClean="0"/>
              <a:t>5/20/2022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C30937-25B5-193F-00BA-C5BBC2E6C3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BCC8E4-8A6A-59C5-494E-20E00FEA5E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614D0-E2D8-48DB-8F6B-24008A0A48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991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460742-70B0-084C-0A03-6B002D6210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DCE274E-137F-EFC2-5EE2-1A0287F19D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80608A-D481-E5BA-E784-F18EB3A34A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A4371C-47BC-74CE-AEE1-F9F1D6E852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6720E-4A5E-443E-AFE9-BE2766598B98}" type="datetimeFigureOut">
              <a:rPr lang="en-US" smtClean="0"/>
              <a:t>5/20/2022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949EBA-A0C9-2434-A1A3-F203E44F9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CE8A94-07CA-2322-FFB8-08B4836A95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614D0-E2D8-48DB-8F6B-24008A0A48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163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8000">
              <a:schemeClr val="accent6">
                <a:lumMod val="50000"/>
              </a:schemeClr>
            </a:gs>
            <a:gs pos="0">
              <a:schemeClr val="accent6">
                <a:lumMod val="60000"/>
                <a:lumOff val="40000"/>
              </a:schemeClr>
            </a:gs>
            <a:gs pos="50000">
              <a:srgbClr val="7F9C6C"/>
            </a:gs>
            <a:gs pos="71000">
              <a:schemeClr val="accent6">
                <a:lumMod val="50000"/>
              </a:schemeClr>
            </a:gs>
            <a:gs pos="100000">
              <a:schemeClr val="accent6">
                <a:lumMod val="40000"/>
                <a:lumOff val="60000"/>
              </a:schemeClr>
            </a:gs>
          </a:gsLst>
          <a:lin ang="138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8CA70FF-5C38-9218-2FD0-2B7D172C52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CD37F4-E3C6-CE54-B947-FE7D359E98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740C4D-C2CC-30A1-4A1E-AB75060430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E6720E-4A5E-443E-AFE9-BE2766598B98}" type="datetimeFigureOut">
              <a:rPr lang="en-US" smtClean="0"/>
              <a:t>5/20/2022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98572A-76E1-DB66-1F56-2844009B77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FC6530-19E5-541F-89F5-5BEEEAE07E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8614D0-E2D8-48DB-8F6B-24008A0A48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313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DF8F62-F556-60DE-116F-FC865FC1C9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068945"/>
            <a:ext cx="9144000" cy="193309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THREE CRUCIAL </a:t>
            </a:r>
            <a:br>
              <a:rPr lang="en-US" b="1" dirty="0">
                <a:solidFill>
                  <a:schemeClr val="bg1"/>
                </a:solidFill>
              </a:rPr>
            </a:br>
            <a:r>
              <a:rPr lang="en-US" b="1" dirty="0">
                <a:solidFill>
                  <a:schemeClr val="bg1"/>
                </a:solidFill>
              </a:rPr>
              <a:t>CHRISTIAN ATTRIBUTES</a:t>
            </a:r>
            <a:br>
              <a:rPr lang="en-US" b="1" dirty="0">
                <a:solidFill>
                  <a:schemeClr val="bg1"/>
                </a:solidFill>
              </a:rPr>
            </a:br>
            <a:r>
              <a:rPr lang="en-US" b="1" dirty="0">
                <a:solidFill>
                  <a:schemeClr val="bg1"/>
                </a:solidFill>
              </a:rPr>
              <a:t>FOR BEGINNERS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C72026-96B4-5B85-DDB4-1B4B523F38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420729"/>
            <a:ext cx="9144000" cy="629816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I Thessalonians 1:3</a:t>
            </a:r>
          </a:p>
        </p:txBody>
      </p:sp>
      <p:sp>
        <p:nvSpPr>
          <p:cNvPr id="4" name="Star: 5 Points 3">
            <a:extLst>
              <a:ext uri="{FF2B5EF4-FFF2-40B4-BE49-F238E27FC236}">
                <a16:creationId xmlns:a16="http://schemas.microsoft.com/office/drawing/2014/main" id="{26516052-4564-FB7B-79B1-ECFE6679C1E1}"/>
              </a:ext>
            </a:extLst>
          </p:cNvPr>
          <p:cNvSpPr/>
          <p:nvPr/>
        </p:nvSpPr>
        <p:spPr>
          <a:xfrm>
            <a:off x="4038600" y="1249476"/>
            <a:ext cx="1371600" cy="1212979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tar: 5 Points 4">
            <a:extLst>
              <a:ext uri="{FF2B5EF4-FFF2-40B4-BE49-F238E27FC236}">
                <a16:creationId xmlns:a16="http://schemas.microsoft.com/office/drawing/2014/main" id="{FFCCCCB3-0CA6-15CA-A3EF-E06F92528495}"/>
              </a:ext>
            </a:extLst>
          </p:cNvPr>
          <p:cNvSpPr/>
          <p:nvPr/>
        </p:nvSpPr>
        <p:spPr>
          <a:xfrm>
            <a:off x="5410200" y="497632"/>
            <a:ext cx="1371600" cy="1212979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tar: 5 Points 5">
            <a:extLst>
              <a:ext uri="{FF2B5EF4-FFF2-40B4-BE49-F238E27FC236}">
                <a16:creationId xmlns:a16="http://schemas.microsoft.com/office/drawing/2014/main" id="{9C910B05-D924-772C-9EA2-0CD92CFF8F7D}"/>
              </a:ext>
            </a:extLst>
          </p:cNvPr>
          <p:cNvSpPr/>
          <p:nvPr/>
        </p:nvSpPr>
        <p:spPr>
          <a:xfrm>
            <a:off x="6781800" y="1249476"/>
            <a:ext cx="1371600" cy="1212979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4818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52F3BD-63FC-5713-322B-E932FE6E10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rgbClr val="FFFF00"/>
                </a:solidFill>
              </a:rPr>
              <a:t>HOPE</a:t>
            </a:r>
            <a:r>
              <a:rPr lang="en-US" b="1" dirty="0">
                <a:solidFill>
                  <a:schemeClr val="bg1"/>
                </a:solidFill>
              </a:rPr>
              <a:t> THAT KEEPS YOU GOING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6F73F3-26D9-9280-964E-F6AEB2B5E7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chemeClr val="bg1"/>
                </a:solidFill>
              </a:rPr>
              <a:t>Steadfastness of hope - </a:t>
            </a:r>
            <a:r>
              <a:rPr lang="en-US" sz="3200" b="1" dirty="0">
                <a:solidFill>
                  <a:schemeClr val="bg1"/>
                </a:solidFill>
              </a:rPr>
              <a:t>We saw their struggle (Acts 17:1-10,13; I </a:t>
            </a:r>
            <a:r>
              <a:rPr lang="en-US" sz="3200" b="1" dirty="0" err="1">
                <a:solidFill>
                  <a:schemeClr val="bg1"/>
                </a:solidFill>
              </a:rPr>
              <a:t>Thes</a:t>
            </a:r>
            <a:r>
              <a:rPr lang="en-US" sz="3200" b="1" dirty="0">
                <a:solidFill>
                  <a:schemeClr val="bg1"/>
                </a:solidFill>
              </a:rPr>
              <a:t>. 1:6; II </a:t>
            </a:r>
            <a:r>
              <a:rPr lang="en-US" sz="3200" b="1" dirty="0" err="1">
                <a:solidFill>
                  <a:schemeClr val="bg1"/>
                </a:solidFill>
              </a:rPr>
              <a:t>Thes</a:t>
            </a:r>
            <a:r>
              <a:rPr lang="en-US" sz="3200" b="1" dirty="0">
                <a:solidFill>
                  <a:schemeClr val="bg1"/>
                </a:solidFill>
              </a:rPr>
              <a:t>. 1:4)</a:t>
            </a:r>
          </a:p>
          <a:p>
            <a:pPr lvl="1"/>
            <a:r>
              <a:rPr lang="en-US" sz="3200" b="1" dirty="0">
                <a:solidFill>
                  <a:schemeClr val="bg1"/>
                </a:solidFill>
              </a:rPr>
              <a:t>Don’t grieve, but comfort (I </a:t>
            </a:r>
            <a:r>
              <a:rPr lang="en-US" sz="3200" b="1" dirty="0" err="1">
                <a:solidFill>
                  <a:schemeClr val="bg1"/>
                </a:solidFill>
              </a:rPr>
              <a:t>Thes</a:t>
            </a:r>
            <a:r>
              <a:rPr lang="en-US" sz="3200" b="1" dirty="0">
                <a:solidFill>
                  <a:schemeClr val="bg1"/>
                </a:solidFill>
              </a:rPr>
              <a:t>. 4:13-18)</a:t>
            </a:r>
          </a:p>
          <a:p>
            <a:pPr lvl="1"/>
            <a:r>
              <a:rPr lang="en-US" sz="3200" b="1" dirty="0">
                <a:solidFill>
                  <a:schemeClr val="bg1"/>
                </a:solidFill>
              </a:rPr>
              <a:t>Ready for Christ’s return (I </a:t>
            </a:r>
            <a:r>
              <a:rPr lang="en-US" sz="3200" b="1" dirty="0" err="1">
                <a:solidFill>
                  <a:schemeClr val="bg1"/>
                </a:solidFill>
              </a:rPr>
              <a:t>Thes</a:t>
            </a:r>
            <a:r>
              <a:rPr lang="en-US" sz="3200" b="1" dirty="0">
                <a:solidFill>
                  <a:schemeClr val="bg1"/>
                </a:solidFill>
              </a:rPr>
              <a:t>. 5:4,6)</a:t>
            </a:r>
          </a:p>
          <a:p>
            <a:pPr lvl="1"/>
            <a:r>
              <a:rPr lang="en-US" sz="3200" b="1" dirty="0">
                <a:solidFill>
                  <a:schemeClr val="bg1"/>
                </a:solidFill>
              </a:rPr>
              <a:t>Rejoice always (I </a:t>
            </a:r>
            <a:r>
              <a:rPr lang="en-US" sz="3200" b="1" dirty="0" err="1">
                <a:solidFill>
                  <a:schemeClr val="bg1"/>
                </a:solidFill>
              </a:rPr>
              <a:t>Thes</a:t>
            </a:r>
            <a:r>
              <a:rPr lang="en-US" sz="3200" b="1" dirty="0">
                <a:solidFill>
                  <a:schemeClr val="bg1"/>
                </a:solidFill>
              </a:rPr>
              <a:t>. 5:16)</a:t>
            </a:r>
          </a:p>
        </p:txBody>
      </p:sp>
    </p:spTree>
    <p:extLst>
      <p:ext uri="{BB962C8B-B14F-4D97-AF65-F5344CB8AC3E}">
        <p14:creationId xmlns:p14="http://schemas.microsoft.com/office/powerpoint/2010/main" val="1793104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52F3BD-63FC-5713-322B-E932FE6E10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6F73F3-26D9-9280-964E-F6AEB2B5E7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chemeClr val="bg1"/>
                </a:solidFill>
              </a:rPr>
              <a:t>Three attributes of armored Christians (I </a:t>
            </a:r>
            <a:r>
              <a:rPr lang="en-US" sz="3600" b="1" dirty="0" err="1">
                <a:solidFill>
                  <a:schemeClr val="bg1"/>
                </a:solidFill>
              </a:rPr>
              <a:t>Thes</a:t>
            </a:r>
            <a:r>
              <a:rPr lang="en-US" sz="3600" b="1" dirty="0">
                <a:solidFill>
                  <a:schemeClr val="bg1"/>
                </a:solidFill>
              </a:rPr>
              <a:t>. 5:8)</a:t>
            </a:r>
          </a:p>
          <a:p>
            <a:r>
              <a:rPr lang="en-US" sz="3600" b="1" dirty="0">
                <a:solidFill>
                  <a:schemeClr val="bg1"/>
                </a:solidFill>
              </a:rPr>
              <a:t>Does your faith move you to action?</a:t>
            </a:r>
          </a:p>
          <a:p>
            <a:r>
              <a:rPr lang="en-US" sz="3600" b="1" dirty="0">
                <a:solidFill>
                  <a:schemeClr val="bg1"/>
                </a:solidFill>
              </a:rPr>
              <a:t>Does your love compel you to bear burdens?</a:t>
            </a:r>
          </a:p>
          <a:p>
            <a:r>
              <a:rPr lang="en-US" sz="3600" b="1" dirty="0">
                <a:solidFill>
                  <a:schemeClr val="bg1"/>
                </a:solidFill>
              </a:rPr>
              <a:t>Does your hope keep you going?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5295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52F3BD-63FC-5713-322B-E932FE6E10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THE THESSALONIAN CHURCH</a:t>
            </a:r>
            <a:br>
              <a:rPr lang="en-US" b="1" dirty="0">
                <a:solidFill>
                  <a:schemeClr val="bg1"/>
                </a:solidFill>
              </a:rPr>
            </a:br>
            <a:r>
              <a:rPr lang="en-US" b="1" dirty="0">
                <a:solidFill>
                  <a:schemeClr val="bg1"/>
                </a:solidFill>
              </a:rPr>
              <a:t>Acts 17:1-10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6F73F3-26D9-9280-964E-F6AEB2B5E7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chemeClr val="bg1"/>
                </a:solidFill>
              </a:rPr>
              <a:t>Three weeks with Paul</a:t>
            </a:r>
          </a:p>
          <a:p>
            <a:r>
              <a:rPr lang="en-US" sz="3600" b="1" dirty="0">
                <a:solidFill>
                  <a:schemeClr val="bg1"/>
                </a:solidFill>
              </a:rPr>
              <a:t>Persuaded and converted</a:t>
            </a:r>
          </a:p>
          <a:p>
            <a:r>
              <a:rPr lang="en-US" sz="3600" b="1" dirty="0">
                <a:solidFill>
                  <a:schemeClr val="bg1"/>
                </a:solidFill>
              </a:rPr>
              <a:t>Jealousy leads to near immediate persecution</a:t>
            </a:r>
          </a:p>
          <a:p>
            <a:r>
              <a:rPr lang="en-US" sz="3600" b="1" dirty="0">
                <a:solidFill>
                  <a:schemeClr val="bg1"/>
                </a:solidFill>
              </a:rPr>
              <a:t>Paul is sent away.  New Christians are left alone*</a:t>
            </a:r>
          </a:p>
        </p:txBody>
      </p:sp>
    </p:spTree>
    <p:extLst>
      <p:ext uri="{BB962C8B-B14F-4D97-AF65-F5344CB8AC3E}">
        <p14:creationId xmlns:p14="http://schemas.microsoft.com/office/powerpoint/2010/main" val="2797657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52F3BD-63FC-5713-322B-E932FE6E10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THREE CRUCIAL ATTRIBUTES</a:t>
            </a:r>
            <a:br>
              <a:rPr lang="en-US" b="1" dirty="0">
                <a:solidFill>
                  <a:schemeClr val="bg1"/>
                </a:solidFill>
              </a:rPr>
            </a:br>
            <a:r>
              <a:rPr lang="en-US" b="1" dirty="0">
                <a:solidFill>
                  <a:schemeClr val="bg1"/>
                </a:solidFill>
              </a:rPr>
              <a:t>I Thessalonians 1:3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6F73F3-26D9-9280-964E-F6AEB2B5E7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rgbClr val="FFFF00"/>
                </a:solidFill>
              </a:rPr>
              <a:t>Faith</a:t>
            </a:r>
          </a:p>
          <a:p>
            <a:r>
              <a:rPr lang="en-US" sz="3600" b="1" dirty="0">
                <a:solidFill>
                  <a:srgbClr val="FFFF00"/>
                </a:solidFill>
              </a:rPr>
              <a:t>Love</a:t>
            </a:r>
          </a:p>
          <a:p>
            <a:r>
              <a:rPr lang="en-US" sz="3600" b="1" dirty="0">
                <a:solidFill>
                  <a:srgbClr val="FFFF00"/>
                </a:solidFill>
              </a:rPr>
              <a:t>Hope</a:t>
            </a:r>
          </a:p>
        </p:txBody>
      </p:sp>
    </p:spTree>
    <p:extLst>
      <p:ext uri="{BB962C8B-B14F-4D97-AF65-F5344CB8AC3E}">
        <p14:creationId xmlns:p14="http://schemas.microsoft.com/office/powerpoint/2010/main" val="1510242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52F3BD-63FC-5713-322B-E932FE6E10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THREE CRUCIAL ATTRIBUTES</a:t>
            </a:r>
            <a:br>
              <a:rPr lang="en-US" b="1" dirty="0">
                <a:solidFill>
                  <a:schemeClr val="bg1"/>
                </a:solidFill>
              </a:rPr>
            </a:br>
            <a:r>
              <a:rPr lang="en-US" b="1" dirty="0">
                <a:solidFill>
                  <a:schemeClr val="bg1"/>
                </a:solidFill>
              </a:rPr>
              <a:t>I Thessalonians 1:3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6F73F3-26D9-9280-964E-F6AEB2B5E7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rgbClr val="FFFF00"/>
                </a:solidFill>
              </a:rPr>
              <a:t>Faith</a:t>
            </a:r>
            <a:r>
              <a:rPr lang="en-US" sz="3600" b="1" dirty="0">
                <a:solidFill>
                  <a:schemeClr val="bg1"/>
                </a:solidFill>
              </a:rPr>
              <a:t> that moves you to action</a:t>
            </a:r>
          </a:p>
          <a:p>
            <a:r>
              <a:rPr lang="en-US" sz="3600" b="1" dirty="0">
                <a:solidFill>
                  <a:srgbClr val="FFFF00"/>
                </a:solidFill>
              </a:rPr>
              <a:t>Love</a:t>
            </a:r>
            <a:r>
              <a:rPr lang="en-US" sz="3600" b="1" dirty="0">
                <a:solidFill>
                  <a:schemeClr val="bg1"/>
                </a:solidFill>
              </a:rPr>
              <a:t> that empowers you to carry burdens</a:t>
            </a:r>
          </a:p>
          <a:p>
            <a:r>
              <a:rPr lang="en-US" sz="3600" b="1" dirty="0">
                <a:solidFill>
                  <a:srgbClr val="FFFF00"/>
                </a:solidFill>
              </a:rPr>
              <a:t>Hope</a:t>
            </a:r>
            <a:r>
              <a:rPr lang="en-US" sz="3600" b="1" dirty="0">
                <a:solidFill>
                  <a:schemeClr val="bg1"/>
                </a:solidFill>
              </a:rPr>
              <a:t> that keeps you going</a:t>
            </a:r>
          </a:p>
        </p:txBody>
      </p:sp>
    </p:spTree>
    <p:extLst>
      <p:ext uri="{BB962C8B-B14F-4D97-AF65-F5344CB8AC3E}">
        <p14:creationId xmlns:p14="http://schemas.microsoft.com/office/powerpoint/2010/main" val="879826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52F3BD-63FC-5713-322B-E932FE6E10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rgbClr val="FFFF00"/>
                </a:solidFill>
              </a:rPr>
              <a:t>FAITH</a:t>
            </a:r>
            <a:r>
              <a:rPr lang="en-US" b="1" dirty="0">
                <a:solidFill>
                  <a:schemeClr val="bg1"/>
                </a:solidFill>
              </a:rPr>
              <a:t> THAT MOVES YOU TO ACTION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6F73F3-26D9-9280-964E-F6AEB2B5E7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chemeClr val="bg1"/>
                </a:solidFill>
              </a:rPr>
              <a:t>Faith </a:t>
            </a:r>
          </a:p>
          <a:p>
            <a:pPr lvl="1"/>
            <a:r>
              <a:rPr lang="en-US" sz="3200" b="1" dirty="0">
                <a:solidFill>
                  <a:schemeClr val="bg1"/>
                </a:solidFill>
              </a:rPr>
              <a:t>In God as the only God, living and true, with Jesus as His Son (I </a:t>
            </a:r>
            <a:r>
              <a:rPr lang="en-US" sz="3200" b="1" dirty="0" err="1">
                <a:solidFill>
                  <a:schemeClr val="bg1"/>
                </a:solidFill>
              </a:rPr>
              <a:t>Thes</a:t>
            </a:r>
            <a:r>
              <a:rPr lang="en-US" sz="3200" b="1" dirty="0">
                <a:solidFill>
                  <a:schemeClr val="bg1"/>
                </a:solidFill>
              </a:rPr>
              <a:t>. 1:9-10)</a:t>
            </a:r>
          </a:p>
          <a:p>
            <a:pPr lvl="1"/>
            <a:r>
              <a:rPr lang="en-US" sz="3200" b="1" dirty="0">
                <a:solidFill>
                  <a:schemeClr val="bg1"/>
                </a:solidFill>
              </a:rPr>
              <a:t>In God’s word (I </a:t>
            </a:r>
            <a:r>
              <a:rPr lang="en-US" sz="3200" b="1" dirty="0" err="1">
                <a:solidFill>
                  <a:schemeClr val="bg1"/>
                </a:solidFill>
              </a:rPr>
              <a:t>Thes</a:t>
            </a:r>
            <a:r>
              <a:rPr lang="en-US" sz="3200" b="1" dirty="0">
                <a:solidFill>
                  <a:schemeClr val="bg1"/>
                </a:solidFill>
              </a:rPr>
              <a:t>. 1:6; 2:13)</a:t>
            </a:r>
          </a:p>
        </p:txBody>
      </p:sp>
    </p:spTree>
    <p:extLst>
      <p:ext uri="{BB962C8B-B14F-4D97-AF65-F5344CB8AC3E}">
        <p14:creationId xmlns:p14="http://schemas.microsoft.com/office/powerpoint/2010/main" val="425694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52F3BD-63FC-5713-322B-E932FE6E10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rgbClr val="FFFF00"/>
                </a:solidFill>
              </a:rPr>
              <a:t>FAITH</a:t>
            </a:r>
            <a:r>
              <a:rPr lang="en-US" b="1" dirty="0">
                <a:solidFill>
                  <a:schemeClr val="bg1"/>
                </a:solidFill>
              </a:rPr>
              <a:t> THAT MOVES YOU TO ACTION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6F73F3-26D9-9280-964E-F6AEB2B5E7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chemeClr val="bg1"/>
                </a:solidFill>
              </a:rPr>
              <a:t>Work of faith</a:t>
            </a:r>
          </a:p>
          <a:p>
            <a:pPr lvl="1"/>
            <a:r>
              <a:rPr lang="en-US" sz="3200" b="1" dirty="0">
                <a:solidFill>
                  <a:schemeClr val="bg1"/>
                </a:solidFill>
              </a:rPr>
              <a:t>Change (I </a:t>
            </a:r>
            <a:r>
              <a:rPr lang="en-US" sz="3200" b="1" dirty="0" err="1">
                <a:solidFill>
                  <a:schemeClr val="bg1"/>
                </a:solidFill>
              </a:rPr>
              <a:t>Thes</a:t>
            </a:r>
            <a:r>
              <a:rPr lang="en-US" sz="3200" b="1" dirty="0">
                <a:solidFill>
                  <a:schemeClr val="bg1"/>
                </a:solidFill>
              </a:rPr>
              <a:t>. 1:9)</a:t>
            </a:r>
          </a:p>
          <a:p>
            <a:pPr lvl="1"/>
            <a:r>
              <a:rPr lang="en-US" sz="3200" b="1" dirty="0">
                <a:solidFill>
                  <a:schemeClr val="bg1"/>
                </a:solidFill>
              </a:rPr>
              <a:t>Walking to please God (I </a:t>
            </a:r>
            <a:r>
              <a:rPr lang="en-US" sz="3200" b="1" dirty="0" err="1">
                <a:solidFill>
                  <a:schemeClr val="bg1"/>
                </a:solidFill>
              </a:rPr>
              <a:t>Thes</a:t>
            </a:r>
            <a:r>
              <a:rPr lang="en-US" sz="3200" b="1" dirty="0">
                <a:solidFill>
                  <a:schemeClr val="bg1"/>
                </a:solidFill>
              </a:rPr>
              <a:t>. 4:1)</a:t>
            </a:r>
          </a:p>
          <a:p>
            <a:pPr lvl="1"/>
            <a:r>
              <a:rPr lang="en-US" sz="3200" b="1" dirty="0">
                <a:solidFill>
                  <a:schemeClr val="bg1"/>
                </a:solidFill>
              </a:rPr>
              <a:t>Sanctification according to God’s will (I </a:t>
            </a:r>
            <a:r>
              <a:rPr lang="en-US" sz="3200" b="1" dirty="0" err="1">
                <a:solidFill>
                  <a:schemeClr val="bg1"/>
                </a:solidFill>
              </a:rPr>
              <a:t>Thes</a:t>
            </a:r>
            <a:r>
              <a:rPr lang="en-US" sz="3200" b="1" dirty="0">
                <a:solidFill>
                  <a:schemeClr val="bg1"/>
                </a:solidFill>
              </a:rPr>
              <a:t>. 4:3-8)</a:t>
            </a:r>
          </a:p>
          <a:p>
            <a:pPr lvl="1"/>
            <a:r>
              <a:rPr lang="en-US" sz="3200" b="1" dirty="0">
                <a:solidFill>
                  <a:schemeClr val="bg1"/>
                </a:solidFill>
              </a:rPr>
              <a:t>Prayer (I </a:t>
            </a:r>
            <a:r>
              <a:rPr lang="en-US" sz="3200" b="1" dirty="0" err="1">
                <a:solidFill>
                  <a:schemeClr val="bg1"/>
                </a:solidFill>
              </a:rPr>
              <a:t>Thes</a:t>
            </a:r>
            <a:r>
              <a:rPr lang="en-US" sz="3200" b="1" dirty="0">
                <a:solidFill>
                  <a:schemeClr val="bg1"/>
                </a:solidFill>
              </a:rPr>
              <a:t>. 5:17)</a:t>
            </a:r>
          </a:p>
          <a:p>
            <a:pPr lvl="1"/>
            <a:r>
              <a:rPr lang="en-US" sz="3200" b="1" dirty="0">
                <a:solidFill>
                  <a:schemeClr val="bg1"/>
                </a:solidFill>
              </a:rPr>
              <a:t>Giving thanks according to God’s will (I </a:t>
            </a:r>
            <a:r>
              <a:rPr lang="en-US" sz="3200" b="1" dirty="0" err="1">
                <a:solidFill>
                  <a:schemeClr val="bg1"/>
                </a:solidFill>
              </a:rPr>
              <a:t>Thes</a:t>
            </a:r>
            <a:r>
              <a:rPr lang="en-US" sz="3200" b="1" dirty="0">
                <a:solidFill>
                  <a:schemeClr val="bg1"/>
                </a:solidFill>
              </a:rPr>
              <a:t>. 5:18)</a:t>
            </a:r>
          </a:p>
          <a:p>
            <a:pPr lvl="1"/>
            <a:r>
              <a:rPr lang="en-US" sz="3200" b="1" dirty="0">
                <a:solidFill>
                  <a:schemeClr val="bg1"/>
                </a:solidFill>
              </a:rPr>
              <a:t>Paul’s example – boldly speaking the word of God (I </a:t>
            </a:r>
            <a:r>
              <a:rPr lang="en-US" sz="3200" b="1" dirty="0" err="1">
                <a:solidFill>
                  <a:schemeClr val="bg1"/>
                </a:solidFill>
              </a:rPr>
              <a:t>Thes</a:t>
            </a:r>
            <a:r>
              <a:rPr lang="en-US" sz="3200" b="1" dirty="0">
                <a:solidFill>
                  <a:schemeClr val="bg1"/>
                </a:solidFill>
              </a:rPr>
              <a:t>. 1:5; 2:1-4)</a:t>
            </a:r>
          </a:p>
        </p:txBody>
      </p:sp>
    </p:spTree>
    <p:extLst>
      <p:ext uri="{BB962C8B-B14F-4D97-AF65-F5344CB8AC3E}">
        <p14:creationId xmlns:p14="http://schemas.microsoft.com/office/powerpoint/2010/main" val="88397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52F3BD-63FC-5713-322B-E932FE6E10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rgbClr val="FFFF00"/>
                </a:solidFill>
              </a:rPr>
              <a:t>LOVE</a:t>
            </a:r>
            <a:r>
              <a:rPr lang="en-US" b="1" dirty="0">
                <a:solidFill>
                  <a:schemeClr val="bg1"/>
                </a:solidFill>
              </a:rPr>
              <a:t> THAT EMPOWERS YOU TO CARRY BURDENS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6F73F3-26D9-9280-964E-F6AEB2B5E7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chemeClr val="bg1"/>
                </a:solidFill>
              </a:rPr>
              <a:t>Love </a:t>
            </a:r>
          </a:p>
          <a:p>
            <a:pPr lvl="1"/>
            <a:r>
              <a:rPr lang="en-US" sz="3200" b="1" dirty="0">
                <a:solidFill>
                  <a:schemeClr val="bg1"/>
                </a:solidFill>
              </a:rPr>
              <a:t>I </a:t>
            </a:r>
            <a:r>
              <a:rPr lang="en-US" sz="3200" b="1" dirty="0" err="1">
                <a:solidFill>
                  <a:schemeClr val="bg1"/>
                </a:solidFill>
              </a:rPr>
              <a:t>Thes</a:t>
            </a:r>
            <a:r>
              <a:rPr lang="en-US" sz="3200" b="1" dirty="0">
                <a:solidFill>
                  <a:schemeClr val="bg1"/>
                </a:solidFill>
              </a:rPr>
              <a:t>. 4:9-10</a:t>
            </a:r>
          </a:p>
          <a:p>
            <a:pPr lvl="1"/>
            <a:r>
              <a:rPr lang="en-US" sz="3200" b="1" dirty="0">
                <a:solidFill>
                  <a:schemeClr val="bg1"/>
                </a:solidFill>
              </a:rPr>
              <a:t>Paul’s example (I </a:t>
            </a:r>
            <a:r>
              <a:rPr lang="en-US" sz="3200" b="1" dirty="0" err="1">
                <a:solidFill>
                  <a:schemeClr val="bg1"/>
                </a:solidFill>
              </a:rPr>
              <a:t>Thes</a:t>
            </a:r>
            <a:r>
              <a:rPr lang="en-US" sz="3200" b="1" dirty="0">
                <a:solidFill>
                  <a:schemeClr val="bg1"/>
                </a:solidFill>
              </a:rPr>
              <a:t>. 2:7-8,17; 3:8)</a:t>
            </a:r>
          </a:p>
        </p:txBody>
      </p:sp>
    </p:spTree>
    <p:extLst>
      <p:ext uri="{BB962C8B-B14F-4D97-AF65-F5344CB8AC3E}">
        <p14:creationId xmlns:p14="http://schemas.microsoft.com/office/powerpoint/2010/main" val="243636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52F3BD-63FC-5713-322B-E932FE6E10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rgbClr val="FFFF00"/>
                </a:solidFill>
              </a:rPr>
              <a:t>LOVE</a:t>
            </a:r>
            <a:r>
              <a:rPr lang="en-US" b="1" dirty="0">
                <a:solidFill>
                  <a:schemeClr val="bg1"/>
                </a:solidFill>
              </a:rPr>
              <a:t> THAT EMPOWERS YOU TO CARRY BURDENS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6F73F3-26D9-9280-964E-F6AEB2B5E7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chemeClr val="bg1"/>
                </a:solidFill>
              </a:rPr>
              <a:t>Labor of love - </a:t>
            </a:r>
            <a:r>
              <a:rPr lang="en-US" sz="3200" b="1" dirty="0">
                <a:solidFill>
                  <a:schemeClr val="bg1"/>
                </a:solidFill>
              </a:rPr>
              <a:t>Labor is hard work / toil / trouble (I </a:t>
            </a:r>
            <a:r>
              <a:rPr lang="en-US" sz="3200" b="1" dirty="0" err="1">
                <a:solidFill>
                  <a:schemeClr val="bg1"/>
                </a:solidFill>
              </a:rPr>
              <a:t>Thes</a:t>
            </a:r>
            <a:r>
              <a:rPr lang="en-US" sz="3200" b="1" dirty="0">
                <a:solidFill>
                  <a:schemeClr val="bg1"/>
                </a:solidFill>
              </a:rPr>
              <a:t>. 2:9; II </a:t>
            </a:r>
            <a:r>
              <a:rPr lang="en-US" sz="3200" b="1" dirty="0" err="1">
                <a:solidFill>
                  <a:schemeClr val="bg1"/>
                </a:solidFill>
              </a:rPr>
              <a:t>Thes</a:t>
            </a:r>
            <a:r>
              <a:rPr lang="en-US" sz="3200" b="1" dirty="0">
                <a:solidFill>
                  <a:schemeClr val="bg1"/>
                </a:solidFill>
              </a:rPr>
              <a:t>. 3:8; Rev. 2:2; Gal. 6:17)</a:t>
            </a:r>
          </a:p>
          <a:p>
            <a:pPr lvl="1"/>
            <a:r>
              <a:rPr lang="en-US" sz="2800" b="1" dirty="0">
                <a:solidFill>
                  <a:schemeClr val="bg1"/>
                </a:solidFill>
              </a:rPr>
              <a:t>Carry your own burdens to help others (I </a:t>
            </a:r>
            <a:r>
              <a:rPr lang="en-US" sz="2800" b="1" dirty="0" err="1">
                <a:solidFill>
                  <a:schemeClr val="bg1"/>
                </a:solidFill>
              </a:rPr>
              <a:t>Thes</a:t>
            </a:r>
            <a:r>
              <a:rPr lang="en-US" sz="2800" b="1" dirty="0">
                <a:solidFill>
                  <a:schemeClr val="bg1"/>
                </a:solidFill>
              </a:rPr>
              <a:t>. 4:11-12; Eph. 4:28; II </a:t>
            </a:r>
            <a:r>
              <a:rPr lang="en-US" sz="2800" b="1" dirty="0" err="1">
                <a:solidFill>
                  <a:schemeClr val="bg1"/>
                </a:solidFill>
              </a:rPr>
              <a:t>Thes</a:t>
            </a:r>
            <a:r>
              <a:rPr lang="en-US" sz="2800" b="1" dirty="0">
                <a:solidFill>
                  <a:schemeClr val="bg1"/>
                </a:solidFill>
              </a:rPr>
              <a:t>. 3:7-11)</a:t>
            </a:r>
          </a:p>
          <a:p>
            <a:pPr lvl="1"/>
            <a:r>
              <a:rPr lang="en-US" sz="2800" b="1" dirty="0">
                <a:solidFill>
                  <a:schemeClr val="bg1"/>
                </a:solidFill>
              </a:rPr>
              <a:t>Encourage one another, build up, admonish, etc. (I </a:t>
            </a:r>
            <a:r>
              <a:rPr lang="en-US" sz="2800" b="1" dirty="0" err="1">
                <a:solidFill>
                  <a:schemeClr val="bg1"/>
                </a:solidFill>
              </a:rPr>
              <a:t>Thes</a:t>
            </a:r>
            <a:r>
              <a:rPr lang="en-US" sz="2800" b="1" dirty="0">
                <a:solidFill>
                  <a:schemeClr val="bg1"/>
                </a:solidFill>
              </a:rPr>
              <a:t>. 5:11,14)</a:t>
            </a:r>
          </a:p>
          <a:p>
            <a:pPr lvl="1"/>
            <a:r>
              <a:rPr lang="en-US" sz="2800" b="1" dirty="0">
                <a:solidFill>
                  <a:schemeClr val="bg1"/>
                </a:solidFill>
              </a:rPr>
              <a:t>Appreciate your leaders who labor (I </a:t>
            </a:r>
            <a:r>
              <a:rPr lang="en-US" sz="2800" b="1" dirty="0" err="1">
                <a:solidFill>
                  <a:schemeClr val="bg1"/>
                </a:solidFill>
              </a:rPr>
              <a:t>Thes</a:t>
            </a:r>
            <a:r>
              <a:rPr lang="en-US" sz="2800" b="1" dirty="0">
                <a:solidFill>
                  <a:schemeClr val="bg1"/>
                </a:solidFill>
              </a:rPr>
              <a:t>. 5:12-13)</a:t>
            </a:r>
          </a:p>
          <a:p>
            <a:pPr lvl="1"/>
            <a:r>
              <a:rPr lang="en-US" sz="2800" b="1" dirty="0">
                <a:solidFill>
                  <a:schemeClr val="bg1"/>
                </a:solidFill>
              </a:rPr>
              <a:t>Seek what is best rather than revenge (I </a:t>
            </a:r>
            <a:r>
              <a:rPr lang="en-US" sz="2800" b="1" dirty="0" err="1">
                <a:solidFill>
                  <a:schemeClr val="bg1"/>
                </a:solidFill>
              </a:rPr>
              <a:t>Thes</a:t>
            </a:r>
            <a:r>
              <a:rPr lang="en-US" sz="2800" b="1" dirty="0">
                <a:solidFill>
                  <a:schemeClr val="bg1"/>
                </a:solidFill>
              </a:rPr>
              <a:t>. 5:15)</a:t>
            </a:r>
          </a:p>
          <a:p>
            <a:pPr lvl="1"/>
            <a:r>
              <a:rPr lang="en-US" sz="2800" b="1" dirty="0">
                <a:solidFill>
                  <a:schemeClr val="bg1"/>
                </a:solidFill>
              </a:rPr>
              <a:t>Paul’s example (I </a:t>
            </a:r>
            <a:r>
              <a:rPr lang="en-US" sz="2800" b="1" dirty="0" err="1">
                <a:solidFill>
                  <a:schemeClr val="bg1"/>
                </a:solidFill>
              </a:rPr>
              <a:t>Thes</a:t>
            </a:r>
            <a:r>
              <a:rPr lang="en-US" sz="2800" b="1" dirty="0">
                <a:solidFill>
                  <a:schemeClr val="bg1"/>
                </a:solidFill>
              </a:rPr>
              <a:t>. 2:8-12)</a:t>
            </a:r>
          </a:p>
        </p:txBody>
      </p:sp>
    </p:spTree>
    <p:extLst>
      <p:ext uri="{BB962C8B-B14F-4D97-AF65-F5344CB8AC3E}">
        <p14:creationId xmlns:p14="http://schemas.microsoft.com/office/powerpoint/2010/main" val="3283999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52F3BD-63FC-5713-322B-E932FE6E10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rgbClr val="FFFF00"/>
                </a:solidFill>
              </a:rPr>
              <a:t>HOPE</a:t>
            </a:r>
            <a:r>
              <a:rPr lang="en-US" b="1" dirty="0">
                <a:solidFill>
                  <a:schemeClr val="bg1"/>
                </a:solidFill>
              </a:rPr>
              <a:t> THAT KEEPS YOU GOING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6F73F3-26D9-9280-964E-F6AEB2B5E7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b="1" dirty="0">
                <a:solidFill>
                  <a:schemeClr val="bg1"/>
                </a:solidFill>
              </a:rPr>
              <a:t>Hope </a:t>
            </a:r>
          </a:p>
          <a:p>
            <a:pPr lvl="1"/>
            <a:r>
              <a:rPr lang="en-US" sz="3200" b="1" dirty="0">
                <a:solidFill>
                  <a:schemeClr val="bg1"/>
                </a:solidFill>
              </a:rPr>
              <a:t>Wait for His Son…saved from wrath (I </a:t>
            </a:r>
            <a:r>
              <a:rPr lang="en-US" sz="3200" b="1" dirty="0" err="1">
                <a:solidFill>
                  <a:schemeClr val="bg1"/>
                </a:solidFill>
              </a:rPr>
              <a:t>Thes</a:t>
            </a:r>
            <a:r>
              <a:rPr lang="en-US" sz="3200" b="1" dirty="0">
                <a:solidFill>
                  <a:schemeClr val="bg1"/>
                </a:solidFill>
              </a:rPr>
              <a:t>. 1:10)</a:t>
            </a:r>
          </a:p>
          <a:p>
            <a:pPr lvl="1"/>
            <a:r>
              <a:rPr lang="en-US" sz="3200" b="1" dirty="0">
                <a:solidFill>
                  <a:schemeClr val="bg1"/>
                </a:solidFill>
              </a:rPr>
              <a:t>At His coming (I </a:t>
            </a:r>
            <a:r>
              <a:rPr lang="en-US" sz="3200" b="1" dirty="0" err="1">
                <a:solidFill>
                  <a:schemeClr val="bg1"/>
                </a:solidFill>
              </a:rPr>
              <a:t>Thes</a:t>
            </a:r>
            <a:r>
              <a:rPr lang="en-US" sz="3200" b="1" dirty="0">
                <a:solidFill>
                  <a:schemeClr val="bg1"/>
                </a:solidFill>
              </a:rPr>
              <a:t>. 2:19)</a:t>
            </a:r>
          </a:p>
          <a:p>
            <a:pPr lvl="1"/>
            <a:r>
              <a:rPr lang="en-US" sz="3200" b="1" dirty="0">
                <a:solidFill>
                  <a:schemeClr val="bg1"/>
                </a:solidFill>
              </a:rPr>
              <a:t>At the coming of our Lord Jesus with all His saints (I </a:t>
            </a:r>
            <a:r>
              <a:rPr lang="en-US" sz="3200" b="1" dirty="0" err="1">
                <a:solidFill>
                  <a:schemeClr val="bg1"/>
                </a:solidFill>
              </a:rPr>
              <a:t>Thes</a:t>
            </a:r>
            <a:r>
              <a:rPr lang="en-US" sz="3200" b="1" dirty="0">
                <a:solidFill>
                  <a:schemeClr val="bg1"/>
                </a:solidFill>
              </a:rPr>
              <a:t>. 3:13)</a:t>
            </a:r>
          </a:p>
          <a:p>
            <a:pPr lvl="1"/>
            <a:r>
              <a:rPr lang="en-US" sz="3200" b="1" dirty="0">
                <a:solidFill>
                  <a:schemeClr val="bg1"/>
                </a:solidFill>
              </a:rPr>
              <a:t>Descending with a shout (I </a:t>
            </a:r>
            <a:r>
              <a:rPr lang="en-US" sz="3200" b="1" dirty="0" err="1">
                <a:solidFill>
                  <a:schemeClr val="bg1"/>
                </a:solidFill>
              </a:rPr>
              <a:t>Thes</a:t>
            </a:r>
            <a:r>
              <a:rPr lang="en-US" sz="3200" b="1" dirty="0">
                <a:solidFill>
                  <a:schemeClr val="bg1"/>
                </a:solidFill>
              </a:rPr>
              <a:t>. 4:13-18)</a:t>
            </a:r>
          </a:p>
          <a:p>
            <a:pPr lvl="1"/>
            <a:r>
              <a:rPr lang="en-US" sz="3200" b="1" dirty="0">
                <a:solidFill>
                  <a:schemeClr val="bg1"/>
                </a:solidFill>
              </a:rPr>
              <a:t>Day of the Lord will come (I </a:t>
            </a:r>
            <a:r>
              <a:rPr lang="en-US" sz="3200" b="1" dirty="0" err="1">
                <a:solidFill>
                  <a:schemeClr val="bg1"/>
                </a:solidFill>
              </a:rPr>
              <a:t>Thes</a:t>
            </a:r>
            <a:r>
              <a:rPr lang="en-US" sz="3200" b="1" dirty="0">
                <a:solidFill>
                  <a:schemeClr val="bg1"/>
                </a:solidFill>
              </a:rPr>
              <a:t>. 5:2)</a:t>
            </a:r>
          </a:p>
          <a:p>
            <a:pPr lvl="1"/>
            <a:r>
              <a:rPr lang="en-US" sz="3200" b="1" dirty="0">
                <a:solidFill>
                  <a:schemeClr val="bg1"/>
                </a:solidFill>
              </a:rPr>
              <a:t>Destined for salvation, not wrath (I </a:t>
            </a:r>
            <a:r>
              <a:rPr lang="en-US" sz="3200" b="1" dirty="0" err="1">
                <a:solidFill>
                  <a:schemeClr val="bg1"/>
                </a:solidFill>
              </a:rPr>
              <a:t>Thes</a:t>
            </a:r>
            <a:r>
              <a:rPr lang="en-US" sz="3200" b="1" dirty="0">
                <a:solidFill>
                  <a:schemeClr val="bg1"/>
                </a:solidFill>
              </a:rPr>
              <a:t>. 5:9)</a:t>
            </a:r>
          </a:p>
          <a:p>
            <a:pPr lvl="1"/>
            <a:r>
              <a:rPr lang="en-US" sz="3200" b="1" dirty="0">
                <a:solidFill>
                  <a:schemeClr val="bg1"/>
                </a:solidFill>
              </a:rPr>
              <a:t>At the coming of the Lord Jesus Christ (I </a:t>
            </a:r>
            <a:r>
              <a:rPr lang="en-US" sz="3200" b="1" dirty="0" err="1">
                <a:solidFill>
                  <a:schemeClr val="bg1"/>
                </a:solidFill>
              </a:rPr>
              <a:t>Thes</a:t>
            </a:r>
            <a:r>
              <a:rPr lang="en-US" sz="3200" b="1" dirty="0">
                <a:solidFill>
                  <a:schemeClr val="bg1"/>
                </a:solidFill>
              </a:rPr>
              <a:t>. 5:23)</a:t>
            </a:r>
          </a:p>
        </p:txBody>
      </p:sp>
    </p:spTree>
    <p:extLst>
      <p:ext uri="{BB962C8B-B14F-4D97-AF65-F5344CB8AC3E}">
        <p14:creationId xmlns:p14="http://schemas.microsoft.com/office/powerpoint/2010/main" val="1406105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506</Words>
  <Application>Microsoft Office PowerPoint</Application>
  <PresentationFormat>Widescreen</PresentationFormat>
  <Paragraphs>57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THREE CRUCIAL  CHRISTIAN ATTRIBUTES FOR BEGINNERS</vt:lpstr>
      <vt:lpstr>THE THESSALONIAN CHURCH Acts 17:1-10</vt:lpstr>
      <vt:lpstr>THREE CRUCIAL ATTRIBUTES I Thessalonians 1:3</vt:lpstr>
      <vt:lpstr>THREE CRUCIAL ATTRIBUTES I Thessalonians 1:3</vt:lpstr>
      <vt:lpstr>FAITH THAT MOVES YOU TO ACTION</vt:lpstr>
      <vt:lpstr>FAITH THAT MOVES YOU TO ACTION</vt:lpstr>
      <vt:lpstr>LOVE THAT EMPOWERS YOU TO CARRY BURDENS</vt:lpstr>
      <vt:lpstr>LOVE THAT EMPOWERS YOU TO CARRY BURDENS</vt:lpstr>
      <vt:lpstr>HOPE THAT KEEPS YOU GOING</vt:lpstr>
      <vt:lpstr>HOPE THAT KEEPS YOU GOING</vt:lpstr>
      <vt:lpstr>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THREE CRUCIAL  CHRISTIAN ATTRIBURES FOR BEGINNERS</dc:title>
  <dc:creator>Jared Hagan</dc:creator>
  <cp:lastModifiedBy>Derek Phipps</cp:lastModifiedBy>
  <cp:revision>3</cp:revision>
  <cp:lastPrinted>2022-05-15T06:37:35Z</cp:lastPrinted>
  <dcterms:created xsi:type="dcterms:W3CDTF">2022-05-15T05:34:15Z</dcterms:created>
  <dcterms:modified xsi:type="dcterms:W3CDTF">2022-05-20T20:50:27Z</dcterms:modified>
</cp:coreProperties>
</file>