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62D8-D401-4D72-B902-288AE2E574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88981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5A70-ADA9-4F3B-9CF5-AFD132564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1" y="513183"/>
            <a:ext cx="3445037" cy="1082459"/>
          </a:xfrm>
        </p:spPr>
        <p:txBody>
          <a:bodyPr/>
          <a:lstStyle/>
          <a:p>
            <a:r>
              <a:rPr lang="en-US" dirty="0"/>
              <a:t>POWER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8EEB41D-7226-411F-992E-E9FCF5F38D3D}"/>
              </a:ext>
            </a:extLst>
          </p:cNvPr>
          <p:cNvSpPr txBox="1">
            <a:spLocks/>
          </p:cNvSpPr>
          <p:nvPr/>
        </p:nvSpPr>
        <p:spPr>
          <a:xfrm>
            <a:off x="641768" y="2180171"/>
            <a:ext cx="4415424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MESSAGE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983836-229C-497C-A84B-6C16FD127797}"/>
              </a:ext>
            </a:extLst>
          </p:cNvPr>
          <p:cNvSpPr txBox="1">
            <a:spLocks/>
          </p:cNvSpPr>
          <p:nvPr/>
        </p:nvSpPr>
        <p:spPr>
          <a:xfrm>
            <a:off x="641769" y="3716693"/>
            <a:ext cx="4900615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BEHAVIOR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F45DB1A-BE12-490A-80B1-BED0F00ED90F}"/>
              </a:ext>
            </a:extLst>
          </p:cNvPr>
          <p:cNvSpPr txBox="1">
            <a:spLocks/>
          </p:cNvSpPr>
          <p:nvPr/>
        </p:nvSpPr>
        <p:spPr>
          <a:xfrm>
            <a:off x="641768" y="5184654"/>
            <a:ext cx="5454232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SALVATION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E3E3D1A-D079-496C-B951-8493819F1C61}"/>
              </a:ext>
            </a:extLst>
          </p:cNvPr>
          <p:cNvSpPr/>
          <p:nvPr/>
        </p:nvSpPr>
        <p:spPr>
          <a:xfrm rot="2053784">
            <a:off x="3851923" y="1908924"/>
            <a:ext cx="3651470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A14208B-C8DD-4192-998E-25A842E0DEA3}"/>
              </a:ext>
            </a:extLst>
          </p:cNvPr>
          <p:cNvSpPr txBox="1">
            <a:spLocks/>
          </p:cNvSpPr>
          <p:nvPr/>
        </p:nvSpPr>
        <p:spPr>
          <a:xfrm>
            <a:off x="7134810" y="2889655"/>
            <a:ext cx="4792823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EBEBEB"/>
                </a:solidFill>
                <a:latin typeface="Century Gothic" panose="020B0502020202020204"/>
              </a:rPr>
              <a:t>COMFORT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E4D55A1-4112-400B-8CB0-EF761F01B872}"/>
              </a:ext>
            </a:extLst>
          </p:cNvPr>
          <p:cNvSpPr/>
          <p:nvPr/>
        </p:nvSpPr>
        <p:spPr>
          <a:xfrm rot="1126697">
            <a:off x="4985511" y="2905615"/>
            <a:ext cx="2220982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DD40226-CDBD-4486-A687-3C5F0D670360}"/>
              </a:ext>
            </a:extLst>
          </p:cNvPr>
          <p:cNvSpPr/>
          <p:nvPr/>
        </p:nvSpPr>
        <p:spPr>
          <a:xfrm rot="18276493">
            <a:off x="5394898" y="4640105"/>
            <a:ext cx="2404924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6FACA8C-C9D5-4B17-92D6-CD8A5EAD2F4D}"/>
              </a:ext>
            </a:extLst>
          </p:cNvPr>
          <p:cNvSpPr/>
          <p:nvPr/>
        </p:nvSpPr>
        <p:spPr>
          <a:xfrm rot="20641035">
            <a:off x="5362378" y="3777148"/>
            <a:ext cx="1903839" cy="289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3547-0997-4DEF-BBB1-F9765528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HOLY SPIRIT – THE COMFORTER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AD-ABC9-44A0-81D0-77F1B1F0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0262"/>
            <a:ext cx="8946541" cy="4858138"/>
          </a:xfrm>
        </p:spPr>
        <p:txBody>
          <a:bodyPr>
            <a:normAutofit/>
          </a:bodyPr>
          <a:lstStyle/>
          <a:p>
            <a:r>
              <a:rPr lang="en-US" sz="3200" dirty="0"/>
              <a:t>Knowing who to listen to</a:t>
            </a:r>
          </a:p>
          <a:p>
            <a:r>
              <a:rPr lang="en-US" sz="3200" dirty="0"/>
              <a:t>Knowing we have all the message we need</a:t>
            </a:r>
          </a:p>
          <a:p>
            <a:r>
              <a:rPr lang="en-US" sz="3200" dirty="0"/>
              <a:t>Knowing the word is preserved alive (Heb. 4:12)</a:t>
            </a:r>
          </a:p>
          <a:p>
            <a:r>
              <a:rPr lang="en-US" sz="3200" dirty="0"/>
              <a:t>Knowing we aren’t abandoned / alone</a:t>
            </a:r>
          </a:p>
          <a:p>
            <a:r>
              <a:rPr lang="en-US" sz="3200" dirty="0"/>
              <a:t>Confident in our salvation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2281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3547-0997-4DEF-BBB1-F9765528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AD-ABC9-44A0-81D0-77F1B1F0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46246"/>
            <a:ext cx="8946541" cy="480215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We should know about Him (Acts 19:1-2)</a:t>
            </a:r>
          </a:p>
          <a:p>
            <a:r>
              <a:rPr lang="en-US" sz="3200" dirty="0"/>
              <a:t>Do we run from Spirit passages (Acts 2:38-39; Eph. 4:30; 5:18; I </a:t>
            </a:r>
            <a:r>
              <a:rPr lang="en-US" sz="3200" dirty="0" err="1"/>
              <a:t>Thes</a:t>
            </a:r>
            <a:r>
              <a:rPr lang="en-US" sz="3200" dirty="0"/>
              <a:t>. 5:19; I John 4:13)?</a:t>
            </a:r>
          </a:p>
          <a:p>
            <a:r>
              <a:rPr lang="en-US" sz="3200" dirty="0"/>
              <a:t>Observations about the Holy Spirit</a:t>
            </a:r>
          </a:p>
          <a:p>
            <a:pPr lvl="1"/>
            <a:r>
              <a:rPr lang="en-US" sz="2800" dirty="0"/>
              <a:t>He is part of the Godhead (Mt. 28:19) but we are going to focus on His work.</a:t>
            </a:r>
          </a:p>
          <a:p>
            <a:pPr lvl="1"/>
            <a:r>
              <a:rPr lang="en-US" sz="2800" dirty="0"/>
              <a:t>He is our Comforter / Helper (John 14:26)</a:t>
            </a:r>
          </a:p>
          <a:p>
            <a:pPr lvl="1"/>
            <a:r>
              <a:rPr lang="en-US" sz="2800" dirty="0"/>
              <a:t>Watch context.  “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pirit” and “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pirit” are the same word.</a:t>
            </a:r>
          </a:p>
        </p:txBody>
      </p:sp>
    </p:spTree>
    <p:extLst>
      <p:ext uri="{BB962C8B-B14F-4D97-AF65-F5344CB8AC3E}">
        <p14:creationId xmlns:p14="http://schemas.microsoft.com/office/powerpoint/2010/main" val="355174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5A70-ADA9-4F3B-9CF5-AFD132564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1" y="513183"/>
            <a:ext cx="3445037" cy="1082459"/>
          </a:xfrm>
        </p:spPr>
        <p:txBody>
          <a:bodyPr/>
          <a:lstStyle/>
          <a:p>
            <a:r>
              <a:rPr lang="en-US" dirty="0"/>
              <a:t>POWER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8EEB41D-7226-411F-992E-E9FCF5F38D3D}"/>
              </a:ext>
            </a:extLst>
          </p:cNvPr>
          <p:cNvSpPr txBox="1">
            <a:spLocks/>
          </p:cNvSpPr>
          <p:nvPr/>
        </p:nvSpPr>
        <p:spPr>
          <a:xfrm>
            <a:off x="641768" y="2180171"/>
            <a:ext cx="4415424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MESSAGE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983836-229C-497C-A84B-6C16FD127797}"/>
              </a:ext>
            </a:extLst>
          </p:cNvPr>
          <p:cNvSpPr txBox="1">
            <a:spLocks/>
          </p:cNvSpPr>
          <p:nvPr/>
        </p:nvSpPr>
        <p:spPr>
          <a:xfrm>
            <a:off x="641769" y="3716693"/>
            <a:ext cx="4900615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BEHAVIOR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F45DB1A-BE12-490A-80B1-BED0F00ED90F}"/>
              </a:ext>
            </a:extLst>
          </p:cNvPr>
          <p:cNvSpPr txBox="1">
            <a:spLocks/>
          </p:cNvSpPr>
          <p:nvPr/>
        </p:nvSpPr>
        <p:spPr>
          <a:xfrm>
            <a:off x="641768" y="5184654"/>
            <a:ext cx="5454232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SALVATION</a:t>
            </a:r>
          </a:p>
        </p:txBody>
      </p:sp>
    </p:spTree>
    <p:extLst>
      <p:ext uri="{BB962C8B-B14F-4D97-AF65-F5344CB8AC3E}">
        <p14:creationId xmlns:p14="http://schemas.microsoft.com/office/powerpoint/2010/main" val="388188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3547-0997-4DEF-BBB1-F9765528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HOLY SPIRIT -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AD-ABC9-44A0-81D0-77F1B1F0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0262"/>
            <a:ext cx="8946541" cy="48581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John 14:12,16-17; 16:7</a:t>
            </a:r>
          </a:p>
          <a:p>
            <a:r>
              <a:rPr lang="en-US" sz="3200" dirty="0"/>
              <a:t>Acts 1:8; 2:2-3; 8:16-17; 10:44-46; 19:6</a:t>
            </a:r>
          </a:p>
          <a:p>
            <a:r>
              <a:rPr lang="en-US" sz="3200" dirty="0"/>
              <a:t>Galatians 3:2,5</a:t>
            </a:r>
          </a:p>
          <a:p>
            <a:r>
              <a:rPr lang="en-US" sz="3200" dirty="0"/>
              <a:t>Thinking this way helps explain I John 3:24</a:t>
            </a:r>
          </a:p>
          <a:p>
            <a:r>
              <a:rPr lang="en-US" sz="3200" dirty="0"/>
              <a:t>Other thoughts</a:t>
            </a:r>
          </a:p>
          <a:p>
            <a:pPr lvl="1"/>
            <a:r>
              <a:rPr lang="en-US" sz="2600" dirty="0"/>
              <a:t>Various miraculous gifts (I Cor. 12:8-11)</a:t>
            </a:r>
          </a:p>
          <a:p>
            <a:pPr lvl="1"/>
            <a:r>
              <a:rPr lang="en-US" sz="2600" dirty="0"/>
              <a:t>These gifts were temporary (I Cor. 13:8-13)</a:t>
            </a:r>
          </a:p>
          <a:p>
            <a:pPr lvl="1"/>
            <a:r>
              <a:rPr lang="en-US" sz="2600" dirty="0"/>
              <a:t>Power is not the only work of the Spirit (Lk. 1:15; John 10:41)</a:t>
            </a:r>
          </a:p>
        </p:txBody>
      </p:sp>
    </p:spTree>
    <p:extLst>
      <p:ext uri="{BB962C8B-B14F-4D97-AF65-F5344CB8AC3E}">
        <p14:creationId xmlns:p14="http://schemas.microsoft.com/office/powerpoint/2010/main" val="127282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3547-0997-4DEF-BBB1-F9765528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HOLY SPIRIT -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AD-ABC9-44A0-81D0-77F1B1F0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0262"/>
            <a:ext cx="8946541" cy="48581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power confirmed the message and </a:t>
            </a:r>
            <a:r>
              <a:rPr lang="en-US" sz="3200" dirty="0" err="1"/>
              <a:t>and</a:t>
            </a:r>
            <a:r>
              <a:rPr lang="en-US" sz="3200" dirty="0"/>
              <a:t> messenger (Mk. 16:20; Acts 14:3; Heb. 2:3-4; I Cor. 2:4)</a:t>
            </a:r>
          </a:p>
          <a:p>
            <a:r>
              <a:rPr lang="en-US" sz="3200" dirty="0"/>
              <a:t>Men moved by the Spirit spoke (II Pet. 1:21; Acts 28:25; II Sam. 23:2-3; etc.)</a:t>
            </a:r>
          </a:p>
          <a:p>
            <a:r>
              <a:rPr lang="en-US" sz="3200" dirty="0"/>
              <a:t>Word of God is the sword of the Spirit (Eph. 6:17)</a:t>
            </a:r>
          </a:p>
          <a:p>
            <a:r>
              <a:rPr lang="en-US" sz="3200" dirty="0"/>
              <a:t>Spirit teaches all things guides to all truth (John 14:26; 16:13)</a:t>
            </a:r>
          </a:p>
          <a:p>
            <a:r>
              <a:rPr lang="en-US" sz="3200" dirty="0"/>
              <a:t>The Spirit connected people to the message (Acts 8:29,39-40; 13:2-4; 16:6-7)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0560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3547-0997-4DEF-BBB1-F9765528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HOLY SPIRIT -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AD-ABC9-44A0-81D0-77F1B1F0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0262"/>
            <a:ext cx="8946541" cy="4858138"/>
          </a:xfrm>
        </p:spPr>
        <p:txBody>
          <a:bodyPr>
            <a:normAutofit/>
          </a:bodyPr>
          <a:lstStyle/>
          <a:p>
            <a:r>
              <a:rPr lang="en-US" sz="3200" dirty="0"/>
              <a:t>Helps to explain passages like:</a:t>
            </a:r>
          </a:p>
          <a:p>
            <a:pPr lvl="1"/>
            <a:r>
              <a:rPr lang="en-US" sz="3000" dirty="0"/>
              <a:t> I John 2:27</a:t>
            </a:r>
          </a:p>
          <a:p>
            <a:pPr lvl="1"/>
            <a:r>
              <a:rPr lang="en-US" sz="3000" dirty="0"/>
              <a:t>I Thessalonians 4:9</a:t>
            </a:r>
          </a:p>
          <a:p>
            <a:pPr lvl="1"/>
            <a:r>
              <a:rPr lang="en-US" sz="3000" dirty="0"/>
              <a:t>Ephesians 5:18… Colossians 3:16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2229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3547-0997-4DEF-BBB1-F9765528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HOLY SPIRIT -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AD-ABC9-44A0-81D0-77F1B1F0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0262"/>
            <a:ext cx="8946541" cy="4858138"/>
          </a:xfrm>
        </p:spPr>
        <p:txBody>
          <a:bodyPr>
            <a:normAutofit/>
          </a:bodyPr>
          <a:lstStyle/>
          <a:p>
            <a:r>
              <a:rPr lang="en-US" sz="3200" dirty="0"/>
              <a:t>The message is supposed to change us (I </a:t>
            </a:r>
            <a:r>
              <a:rPr lang="en-US" sz="3200" dirty="0" err="1"/>
              <a:t>Thes</a:t>
            </a:r>
            <a:r>
              <a:rPr lang="en-US" sz="3200" dirty="0"/>
              <a:t>. 2:13)</a:t>
            </a:r>
          </a:p>
          <a:p>
            <a:r>
              <a:rPr lang="en-US" sz="3200" dirty="0"/>
              <a:t>Fruit of the Spirit (Gal. 5:16-25)</a:t>
            </a:r>
          </a:p>
          <a:p>
            <a:r>
              <a:rPr lang="en-US" sz="3200" dirty="0"/>
              <a:t>Walk according to the Spirit (Rom. 8:4)</a:t>
            </a:r>
          </a:p>
          <a:p>
            <a:r>
              <a:rPr lang="en-US" sz="3200" dirty="0"/>
              <a:t>Mindset on the Spirit (Rom. 8:6)</a:t>
            </a:r>
          </a:p>
          <a:p>
            <a:r>
              <a:rPr lang="en-US" sz="3200" dirty="0"/>
              <a:t>Put to death the deeds of the flesh (Rom. 8:13)</a:t>
            </a:r>
            <a:endParaRPr lang="en-US" sz="30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5878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23547-0997-4DEF-BBB1-F9765528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HOLY SPIRIT -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EAD-ABC9-44A0-81D0-77F1B1F0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0262"/>
            <a:ext cx="8946541" cy="4858138"/>
          </a:xfrm>
        </p:spPr>
        <p:txBody>
          <a:bodyPr>
            <a:normAutofit/>
          </a:bodyPr>
          <a:lstStyle/>
          <a:p>
            <a:r>
              <a:rPr lang="en-US" sz="3200" dirty="0"/>
              <a:t>Give life (Rom. 8:11)</a:t>
            </a:r>
          </a:p>
          <a:p>
            <a:r>
              <a:rPr lang="en-US" sz="3200" dirty="0"/>
              <a:t>Baptized into one body (I Cor. 12:13)</a:t>
            </a:r>
          </a:p>
          <a:p>
            <a:r>
              <a:rPr lang="en-US" sz="3200" dirty="0"/>
              <a:t>Sanctify (I Pet. 1:2; II </a:t>
            </a:r>
            <a:r>
              <a:rPr lang="en-US" sz="3200" dirty="0" err="1"/>
              <a:t>Thes</a:t>
            </a:r>
            <a:r>
              <a:rPr lang="en-US" sz="3200" dirty="0"/>
              <a:t>. 2:13-14)</a:t>
            </a:r>
          </a:p>
          <a:p>
            <a:r>
              <a:rPr lang="en-US" sz="3200" dirty="0"/>
              <a:t>Lead…Sons (Rom. 8:14)</a:t>
            </a:r>
          </a:p>
          <a:p>
            <a:pPr marL="0" indent="0">
              <a:buNone/>
            </a:pPr>
            <a:endParaRPr lang="en-US" sz="30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745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5A70-ADA9-4F3B-9CF5-AFD132564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1" y="513183"/>
            <a:ext cx="3445037" cy="1082459"/>
          </a:xfrm>
        </p:spPr>
        <p:txBody>
          <a:bodyPr/>
          <a:lstStyle/>
          <a:p>
            <a:r>
              <a:rPr lang="en-US" dirty="0"/>
              <a:t>POWER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8EEB41D-7226-411F-992E-E9FCF5F38D3D}"/>
              </a:ext>
            </a:extLst>
          </p:cNvPr>
          <p:cNvSpPr txBox="1">
            <a:spLocks/>
          </p:cNvSpPr>
          <p:nvPr/>
        </p:nvSpPr>
        <p:spPr>
          <a:xfrm>
            <a:off x="641768" y="2180171"/>
            <a:ext cx="4415424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MESSAGE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983836-229C-497C-A84B-6C16FD127797}"/>
              </a:ext>
            </a:extLst>
          </p:cNvPr>
          <p:cNvSpPr txBox="1">
            <a:spLocks/>
          </p:cNvSpPr>
          <p:nvPr/>
        </p:nvSpPr>
        <p:spPr>
          <a:xfrm>
            <a:off x="641769" y="3716693"/>
            <a:ext cx="4900615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BEHAVIOR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F45DB1A-BE12-490A-80B1-BED0F00ED90F}"/>
              </a:ext>
            </a:extLst>
          </p:cNvPr>
          <p:cNvSpPr txBox="1">
            <a:spLocks/>
          </p:cNvSpPr>
          <p:nvPr/>
        </p:nvSpPr>
        <p:spPr>
          <a:xfrm>
            <a:off x="641768" y="5184654"/>
            <a:ext cx="5454232" cy="1082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SALVATION</a:t>
            </a:r>
          </a:p>
        </p:txBody>
      </p:sp>
      <p:sp>
        <p:nvSpPr>
          <p:cNvPr id="3" name="Arrow: Curved Left 2">
            <a:extLst>
              <a:ext uri="{FF2B5EF4-FFF2-40B4-BE49-F238E27FC236}">
                <a16:creationId xmlns:a16="http://schemas.microsoft.com/office/drawing/2014/main" id="{E068D56A-D60D-46C4-A2B7-B7782DE0CF1C}"/>
              </a:ext>
            </a:extLst>
          </p:cNvPr>
          <p:cNvSpPr/>
          <p:nvPr/>
        </p:nvSpPr>
        <p:spPr>
          <a:xfrm>
            <a:off x="5122506" y="1073020"/>
            <a:ext cx="1222310" cy="16048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02F14289-4EE2-4850-9481-A1A97FFC092F}"/>
              </a:ext>
            </a:extLst>
          </p:cNvPr>
          <p:cNvSpPr/>
          <p:nvPr/>
        </p:nvSpPr>
        <p:spPr>
          <a:xfrm>
            <a:off x="5559489" y="2788324"/>
            <a:ext cx="1222310" cy="16048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36561030-A4F2-46AC-B42B-989B2058DA68}"/>
              </a:ext>
            </a:extLst>
          </p:cNvPr>
          <p:cNvSpPr/>
          <p:nvPr/>
        </p:nvSpPr>
        <p:spPr>
          <a:xfrm>
            <a:off x="6038463" y="4492769"/>
            <a:ext cx="1222310" cy="16048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430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THE HOLY SPIRIT</vt:lpstr>
      <vt:lpstr>THE HOLY SPIRIT</vt:lpstr>
      <vt:lpstr>POWER</vt:lpstr>
      <vt:lpstr>THE HOLY SPIRIT - POWER</vt:lpstr>
      <vt:lpstr>THE HOLY SPIRIT - MESSAGE</vt:lpstr>
      <vt:lpstr>THE HOLY SPIRIT - MESSAGE</vt:lpstr>
      <vt:lpstr>THE HOLY SPIRIT - BEHAVIOR</vt:lpstr>
      <vt:lpstr>THE HOLY SPIRIT - SALVATION</vt:lpstr>
      <vt:lpstr>POWER</vt:lpstr>
      <vt:lpstr>POWER</vt:lpstr>
      <vt:lpstr>THE HOLY SPIRIT – THE COMFORTER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Jared Hagan</dc:creator>
  <cp:lastModifiedBy>Jared Hagan</cp:lastModifiedBy>
  <cp:revision>3</cp:revision>
  <dcterms:created xsi:type="dcterms:W3CDTF">2022-03-20T07:20:04Z</dcterms:created>
  <dcterms:modified xsi:type="dcterms:W3CDTF">2022-03-27T07:06:42Z</dcterms:modified>
</cp:coreProperties>
</file>