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7" r:id="rId2"/>
    <p:sldId id="287" r:id="rId3"/>
    <p:sldId id="346" r:id="rId4"/>
    <p:sldId id="365" r:id="rId5"/>
    <p:sldId id="366" r:id="rId6"/>
    <p:sldId id="323" r:id="rId7"/>
    <p:sldId id="367" r:id="rId8"/>
    <p:sldId id="368" r:id="rId9"/>
    <p:sldId id="385" r:id="rId10"/>
    <p:sldId id="369" r:id="rId11"/>
    <p:sldId id="371" r:id="rId12"/>
    <p:sldId id="383" r:id="rId13"/>
    <p:sldId id="384" r:id="rId14"/>
    <p:sldId id="381" r:id="rId15"/>
    <p:sldId id="382" r:id="rId16"/>
    <p:sldId id="379" r:id="rId17"/>
    <p:sldId id="380" r:id="rId18"/>
    <p:sldId id="377" r:id="rId19"/>
    <p:sldId id="378" r:id="rId20"/>
    <p:sldId id="375" r:id="rId21"/>
    <p:sldId id="376" r:id="rId22"/>
    <p:sldId id="373" r:id="rId23"/>
    <p:sldId id="374" r:id="rId24"/>
    <p:sldId id="372" r:id="rId25"/>
    <p:sldId id="386" r:id="rId26"/>
    <p:sldId id="37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1" d="100"/>
          <a:sy n="61" d="100"/>
        </p:scale>
        <p:origin x="5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7A64-3906-40A1-BD92-966D9BB505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68D571-3EA4-45B2-90A1-0000C822C0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57E5E5-952B-4F4B-8736-CECCF60D57F1}"/>
              </a:ext>
            </a:extLst>
          </p:cNvPr>
          <p:cNvSpPr>
            <a:spLocks noGrp="1"/>
          </p:cNvSpPr>
          <p:nvPr>
            <p:ph type="dt" sz="half" idx="10"/>
          </p:nvPr>
        </p:nvSpPr>
        <p:spPr/>
        <p:txBody>
          <a:bodyPr/>
          <a:lstStyle/>
          <a:p>
            <a:fld id="{B881893D-8424-4DB9-82BB-EC4A0E78320B}" type="datetimeFigureOut">
              <a:rPr lang="en-US" smtClean="0"/>
              <a:t>3/27/2022</a:t>
            </a:fld>
            <a:endParaRPr lang="en-US"/>
          </a:p>
        </p:txBody>
      </p:sp>
      <p:sp>
        <p:nvSpPr>
          <p:cNvPr id="5" name="Footer Placeholder 4">
            <a:extLst>
              <a:ext uri="{FF2B5EF4-FFF2-40B4-BE49-F238E27FC236}">
                <a16:creationId xmlns:a16="http://schemas.microsoft.com/office/drawing/2014/main" id="{CEF638E2-E92B-428F-B8F9-D2F7A671F9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6726B6-7735-445E-B4AE-BFC5FED14356}"/>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78926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30102-CE69-4BF1-977E-1315819F90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5226A6-EC1F-4969-88F0-EFD5D7B538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337773-7309-4B9F-B47A-AC7DC4675938}"/>
              </a:ext>
            </a:extLst>
          </p:cNvPr>
          <p:cNvSpPr>
            <a:spLocks noGrp="1"/>
          </p:cNvSpPr>
          <p:nvPr>
            <p:ph type="dt" sz="half" idx="10"/>
          </p:nvPr>
        </p:nvSpPr>
        <p:spPr/>
        <p:txBody>
          <a:bodyPr/>
          <a:lstStyle/>
          <a:p>
            <a:fld id="{B881893D-8424-4DB9-82BB-EC4A0E78320B}" type="datetimeFigureOut">
              <a:rPr lang="en-US" smtClean="0"/>
              <a:t>3/27/2022</a:t>
            </a:fld>
            <a:endParaRPr lang="en-US"/>
          </a:p>
        </p:txBody>
      </p:sp>
      <p:sp>
        <p:nvSpPr>
          <p:cNvPr id="5" name="Footer Placeholder 4">
            <a:extLst>
              <a:ext uri="{FF2B5EF4-FFF2-40B4-BE49-F238E27FC236}">
                <a16:creationId xmlns:a16="http://schemas.microsoft.com/office/drawing/2014/main" id="{C5FB184C-F740-4D73-B596-5A32E8E0AA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984CA9-DA40-4160-95DF-0E79FBCF5871}"/>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70606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5F7D5A-612C-4F45-87F4-B7CB99436E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843455-6703-4B85-A097-DA4A3E5E9F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C2FCC7-1252-4E72-BE5F-2AE2F9964DAB}"/>
              </a:ext>
            </a:extLst>
          </p:cNvPr>
          <p:cNvSpPr>
            <a:spLocks noGrp="1"/>
          </p:cNvSpPr>
          <p:nvPr>
            <p:ph type="dt" sz="half" idx="10"/>
          </p:nvPr>
        </p:nvSpPr>
        <p:spPr/>
        <p:txBody>
          <a:bodyPr/>
          <a:lstStyle/>
          <a:p>
            <a:fld id="{B881893D-8424-4DB9-82BB-EC4A0E78320B}" type="datetimeFigureOut">
              <a:rPr lang="en-US" smtClean="0"/>
              <a:t>3/27/2022</a:t>
            </a:fld>
            <a:endParaRPr lang="en-US"/>
          </a:p>
        </p:txBody>
      </p:sp>
      <p:sp>
        <p:nvSpPr>
          <p:cNvPr id="5" name="Footer Placeholder 4">
            <a:extLst>
              <a:ext uri="{FF2B5EF4-FFF2-40B4-BE49-F238E27FC236}">
                <a16:creationId xmlns:a16="http://schemas.microsoft.com/office/drawing/2014/main" id="{5547D38E-C8ED-4E18-B3C9-CF39DCFF7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675534-4508-42A4-9A64-7F00C692881A}"/>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246619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4F602-5CC3-4D77-89F2-231DC82B37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E6194B-FA1B-4D97-9AA6-7C2818754A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4B299B-FD22-4B06-AB3B-7796B7F6E4F9}"/>
              </a:ext>
            </a:extLst>
          </p:cNvPr>
          <p:cNvSpPr>
            <a:spLocks noGrp="1"/>
          </p:cNvSpPr>
          <p:nvPr>
            <p:ph type="dt" sz="half" idx="10"/>
          </p:nvPr>
        </p:nvSpPr>
        <p:spPr/>
        <p:txBody>
          <a:bodyPr/>
          <a:lstStyle/>
          <a:p>
            <a:fld id="{B881893D-8424-4DB9-82BB-EC4A0E78320B}" type="datetimeFigureOut">
              <a:rPr lang="en-US" smtClean="0"/>
              <a:t>3/27/2022</a:t>
            </a:fld>
            <a:endParaRPr lang="en-US"/>
          </a:p>
        </p:txBody>
      </p:sp>
      <p:sp>
        <p:nvSpPr>
          <p:cNvPr id="5" name="Footer Placeholder 4">
            <a:extLst>
              <a:ext uri="{FF2B5EF4-FFF2-40B4-BE49-F238E27FC236}">
                <a16:creationId xmlns:a16="http://schemas.microsoft.com/office/drawing/2014/main" id="{C53F91E1-0835-449B-9B87-F962CF9790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7B77AC-C92F-4916-9A00-021383B73019}"/>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231302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63840-F0FA-4321-BE0A-639AAFA85E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9175BA-BFA3-45CA-82B3-D96703ACA1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A67B58-9520-40EF-909E-3A325E87AA98}"/>
              </a:ext>
            </a:extLst>
          </p:cNvPr>
          <p:cNvSpPr>
            <a:spLocks noGrp="1"/>
          </p:cNvSpPr>
          <p:nvPr>
            <p:ph type="dt" sz="half" idx="10"/>
          </p:nvPr>
        </p:nvSpPr>
        <p:spPr/>
        <p:txBody>
          <a:bodyPr/>
          <a:lstStyle/>
          <a:p>
            <a:fld id="{B881893D-8424-4DB9-82BB-EC4A0E78320B}" type="datetimeFigureOut">
              <a:rPr lang="en-US" smtClean="0"/>
              <a:t>3/27/2022</a:t>
            </a:fld>
            <a:endParaRPr lang="en-US"/>
          </a:p>
        </p:txBody>
      </p:sp>
      <p:sp>
        <p:nvSpPr>
          <p:cNvPr id="5" name="Footer Placeholder 4">
            <a:extLst>
              <a:ext uri="{FF2B5EF4-FFF2-40B4-BE49-F238E27FC236}">
                <a16:creationId xmlns:a16="http://schemas.microsoft.com/office/drawing/2014/main" id="{896135AD-CE40-4E7B-9E32-1A5E981111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0C9AC7-C1AA-42E9-8170-A2FC22500031}"/>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23300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B054A-A916-4760-8F94-58C9742523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2E12DA-9F05-4123-A10A-3CF023C13A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DB36BF-3AC3-43DD-96E2-0284D32B91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707627-ADBB-4090-9256-B0CF6AA1B9CF}"/>
              </a:ext>
            </a:extLst>
          </p:cNvPr>
          <p:cNvSpPr>
            <a:spLocks noGrp="1"/>
          </p:cNvSpPr>
          <p:nvPr>
            <p:ph type="dt" sz="half" idx="10"/>
          </p:nvPr>
        </p:nvSpPr>
        <p:spPr/>
        <p:txBody>
          <a:bodyPr/>
          <a:lstStyle/>
          <a:p>
            <a:fld id="{B881893D-8424-4DB9-82BB-EC4A0E78320B}" type="datetimeFigureOut">
              <a:rPr lang="en-US" smtClean="0"/>
              <a:t>3/27/2022</a:t>
            </a:fld>
            <a:endParaRPr lang="en-US"/>
          </a:p>
        </p:txBody>
      </p:sp>
      <p:sp>
        <p:nvSpPr>
          <p:cNvPr id="6" name="Footer Placeholder 5">
            <a:extLst>
              <a:ext uri="{FF2B5EF4-FFF2-40B4-BE49-F238E27FC236}">
                <a16:creationId xmlns:a16="http://schemas.microsoft.com/office/drawing/2014/main" id="{A90B96E7-AD0B-4958-9353-6F54C7459A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207757-32BB-46B3-B85B-6AD030DC38AC}"/>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1125545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7DF59-9C06-4703-89A9-72C28E2111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780D73-834E-4A86-919A-C36384A860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6EB7C2-5FF0-4C39-8D4B-70BBAE8EE2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A1A4AE-4369-4534-9CEF-8961AC0824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31A187-A511-4805-8DA5-7968280CF5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E0920C-8F9A-47C4-9676-23725B79CDBC}"/>
              </a:ext>
            </a:extLst>
          </p:cNvPr>
          <p:cNvSpPr>
            <a:spLocks noGrp="1"/>
          </p:cNvSpPr>
          <p:nvPr>
            <p:ph type="dt" sz="half" idx="10"/>
          </p:nvPr>
        </p:nvSpPr>
        <p:spPr/>
        <p:txBody>
          <a:bodyPr/>
          <a:lstStyle/>
          <a:p>
            <a:fld id="{B881893D-8424-4DB9-82BB-EC4A0E78320B}" type="datetimeFigureOut">
              <a:rPr lang="en-US" smtClean="0"/>
              <a:t>3/27/2022</a:t>
            </a:fld>
            <a:endParaRPr lang="en-US"/>
          </a:p>
        </p:txBody>
      </p:sp>
      <p:sp>
        <p:nvSpPr>
          <p:cNvPr id="8" name="Footer Placeholder 7">
            <a:extLst>
              <a:ext uri="{FF2B5EF4-FFF2-40B4-BE49-F238E27FC236}">
                <a16:creationId xmlns:a16="http://schemas.microsoft.com/office/drawing/2014/main" id="{C8598E8D-8C65-447B-83F7-3FD333B317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10E3CD-16F2-463C-B55E-7943442DC65B}"/>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320023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C375D-0C1A-4646-8B79-31A2368681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8D9445-71D4-496C-B529-4E92FC6A3DD1}"/>
              </a:ext>
            </a:extLst>
          </p:cNvPr>
          <p:cNvSpPr>
            <a:spLocks noGrp="1"/>
          </p:cNvSpPr>
          <p:nvPr>
            <p:ph type="dt" sz="half" idx="10"/>
          </p:nvPr>
        </p:nvSpPr>
        <p:spPr/>
        <p:txBody>
          <a:bodyPr/>
          <a:lstStyle/>
          <a:p>
            <a:fld id="{B881893D-8424-4DB9-82BB-EC4A0E78320B}" type="datetimeFigureOut">
              <a:rPr lang="en-US" smtClean="0"/>
              <a:t>3/27/2022</a:t>
            </a:fld>
            <a:endParaRPr lang="en-US"/>
          </a:p>
        </p:txBody>
      </p:sp>
      <p:sp>
        <p:nvSpPr>
          <p:cNvPr id="4" name="Footer Placeholder 3">
            <a:extLst>
              <a:ext uri="{FF2B5EF4-FFF2-40B4-BE49-F238E27FC236}">
                <a16:creationId xmlns:a16="http://schemas.microsoft.com/office/drawing/2014/main" id="{3D3E712F-9C64-4012-8BE5-10A9E654E8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A51DBA-8DB1-4453-946E-6ABD0AFD9026}"/>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260083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6AD2D1-01CC-4AC5-9EFD-80DF2B491E3D}"/>
              </a:ext>
            </a:extLst>
          </p:cNvPr>
          <p:cNvSpPr>
            <a:spLocks noGrp="1"/>
          </p:cNvSpPr>
          <p:nvPr>
            <p:ph type="dt" sz="half" idx="10"/>
          </p:nvPr>
        </p:nvSpPr>
        <p:spPr/>
        <p:txBody>
          <a:bodyPr/>
          <a:lstStyle/>
          <a:p>
            <a:fld id="{B881893D-8424-4DB9-82BB-EC4A0E78320B}" type="datetimeFigureOut">
              <a:rPr lang="en-US" smtClean="0"/>
              <a:t>3/27/2022</a:t>
            </a:fld>
            <a:endParaRPr lang="en-US"/>
          </a:p>
        </p:txBody>
      </p:sp>
      <p:sp>
        <p:nvSpPr>
          <p:cNvPr id="3" name="Footer Placeholder 2">
            <a:extLst>
              <a:ext uri="{FF2B5EF4-FFF2-40B4-BE49-F238E27FC236}">
                <a16:creationId xmlns:a16="http://schemas.microsoft.com/office/drawing/2014/main" id="{8DD885DB-309F-4611-BF90-4174156820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F8CB98-3DC5-4CA0-9AF0-CC77D8209A51}"/>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1281854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0E4EC-3FF9-4335-816A-B69101CE5C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4A7E7D-281F-48F5-A8DB-CDCE4B83E2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45B694-F66C-4892-9C27-BD54CA058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94C3FC-5F13-490A-8114-BEC2D4B42ED7}"/>
              </a:ext>
            </a:extLst>
          </p:cNvPr>
          <p:cNvSpPr>
            <a:spLocks noGrp="1"/>
          </p:cNvSpPr>
          <p:nvPr>
            <p:ph type="dt" sz="half" idx="10"/>
          </p:nvPr>
        </p:nvSpPr>
        <p:spPr/>
        <p:txBody>
          <a:bodyPr/>
          <a:lstStyle/>
          <a:p>
            <a:fld id="{B881893D-8424-4DB9-82BB-EC4A0E78320B}" type="datetimeFigureOut">
              <a:rPr lang="en-US" smtClean="0"/>
              <a:t>3/27/2022</a:t>
            </a:fld>
            <a:endParaRPr lang="en-US"/>
          </a:p>
        </p:txBody>
      </p:sp>
      <p:sp>
        <p:nvSpPr>
          <p:cNvPr id="6" name="Footer Placeholder 5">
            <a:extLst>
              <a:ext uri="{FF2B5EF4-FFF2-40B4-BE49-F238E27FC236}">
                <a16:creationId xmlns:a16="http://schemas.microsoft.com/office/drawing/2014/main" id="{217A122E-E110-425E-8B39-2DE7789C8C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0BEE26-A707-4199-968C-B09E58B04B0F}"/>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2755305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28B78-BC84-4FEB-9875-8D5BF9D9EF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D06756-7B1A-4B77-8D8B-DB7A73F4BF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471CDF-129F-49F7-88D6-3D21E14A54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D35AA9-FCA3-4170-82C1-99A99E407A54}"/>
              </a:ext>
            </a:extLst>
          </p:cNvPr>
          <p:cNvSpPr>
            <a:spLocks noGrp="1"/>
          </p:cNvSpPr>
          <p:nvPr>
            <p:ph type="dt" sz="half" idx="10"/>
          </p:nvPr>
        </p:nvSpPr>
        <p:spPr/>
        <p:txBody>
          <a:bodyPr/>
          <a:lstStyle/>
          <a:p>
            <a:fld id="{B881893D-8424-4DB9-82BB-EC4A0E78320B}" type="datetimeFigureOut">
              <a:rPr lang="en-US" smtClean="0"/>
              <a:t>3/27/2022</a:t>
            </a:fld>
            <a:endParaRPr lang="en-US"/>
          </a:p>
        </p:txBody>
      </p:sp>
      <p:sp>
        <p:nvSpPr>
          <p:cNvPr id="6" name="Footer Placeholder 5">
            <a:extLst>
              <a:ext uri="{FF2B5EF4-FFF2-40B4-BE49-F238E27FC236}">
                <a16:creationId xmlns:a16="http://schemas.microsoft.com/office/drawing/2014/main" id="{057CE552-6FD6-440D-85FE-6B16CD0B72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D0835A-71EB-40A5-A9F2-E173358BBC1A}"/>
              </a:ext>
            </a:extLst>
          </p:cNvPr>
          <p:cNvSpPr>
            <a:spLocks noGrp="1"/>
          </p:cNvSpPr>
          <p:nvPr>
            <p:ph type="sldNum" sz="quarter" idx="12"/>
          </p:nvPr>
        </p:nvSpPr>
        <p:spPr/>
        <p:txBody>
          <a:bodyPr/>
          <a:lstStyle/>
          <a:p>
            <a:fld id="{52434DAC-E639-44C2-A2F6-8C7FE1FA7791}" type="slidenum">
              <a:rPr lang="en-US" smtClean="0"/>
              <a:t>‹#›</a:t>
            </a:fld>
            <a:endParaRPr lang="en-US"/>
          </a:p>
        </p:txBody>
      </p:sp>
    </p:spTree>
    <p:extLst>
      <p:ext uri="{BB962C8B-B14F-4D97-AF65-F5344CB8AC3E}">
        <p14:creationId xmlns:p14="http://schemas.microsoft.com/office/powerpoint/2010/main" val="1498989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EDDB62-E3EE-4258-8400-1C67213E03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8DB0F7-CF61-475C-80A8-67143F21EB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1FB66A-F64E-408C-B5DB-190D3C2F93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81893D-8424-4DB9-82BB-EC4A0E78320B}" type="datetimeFigureOut">
              <a:rPr lang="en-US" smtClean="0"/>
              <a:t>3/27/2022</a:t>
            </a:fld>
            <a:endParaRPr lang="en-US"/>
          </a:p>
        </p:txBody>
      </p:sp>
      <p:sp>
        <p:nvSpPr>
          <p:cNvPr id="5" name="Footer Placeholder 4">
            <a:extLst>
              <a:ext uri="{FF2B5EF4-FFF2-40B4-BE49-F238E27FC236}">
                <a16:creationId xmlns:a16="http://schemas.microsoft.com/office/drawing/2014/main" id="{E59ECF25-4378-4406-886A-563BD53ACE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54190A-4D41-4EE3-BD80-23398582DF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34DAC-E639-44C2-A2F6-8C7FE1FA7791}" type="slidenum">
              <a:rPr lang="en-US" smtClean="0"/>
              <a:t>‹#›</a:t>
            </a:fld>
            <a:endParaRPr lang="en-US"/>
          </a:p>
        </p:txBody>
      </p:sp>
    </p:spTree>
    <p:extLst>
      <p:ext uri="{BB962C8B-B14F-4D97-AF65-F5344CB8AC3E}">
        <p14:creationId xmlns:p14="http://schemas.microsoft.com/office/powerpoint/2010/main" val="564173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D577A-E957-420A-9007-4B0BEDE35AB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84C5988-3181-4A96-A3D1-E1CE0D5DD97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13945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954107"/>
          </a:xfrm>
          <a:prstGeom prst="rect">
            <a:avLst/>
          </a:prstGeom>
          <a:solidFill>
            <a:schemeClr val="bg1">
              <a:lumMod val="85000"/>
            </a:schemeClr>
          </a:solidFill>
        </p:spPr>
        <p:txBody>
          <a:bodyPr wrap="square" rtlCol="0">
            <a:spAutoFit/>
          </a:bodyPr>
          <a:lstStyle/>
          <a:p>
            <a:pPr lvl="0">
              <a:defRPr/>
            </a:pP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4.	Elijah had led Elisha over the Jordan river.  How did Elisha get back (II Kings 2:7-8,13-14)?</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327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523220"/>
          </a:xfrm>
          <a:prstGeom prst="rect">
            <a:avLst/>
          </a:prstGeom>
          <a:solidFill>
            <a:schemeClr val="bg1">
              <a:lumMod val="85000"/>
            </a:schemeClr>
          </a:solidFill>
        </p:spPr>
        <p:txBody>
          <a:bodyPr wrap="square" rtlCol="0">
            <a:spAutoFit/>
          </a:bodyPr>
          <a:lstStyle/>
          <a:p>
            <a:pPr lvl="0">
              <a:defRPr/>
            </a:pP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5.	What miracle did Elisha perform in Jericho (II Kings 2:19-22)?</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821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523220"/>
          </a:xfrm>
          <a:prstGeom prst="rect">
            <a:avLst/>
          </a:prstGeom>
          <a:solidFill>
            <a:schemeClr val="bg1">
              <a:lumMod val="85000"/>
            </a:schemeClr>
          </a:solidFill>
        </p:spPr>
        <p:txBody>
          <a:bodyPr wrap="square" rtlCol="0">
            <a:spAutoFit/>
          </a:bodyPr>
          <a:lstStyle/>
          <a:p>
            <a:pPr lvl="0">
              <a:defRPr/>
            </a:pP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6.	What fate fell on those who mocked Elisha (II Kings 2:21-25)?</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8151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954107"/>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7.	What happened when the kings of Israel and Judah turned to Elisha for help (II Kings 3:9-25)?</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1028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523220"/>
          </a:xfrm>
          <a:prstGeom prst="rect">
            <a:avLst/>
          </a:prstGeom>
          <a:solidFill>
            <a:schemeClr val="bg1">
              <a:lumMod val="85000"/>
            </a:schemeClr>
          </a:solidFill>
        </p:spPr>
        <p:txBody>
          <a:bodyPr wrap="square" rtlCol="0">
            <a:spAutoFit/>
          </a:bodyPr>
          <a:lstStyle/>
          <a:p>
            <a:pPr lvl="0">
              <a:defRPr/>
            </a:pP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8.	How did Elisha help the oppressed widow (II Kings 4:1-7)?</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1652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954107"/>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9.	What two miracles did Elisha do for the Shunammite woman (II Kings 4:8-37)?</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1537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523220"/>
          </a:xfrm>
          <a:prstGeom prst="rect">
            <a:avLst/>
          </a:prstGeom>
          <a:solidFill>
            <a:schemeClr val="bg1">
              <a:lumMod val="85000"/>
            </a:schemeClr>
          </a:solidFill>
        </p:spPr>
        <p:txBody>
          <a:bodyPr wrap="square" rtlCol="0">
            <a:spAutoFit/>
          </a:bodyPr>
          <a:lstStyle/>
          <a:p>
            <a:pPr lvl="0">
              <a:defRPr/>
            </a:pP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10.	What miracle did Elisha do at Gilgal (II Kings 4:38-41)?</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5023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954107"/>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11.	What miracle did Elisha do in II Kings 4:42-44?  This one, especially, should trigger New Testament memories.</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4241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1815882"/>
          </a:xfrm>
          <a:prstGeom prst="rect">
            <a:avLst/>
          </a:prstGeom>
          <a:solidFill>
            <a:schemeClr val="bg1">
              <a:lumMod val="85000"/>
            </a:schemeClr>
          </a:solidFill>
        </p:spPr>
        <p:txBody>
          <a:bodyPr wrap="square" rtlCol="0">
            <a:spAutoFit/>
          </a:bodyPr>
          <a:lstStyle/>
          <a:p>
            <a:pPr lvl="0">
              <a:defRPr/>
            </a:pP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12.	How did the king of Israel react to the letter from the king of Aram (II Kings 5:1-7)?  What lessons can we learn from the account about Naaman (II Kings 5:1-27)?  What observation does Jesus have about the healing of Naaman (Lk. 4:27)?</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2647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954107"/>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13.	What miracle did Elisha perform at the Jordan river (II Kings 6:1-7)?</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7533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C6AB624-4522-4AA6-819D-DCE6288A90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3832" y="4147237"/>
            <a:ext cx="468051" cy="351038"/>
          </a:xfrm>
          <a:prstGeom prst="rect">
            <a:avLst/>
          </a:prstGeom>
        </p:spPr>
      </p:pic>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1146059"/>
            <a:ext cx="5157787" cy="5523189"/>
          </a:xfrm>
        </p:spPr>
        <p:txBody>
          <a:bodyPr>
            <a:normAutofit/>
          </a:bodyPr>
          <a:lstStyle/>
          <a:p>
            <a:pPr marL="0" marR="0" indent="0" algn="ctr">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Rehoboam (17 years) </a:t>
            </a: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Abijam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(3 years)</a:t>
            </a: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Asa (41 years)</a:t>
            </a: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Jehoshaphat (25 years)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endParaRPr lang="en-US" sz="4800" dirty="0"/>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3">
            <a:extLst>
              <a:ext uri="{FF2B5EF4-FFF2-40B4-BE49-F238E27FC236}">
                <a16:creationId xmlns:a16="http://schemas.microsoft.com/office/drawing/2014/main" id="{1B507F89-FDEB-424F-8704-00BC6F44CB2D}"/>
              </a:ext>
            </a:extLst>
          </p:cNvPr>
          <p:cNvSpPr txBox="1">
            <a:spLocks/>
          </p:cNvSpPr>
          <p:nvPr/>
        </p:nvSpPr>
        <p:spPr>
          <a:xfrm>
            <a:off x="6567651" y="1146059"/>
            <a:ext cx="5157787" cy="55231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Jeroboam (22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Nadab (2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Baasha</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(24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Elah</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(2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Zimri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(7 days)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Omri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(12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Ahab (22 years)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id="{1DB49BEE-2785-4DC7-B458-0CD2019CF32E}"/>
              </a:ext>
            </a:extLst>
          </p:cNvPr>
          <p:cNvCxnSpPr/>
          <p:nvPr/>
        </p:nvCxnSpPr>
        <p:spPr>
          <a:xfrm>
            <a:off x="7021585" y="3162650"/>
            <a:ext cx="4253219" cy="0"/>
          </a:xfrm>
          <a:prstGeom prst="line">
            <a:avLst/>
          </a:prstGeom>
          <a:ln w="50800"/>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D9F8370C-0C14-4E4D-B428-921B46E8A479}"/>
              </a:ext>
            </a:extLst>
          </p:cNvPr>
          <p:cNvCxnSpPr/>
          <p:nvPr/>
        </p:nvCxnSpPr>
        <p:spPr>
          <a:xfrm>
            <a:off x="7021585" y="4164135"/>
            <a:ext cx="4253219" cy="0"/>
          </a:xfrm>
          <a:prstGeom prst="line">
            <a:avLst/>
          </a:prstGeom>
          <a:ln w="50800"/>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F2844AD5-C7C4-4F6F-BBE9-2887071FDF14}"/>
              </a:ext>
            </a:extLst>
          </p:cNvPr>
          <p:cNvCxnSpPr/>
          <p:nvPr/>
        </p:nvCxnSpPr>
        <p:spPr>
          <a:xfrm>
            <a:off x="7019934" y="4481376"/>
            <a:ext cx="4253219" cy="0"/>
          </a:xfrm>
          <a:prstGeom prst="line">
            <a:avLst/>
          </a:prstGeom>
          <a:ln w="50800"/>
        </p:spPr>
        <p:style>
          <a:lnRef idx="1">
            <a:schemeClr val="dk1"/>
          </a:lnRef>
          <a:fillRef idx="0">
            <a:schemeClr val="dk1"/>
          </a:fillRef>
          <a:effectRef idx="0">
            <a:schemeClr val="dk1"/>
          </a:effectRef>
          <a:fontRef idx="minor">
            <a:schemeClr val="tx1"/>
          </a:fontRef>
        </p:style>
      </p:cxnSp>
      <p:pic>
        <p:nvPicPr>
          <p:cNvPr id="15" name="Picture 14">
            <a:extLst>
              <a:ext uri="{FF2B5EF4-FFF2-40B4-BE49-F238E27FC236}">
                <a16:creationId xmlns:a16="http://schemas.microsoft.com/office/drawing/2014/main" id="{5F2E99CC-92A4-4955-8FAF-C8BE84E811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3834" y="2755202"/>
            <a:ext cx="468051" cy="351038"/>
          </a:xfrm>
          <a:prstGeom prst="rect">
            <a:avLst/>
          </a:prstGeom>
        </p:spPr>
      </p:pic>
      <p:pic>
        <p:nvPicPr>
          <p:cNvPr id="16" name="Picture 15">
            <a:extLst>
              <a:ext uri="{FF2B5EF4-FFF2-40B4-BE49-F238E27FC236}">
                <a16:creationId xmlns:a16="http://schemas.microsoft.com/office/drawing/2014/main" id="{C3F5CE38-5E87-405C-ABFE-F169618ACB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3833" y="3796199"/>
            <a:ext cx="468051" cy="351038"/>
          </a:xfrm>
          <a:prstGeom prst="rect">
            <a:avLst/>
          </a:prstGeom>
        </p:spPr>
      </p:pic>
      <p:cxnSp>
        <p:nvCxnSpPr>
          <p:cNvPr id="19" name="Straight Connector 18">
            <a:extLst>
              <a:ext uri="{FF2B5EF4-FFF2-40B4-BE49-F238E27FC236}">
                <a16:creationId xmlns:a16="http://schemas.microsoft.com/office/drawing/2014/main" id="{2B2A2F01-16CF-4897-9C41-5ADF65DDD0F3}"/>
              </a:ext>
            </a:extLst>
          </p:cNvPr>
          <p:cNvCxnSpPr>
            <a:cxnSpLocks/>
          </p:cNvCxnSpPr>
          <p:nvPr/>
        </p:nvCxnSpPr>
        <p:spPr>
          <a:xfrm>
            <a:off x="2956574" y="1499532"/>
            <a:ext cx="0" cy="3671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993FC27-1B5C-4812-9943-14CD330749B9}"/>
              </a:ext>
            </a:extLst>
          </p:cNvPr>
          <p:cNvCxnSpPr>
            <a:cxnSpLocks/>
          </p:cNvCxnSpPr>
          <p:nvPr/>
        </p:nvCxnSpPr>
        <p:spPr>
          <a:xfrm>
            <a:off x="2956574" y="2163660"/>
            <a:ext cx="0" cy="3671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ED091BA-4E87-49C2-AFBF-7BDEE51C60EF}"/>
              </a:ext>
            </a:extLst>
          </p:cNvPr>
          <p:cNvCxnSpPr>
            <a:cxnSpLocks/>
          </p:cNvCxnSpPr>
          <p:nvPr/>
        </p:nvCxnSpPr>
        <p:spPr>
          <a:xfrm>
            <a:off x="2956574" y="2795451"/>
            <a:ext cx="0" cy="26657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7FAD3FC-7841-4BD9-8146-AE64E496488C}"/>
              </a:ext>
            </a:extLst>
          </p:cNvPr>
          <p:cNvCxnSpPr>
            <a:cxnSpLocks/>
          </p:cNvCxnSpPr>
          <p:nvPr/>
        </p:nvCxnSpPr>
        <p:spPr>
          <a:xfrm>
            <a:off x="9113722" y="1499532"/>
            <a:ext cx="0" cy="12959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01F32F1-E409-46AA-9B59-353B67142E24}"/>
              </a:ext>
            </a:extLst>
          </p:cNvPr>
          <p:cNvCxnSpPr>
            <a:cxnSpLocks/>
          </p:cNvCxnSpPr>
          <p:nvPr/>
        </p:nvCxnSpPr>
        <p:spPr>
          <a:xfrm flipH="1">
            <a:off x="9113722" y="3522677"/>
            <a:ext cx="3941" cy="2735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1F753B2-9B30-4C82-A9E4-7866EEF23B9C}"/>
              </a:ext>
            </a:extLst>
          </p:cNvPr>
          <p:cNvCxnSpPr>
            <a:cxnSpLocks/>
          </p:cNvCxnSpPr>
          <p:nvPr/>
        </p:nvCxnSpPr>
        <p:spPr>
          <a:xfrm>
            <a:off x="9087702" y="4798617"/>
            <a:ext cx="0" cy="3226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831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1815882"/>
          </a:xfrm>
          <a:prstGeom prst="rect">
            <a:avLst/>
          </a:prstGeom>
          <a:solidFill>
            <a:schemeClr val="bg1">
              <a:lumMod val="85000"/>
            </a:schemeClr>
          </a:solidFill>
        </p:spPr>
        <p:txBody>
          <a:bodyPr wrap="square" rtlCol="0">
            <a:spAutoFit/>
          </a:bodyPr>
          <a:lstStyle/>
          <a:p>
            <a:pPr lvl="0">
              <a:defRPr/>
            </a:pP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14.	What impact did Elisha have on Israel (II Kings 6:8-23)?  What did the king of Aram attempt to do (II Kings 6:11-14)?  What did Elisha’s servant see (II Kings 6:15-17)?  Take a moment and compare II Kings 6:16 with I John 4:4.</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2697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1815882"/>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15.	How bad did it get in Samaria during the Aramean siege (II Kings 6:24-7:20)?  Who did the king blame for this?  Elisha declared that God would turn the situation around nearly instantaneously.  This seemed impossible to the royal official.  How did Elisha’s prediction come true?</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0948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954107"/>
          </a:xfrm>
          <a:prstGeom prst="rect">
            <a:avLst/>
          </a:prstGeom>
          <a:solidFill>
            <a:schemeClr val="bg1">
              <a:lumMod val="85000"/>
            </a:schemeClr>
          </a:solidFill>
        </p:spPr>
        <p:txBody>
          <a:bodyPr wrap="square" rtlCol="0">
            <a:spAutoFit/>
          </a:bodyPr>
          <a:lstStyle/>
          <a:p>
            <a:pPr lvl="0">
              <a:defRPr/>
            </a:pP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16.	What else did Elisha do for the Shunammite woman (II Kings 8:1-6)?  What did the king do for her?  Why?</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7053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2246769"/>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17.	The book of kings has been following the fate of the North and South while focusing on the kings.  But here, in the middle, the focus turns almost exclusively to Elisha.  While the kings show up in this narrative, their names aren’t even given.  Clearly they are no longer the main characters.  Why do you think so much attention is given to Elisha?</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8993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954107"/>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18.	From all of these miracles, what can we learn about the power of God?</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9951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1384995"/>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19.	In II Kings 8, the narrative begins to transition from a focus on Elisha back to the history of Israel and Judah.  But first, who does Elisha visit and what future does he predict (II Kings 8:7-15)?</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2803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954107"/>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20.	Finally, who does Elisha have anointed to become the next king of Israel (II Kings 9:1-3)?</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4106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1146059"/>
            <a:ext cx="5157787" cy="5523189"/>
          </a:xfrm>
        </p:spPr>
        <p:txBody>
          <a:bodyPr>
            <a:normAutofit/>
          </a:bodyPr>
          <a:lstStyle/>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Jehoshaphat (</a:t>
            </a:r>
            <a:r>
              <a:rPr lang="en-US" sz="2400" dirty="0">
                <a:latin typeface="Times New Roman" panose="02020603050405020304" pitchFamily="18" charset="0"/>
                <a:ea typeface="Calibri" panose="020F0502020204030204" pitchFamily="34" charset="0"/>
                <a:cs typeface="Times New Roman" panose="02020603050405020304" pitchFamily="18" charset="0"/>
              </a:rPr>
              <a:t>25</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years) </a:t>
            </a: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Jehoram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(8 years)</a:t>
            </a: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Ahaziah (1 year)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endParaRPr lang="en-US" sz="4800" dirty="0"/>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3">
            <a:extLst>
              <a:ext uri="{FF2B5EF4-FFF2-40B4-BE49-F238E27FC236}">
                <a16:creationId xmlns:a16="http://schemas.microsoft.com/office/drawing/2014/main" id="{1B507F89-FDEB-424F-8704-00BC6F44CB2D}"/>
              </a:ext>
            </a:extLst>
          </p:cNvPr>
          <p:cNvSpPr txBox="1">
            <a:spLocks/>
          </p:cNvSpPr>
          <p:nvPr/>
        </p:nvSpPr>
        <p:spPr>
          <a:xfrm>
            <a:off x="6567651" y="1146059"/>
            <a:ext cx="5157787" cy="55231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Ahab (22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Ahaziah (2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Jehoram</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(12 years)</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id="{1DB49BEE-2785-4DC7-B458-0CD2019CF32E}"/>
              </a:ext>
            </a:extLst>
          </p:cNvPr>
          <p:cNvCxnSpPr/>
          <p:nvPr/>
        </p:nvCxnSpPr>
        <p:spPr>
          <a:xfrm>
            <a:off x="6987112" y="4198852"/>
            <a:ext cx="4253219" cy="0"/>
          </a:xfrm>
          <a:prstGeom prst="line">
            <a:avLst/>
          </a:prstGeom>
          <a:ln w="50800"/>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2B2A2F01-16CF-4897-9C41-5ADF65DDD0F3}"/>
              </a:ext>
            </a:extLst>
          </p:cNvPr>
          <p:cNvCxnSpPr>
            <a:cxnSpLocks/>
          </p:cNvCxnSpPr>
          <p:nvPr/>
        </p:nvCxnSpPr>
        <p:spPr>
          <a:xfrm>
            <a:off x="2956574" y="1857340"/>
            <a:ext cx="0" cy="13728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7FAD3FC-7841-4BD9-8146-AE64E496488C}"/>
              </a:ext>
            </a:extLst>
          </p:cNvPr>
          <p:cNvCxnSpPr>
            <a:cxnSpLocks/>
          </p:cNvCxnSpPr>
          <p:nvPr/>
        </p:nvCxnSpPr>
        <p:spPr>
          <a:xfrm>
            <a:off x="9113722" y="1499532"/>
            <a:ext cx="0" cy="9454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01F32F1-E409-46AA-9B59-353B67142E24}"/>
              </a:ext>
            </a:extLst>
          </p:cNvPr>
          <p:cNvCxnSpPr>
            <a:cxnSpLocks/>
          </p:cNvCxnSpPr>
          <p:nvPr/>
        </p:nvCxnSpPr>
        <p:spPr>
          <a:xfrm>
            <a:off x="9113722" y="3230217"/>
            <a:ext cx="0" cy="96863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59D86D6-3EC7-4AB2-8E80-E3F71572E6BF}"/>
              </a:ext>
            </a:extLst>
          </p:cNvPr>
          <p:cNvCxnSpPr>
            <a:cxnSpLocks/>
          </p:cNvCxnSpPr>
          <p:nvPr/>
        </p:nvCxnSpPr>
        <p:spPr>
          <a:xfrm>
            <a:off x="2956574" y="3502980"/>
            <a:ext cx="0" cy="3391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1588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algn="ctr"/>
            <a:r>
              <a:rPr lang="en-US" sz="7200" dirty="0">
                <a:effectLst>
                  <a:glow rad="38100">
                    <a:srgbClr val="FF0000"/>
                  </a:glow>
                </a:effectLst>
              </a:rPr>
              <a:t>ELISHA</a:t>
            </a:r>
          </a:p>
        </p:txBody>
      </p:sp>
    </p:spTree>
    <p:extLst>
      <p:ext uri="{BB962C8B-B14F-4D97-AF65-F5344CB8AC3E}">
        <p14:creationId xmlns:p14="http://schemas.microsoft.com/office/powerpoint/2010/main" val="662378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954107"/>
          </a:xfrm>
          <a:prstGeom prst="rect">
            <a:avLst/>
          </a:prstGeom>
          <a:solidFill>
            <a:schemeClr val="bg1">
              <a:lumMod val="85000"/>
            </a:schemeClr>
          </a:solidFill>
        </p:spPr>
        <p:txBody>
          <a:bodyPr wrap="square" rtlCol="0">
            <a:spAutoFit/>
          </a:bodyPr>
          <a:lstStyle/>
          <a:p>
            <a:pPr lvl="0">
              <a:defRPr/>
            </a:pP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	Back when Elijah was discouraged, God gave him three tasks (I Kings 19:15-18).  What were those three tasks?</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197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320CB-EB46-4227-AF6E-11863D7FE00A}"/>
              </a:ext>
            </a:extLst>
          </p:cNvPr>
          <p:cNvSpPr>
            <a:spLocks noGrp="1"/>
          </p:cNvSpPr>
          <p:nvPr>
            <p:ph type="title"/>
          </p:nvPr>
        </p:nvSpPr>
        <p:spPr/>
        <p:txBody>
          <a:bodyPr/>
          <a:lstStyle/>
          <a:p>
            <a:pPr algn="ctr"/>
            <a:r>
              <a:rPr lang="en-US" b="1" dirty="0"/>
              <a:t>EVENTS TO COME</a:t>
            </a:r>
          </a:p>
        </p:txBody>
      </p:sp>
      <p:sp>
        <p:nvSpPr>
          <p:cNvPr id="3" name="Content Placeholder 2">
            <a:extLst>
              <a:ext uri="{FF2B5EF4-FFF2-40B4-BE49-F238E27FC236}">
                <a16:creationId xmlns:a16="http://schemas.microsoft.com/office/drawing/2014/main" id="{AA57927E-4A4D-4B08-B260-26DD0B7176FD}"/>
              </a:ext>
            </a:extLst>
          </p:cNvPr>
          <p:cNvSpPr>
            <a:spLocks noGrp="1"/>
          </p:cNvSpPr>
          <p:nvPr>
            <p:ph idx="1"/>
          </p:nvPr>
        </p:nvSpPr>
        <p:spPr/>
        <p:txBody>
          <a:bodyPr/>
          <a:lstStyle/>
          <a:p>
            <a:pPr marL="514350" indent="-514350">
              <a:buFont typeface="+mj-lt"/>
              <a:buAutoNum type="arabicPeriod"/>
            </a:pPr>
            <a:r>
              <a:rPr lang="en-US" dirty="0"/>
              <a:t>Hazael to become king of Aram</a:t>
            </a:r>
          </a:p>
          <a:p>
            <a:pPr marL="514350" indent="-514350">
              <a:buFont typeface="+mj-lt"/>
              <a:buAutoNum type="arabicPeriod"/>
            </a:pPr>
            <a:r>
              <a:rPr lang="en-US" dirty="0"/>
              <a:t>Jehu to become king of Israel</a:t>
            </a:r>
          </a:p>
          <a:p>
            <a:pPr marL="514350" indent="-514350">
              <a:buFont typeface="+mj-lt"/>
              <a:buAutoNum type="arabicPeriod"/>
            </a:pPr>
            <a:r>
              <a:rPr lang="en-US" dirty="0"/>
              <a:t>Elisha to become new prophet</a:t>
            </a:r>
          </a:p>
        </p:txBody>
      </p:sp>
    </p:spTree>
    <p:extLst>
      <p:ext uri="{BB962C8B-B14F-4D97-AF65-F5344CB8AC3E}">
        <p14:creationId xmlns:p14="http://schemas.microsoft.com/office/powerpoint/2010/main" val="2923478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954107"/>
          </a:xfrm>
          <a:prstGeom prst="rect">
            <a:avLst/>
          </a:prstGeom>
          <a:solidFill>
            <a:schemeClr val="bg1">
              <a:lumMod val="85000"/>
            </a:schemeClr>
          </a:solidFill>
        </p:spPr>
        <p:txBody>
          <a:bodyPr wrap="square" rtlCol="0">
            <a:spAutoFit/>
          </a:bodyPr>
          <a:lstStyle/>
          <a:p>
            <a:pPr lvl="0">
              <a:defRPr/>
            </a:pP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	What was Elisha’s job before replacing Elijah as prophet (I Kings 19:21; II Kings 3:11)?</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0467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B62740-BAC3-4EFF-AC64-A8102DBEC0A6}"/>
              </a:ext>
            </a:extLst>
          </p:cNvPr>
          <p:cNvSpPr>
            <a:spLocks noGrp="1"/>
          </p:cNvSpPr>
          <p:nvPr>
            <p:ph type="body" idx="1"/>
          </p:nvPr>
        </p:nvSpPr>
        <p:spPr>
          <a:xfrm>
            <a:off x="491966" y="256381"/>
            <a:ext cx="5157787" cy="823912"/>
          </a:xfrm>
        </p:spPr>
        <p:txBody>
          <a:bodyPr>
            <a:normAutofit lnSpcReduction="10000"/>
          </a:bodyPr>
          <a:lstStyle/>
          <a:p>
            <a:pPr algn="ctr"/>
            <a:r>
              <a:rPr lang="en-US" sz="5400" dirty="0"/>
              <a:t>JUDAH (South)</a:t>
            </a:r>
          </a:p>
        </p:txBody>
      </p:sp>
      <p:sp>
        <p:nvSpPr>
          <p:cNvPr id="4" name="Content Placeholder 3">
            <a:extLst>
              <a:ext uri="{FF2B5EF4-FFF2-40B4-BE49-F238E27FC236}">
                <a16:creationId xmlns:a16="http://schemas.microsoft.com/office/drawing/2014/main" id="{7BFBE334-15B6-47A1-A9CD-21125CE5C4FD}"/>
              </a:ext>
            </a:extLst>
          </p:cNvPr>
          <p:cNvSpPr>
            <a:spLocks noGrp="1"/>
          </p:cNvSpPr>
          <p:nvPr>
            <p:ph sz="half" idx="2"/>
          </p:nvPr>
        </p:nvSpPr>
        <p:spPr>
          <a:xfrm>
            <a:off x="466564" y="3102536"/>
            <a:ext cx="5157787" cy="823912"/>
          </a:xfrm>
        </p:spPr>
        <p:txBody>
          <a:bodyPr>
            <a:normAutofit lnSpcReduction="10000"/>
          </a:bodyPr>
          <a:lstStyle/>
          <a:p>
            <a:pPr marL="0" indent="0" algn="ctr">
              <a:buNone/>
            </a:pPr>
            <a:r>
              <a:rPr lang="en-US" sz="4800" dirty="0"/>
              <a:t>JEHORAM</a:t>
            </a:r>
          </a:p>
        </p:txBody>
      </p:sp>
      <p:sp>
        <p:nvSpPr>
          <p:cNvPr id="5" name="Text Placeholder 4">
            <a:extLst>
              <a:ext uri="{FF2B5EF4-FFF2-40B4-BE49-F238E27FC236}">
                <a16:creationId xmlns:a16="http://schemas.microsoft.com/office/drawing/2014/main" id="{2CCE7D04-C04F-4F11-B9AB-B91F24015C9B}"/>
              </a:ext>
            </a:extLst>
          </p:cNvPr>
          <p:cNvSpPr>
            <a:spLocks noGrp="1"/>
          </p:cNvSpPr>
          <p:nvPr>
            <p:ph type="body" sz="quarter" idx="3"/>
          </p:nvPr>
        </p:nvSpPr>
        <p:spPr>
          <a:xfrm>
            <a:off x="6542248" y="322147"/>
            <a:ext cx="5183188" cy="823912"/>
          </a:xfrm>
        </p:spPr>
        <p:txBody>
          <a:bodyPr>
            <a:normAutofit lnSpcReduction="10000"/>
          </a:bodyPr>
          <a:lstStyle/>
          <a:p>
            <a:pPr algn="ctr"/>
            <a:r>
              <a:rPr lang="en-US" sz="5400" dirty="0"/>
              <a:t>ISRAEL (North)</a:t>
            </a:r>
          </a:p>
        </p:txBody>
      </p:sp>
      <p:sp>
        <p:nvSpPr>
          <p:cNvPr id="6" name="Content Placeholder 5">
            <a:extLst>
              <a:ext uri="{FF2B5EF4-FFF2-40B4-BE49-F238E27FC236}">
                <a16:creationId xmlns:a16="http://schemas.microsoft.com/office/drawing/2014/main" id="{BF217063-066F-4B4B-8CB3-089173348297}"/>
              </a:ext>
            </a:extLst>
          </p:cNvPr>
          <p:cNvSpPr>
            <a:spLocks noGrp="1"/>
          </p:cNvSpPr>
          <p:nvPr>
            <p:ph sz="quarter" idx="4"/>
          </p:nvPr>
        </p:nvSpPr>
        <p:spPr>
          <a:xfrm>
            <a:off x="6567651" y="3072468"/>
            <a:ext cx="5183188" cy="713064"/>
          </a:xfrm>
        </p:spPr>
        <p:txBody>
          <a:bodyPr>
            <a:normAutofit lnSpcReduction="10000"/>
          </a:bodyPr>
          <a:lstStyle/>
          <a:p>
            <a:pPr marL="0" indent="0" algn="ctr">
              <a:buNone/>
            </a:pPr>
            <a:r>
              <a:rPr lang="en-US" sz="4800" dirty="0"/>
              <a:t>JEHORAM</a:t>
            </a:r>
          </a:p>
        </p:txBody>
      </p:sp>
      <p:cxnSp>
        <p:nvCxnSpPr>
          <p:cNvPr id="8" name="Straight Connector 7">
            <a:extLst>
              <a:ext uri="{FF2B5EF4-FFF2-40B4-BE49-F238E27FC236}">
                <a16:creationId xmlns:a16="http://schemas.microsoft.com/office/drawing/2014/main" id="{A8254A20-59C4-48D3-8185-7DC3C4B6F9E9}"/>
              </a:ext>
            </a:extLst>
          </p:cNvPr>
          <p:cNvCxnSpPr>
            <a:cxnSpLocks/>
          </p:cNvCxnSpPr>
          <p:nvPr/>
        </p:nvCxnSpPr>
        <p:spPr>
          <a:xfrm>
            <a:off x="6096000" y="0"/>
            <a:ext cx="0" cy="6858000"/>
          </a:xfrm>
          <a:prstGeom prst="line">
            <a:avLst/>
          </a:prstGeom>
          <a:ln w="133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8C83317-B66E-4056-AAF2-D08CF38CBFA1}"/>
              </a:ext>
            </a:extLst>
          </p:cNvPr>
          <p:cNvSpPr/>
          <p:nvPr/>
        </p:nvSpPr>
        <p:spPr>
          <a:xfrm>
            <a:off x="0" y="0"/>
            <a:ext cx="12191999" cy="6858000"/>
          </a:xfrm>
          <a:prstGeom prst="rect">
            <a:avLst/>
          </a:prstGeom>
          <a:solidFill>
            <a:schemeClr val="accent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EC9B162-FD3F-4D5C-BE1E-5DAAC65B77B2}"/>
              </a:ext>
            </a:extLst>
          </p:cNvPr>
          <p:cNvSpPr txBox="1"/>
          <p:nvPr/>
        </p:nvSpPr>
        <p:spPr>
          <a:xfrm rot="1115214">
            <a:off x="4847708" y="2828835"/>
            <a:ext cx="465597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black"/>
                </a:solidFill>
                <a:effectLst>
                  <a:glow rad="38100">
                    <a:srgbClr val="FF0000"/>
                  </a:glow>
                </a:effectLst>
                <a:uLnTx/>
                <a:uFillTx/>
                <a:latin typeface="Calibri" panose="020F0502020204030204"/>
                <a:ea typeface="+mn-ea"/>
                <a:cs typeface="+mn-cs"/>
              </a:rPr>
              <a:t>ELISHA</a:t>
            </a:r>
          </a:p>
        </p:txBody>
      </p:sp>
      <p:sp>
        <p:nvSpPr>
          <p:cNvPr id="9" name="TextBox 8">
            <a:extLst>
              <a:ext uri="{FF2B5EF4-FFF2-40B4-BE49-F238E27FC236}">
                <a16:creationId xmlns:a16="http://schemas.microsoft.com/office/drawing/2014/main" id="{7FF2CA3C-AC2E-4697-8BD5-18362C92283C}"/>
              </a:ext>
            </a:extLst>
          </p:cNvPr>
          <p:cNvSpPr txBox="1"/>
          <p:nvPr/>
        </p:nvSpPr>
        <p:spPr>
          <a:xfrm>
            <a:off x="317240" y="4293295"/>
            <a:ext cx="11700589" cy="523220"/>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3.	What did Elisha want from Elijah (II Kings 2:1-10)?</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6955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320CB-EB46-4227-AF6E-11863D7FE00A}"/>
              </a:ext>
            </a:extLst>
          </p:cNvPr>
          <p:cNvSpPr>
            <a:spLocks noGrp="1"/>
          </p:cNvSpPr>
          <p:nvPr>
            <p:ph type="title"/>
          </p:nvPr>
        </p:nvSpPr>
        <p:spPr>
          <a:xfrm>
            <a:off x="838200" y="18255"/>
            <a:ext cx="10515600" cy="1325563"/>
          </a:xfrm>
        </p:spPr>
        <p:txBody>
          <a:bodyPr/>
          <a:lstStyle/>
          <a:p>
            <a:pPr algn="ctr"/>
            <a:r>
              <a:rPr lang="en-US" b="1" dirty="0"/>
              <a:t>ELISHA’S MIRACLES</a:t>
            </a:r>
          </a:p>
        </p:txBody>
      </p:sp>
      <p:sp>
        <p:nvSpPr>
          <p:cNvPr id="3" name="Content Placeholder 2">
            <a:extLst>
              <a:ext uri="{FF2B5EF4-FFF2-40B4-BE49-F238E27FC236}">
                <a16:creationId xmlns:a16="http://schemas.microsoft.com/office/drawing/2014/main" id="{AA57927E-4A4D-4B08-B260-26DD0B7176FD}"/>
              </a:ext>
            </a:extLst>
          </p:cNvPr>
          <p:cNvSpPr>
            <a:spLocks noGrp="1"/>
          </p:cNvSpPr>
          <p:nvPr>
            <p:ph idx="1"/>
          </p:nvPr>
        </p:nvSpPr>
        <p:spPr>
          <a:xfrm>
            <a:off x="461394" y="1199626"/>
            <a:ext cx="10892406" cy="5427677"/>
          </a:xfrm>
        </p:spPr>
        <p:txBody>
          <a:bodyPr>
            <a:normAutofit fontScale="92500" lnSpcReduction="10000"/>
          </a:bodyPr>
          <a:lstStyle/>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Crossing the Jordan (II Kings 2:13-14)</a:t>
            </a:r>
          </a:p>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Purifying the water at Jericho (II Kings 2:19-22)</a:t>
            </a:r>
          </a:p>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42 young lads mauled by two female bears (II Kings 2:23-25)</a:t>
            </a:r>
          </a:p>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Delivers Moab into Israel’s hands (II Kings 3:13-25)</a:t>
            </a:r>
          </a:p>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Widow’s oil (II Kings 4:1-7)</a:t>
            </a:r>
          </a:p>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Childless Shunammite gives birth to a son (II Kings 4:8-17)</a:t>
            </a:r>
          </a:p>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Resurrects Shunammite’s son from the dead (II Kings 4:18-37)</a:t>
            </a:r>
          </a:p>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Poisonous stew is made safe (II Kings 4:38-41)</a:t>
            </a:r>
          </a:p>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Feeds the “hundred men” with bread, barley loves, and grain.  There is food left over. (II Kings 4:42-44)</a:t>
            </a:r>
          </a:p>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Healing of Naaman (II Kings 5:1-14)</a:t>
            </a:r>
          </a:p>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Axe head floats (II Kings 6:1-7)</a:t>
            </a:r>
          </a:p>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Blinds the eyes of the Aramean army and hands them over to the king of Israel (II Kings 6:8-23)</a:t>
            </a:r>
          </a:p>
          <a:p>
            <a:pPr marL="342900" marR="0" lvl="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Delivers Samaria from the Aramean siege and famine (II Kings 6:24-7:20)</a:t>
            </a:r>
          </a:p>
        </p:txBody>
      </p:sp>
    </p:spTree>
    <p:extLst>
      <p:ext uri="{BB962C8B-B14F-4D97-AF65-F5344CB8AC3E}">
        <p14:creationId xmlns:p14="http://schemas.microsoft.com/office/powerpoint/2010/main" val="4125173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7627</TotalTime>
  <Words>1081</Words>
  <Application>Microsoft Office PowerPoint</Application>
  <PresentationFormat>Widescreen</PresentationFormat>
  <Paragraphs>193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EVENTS TO COME</vt:lpstr>
      <vt:lpstr>PowerPoint Presentation</vt:lpstr>
      <vt:lpstr>PowerPoint Presentation</vt:lpstr>
      <vt:lpstr>ELISHA’S MIRACLES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Hagan</dc:creator>
  <cp:lastModifiedBy>Derek Phipps</cp:lastModifiedBy>
  <cp:revision>11</cp:revision>
  <dcterms:created xsi:type="dcterms:W3CDTF">2022-02-13T15:06:27Z</dcterms:created>
  <dcterms:modified xsi:type="dcterms:W3CDTF">2022-03-27T14:51:49Z</dcterms:modified>
</cp:coreProperties>
</file>