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4"/>
  </p:notesMasterIdLst>
  <p:sldIdLst>
    <p:sldId id="307" r:id="rId4"/>
    <p:sldId id="349" r:id="rId5"/>
    <p:sldId id="351" r:id="rId6"/>
    <p:sldId id="352" r:id="rId7"/>
    <p:sldId id="353" r:id="rId8"/>
    <p:sldId id="354" r:id="rId9"/>
    <p:sldId id="355" r:id="rId10"/>
    <p:sldId id="356" r:id="rId11"/>
    <p:sldId id="357" r:id="rId12"/>
    <p:sldId id="3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9C8"/>
    <a:srgbClr val="CBF0B3"/>
    <a:srgbClr val="A43336"/>
    <a:srgbClr val="FF7E79"/>
    <a:srgbClr val="DB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p:restoredTop sz="91340"/>
  </p:normalViewPr>
  <p:slideViewPr>
    <p:cSldViewPr snapToGrid="0" snapToObjects="1">
      <p:cViewPr varScale="1">
        <p:scale>
          <a:sx n="85" d="100"/>
          <a:sy n="85"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26234-FD06-B745-972A-33B36C42872B}" type="datetimeFigureOut">
              <a:rPr lang="en-US" smtClean="0"/>
              <a:t>1/23/22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7819A-5975-2C42-9428-942A7671B239}" type="slidenum">
              <a:rPr lang="en-US" smtClean="0"/>
              <a:t>‹#›</a:t>
            </a:fld>
            <a:endParaRPr lang="en-US"/>
          </a:p>
        </p:txBody>
      </p:sp>
    </p:spTree>
    <p:extLst>
      <p:ext uri="{BB962C8B-B14F-4D97-AF65-F5344CB8AC3E}">
        <p14:creationId xmlns:p14="http://schemas.microsoft.com/office/powerpoint/2010/main" val="395180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2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true of the Proverbs, especially. Ecclesiastes helps us keep a properly balanced look at the realities of life, Proverbs helps us behave well in light of those realities.</a:t>
            </a:r>
          </a:p>
          <a:p>
            <a:pPr marL="171450" indent="-171450">
              <a:buFontTx/>
              <a:buChar char="-"/>
            </a:pPr>
            <a:r>
              <a:rPr lang="en-US" dirty="0"/>
              <a:t>*do the example of tossing and catching a ball*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12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Answer to the box question</a:t>
            </a:r>
            <a:r>
              <a:rPr lang="en-US" u="none" dirty="0"/>
              <a:t>: </a:t>
            </a:r>
            <a:r>
              <a:rPr lang="en-US" i="1" u="none" dirty="0"/>
              <a:t>He could be</a:t>
            </a:r>
            <a:r>
              <a:rPr lang="en-US" u="none" dirty="0"/>
              <a:t>. It’s not beyond the scope of imagination as a literary framework?</a:t>
            </a:r>
          </a:p>
          <a:p>
            <a:pPr marL="171450" indent="-171450">
              <a:buFontTx/>
              <a:buChar char="-"/>
            </a:pPr>
            <a:r>
              <a:rPr lang="en-US" u="none" dirty="0"/>
              <a:t>However… as I read through it, that just isn’t the reality that I see.</a:t>
            </a:r>
          </a:p>
          <a:p>
            <a:pPr marL="171450" indent="-171450">
              <a:buFontTx/>
              <a:buChar char="-"/>
            </a:pPr>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26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u="none" dirty="0"/>
              <a:t>“All is vapor” — now, keep holding onto to the story of Solomon in your mind… we’re coming around to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99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u="none" dirty="0"/>
              <a:t>“For he makes his sun rise on the evil and on the good, and sends rain on the just and on the unjust.” (Mt. 5:45)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49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u="sng" dirty="0"/>
              <a:t>Things go badly</a:t>
            </a:r>
            <a:r>
              <a:rPr lang="en-US" u="none" dirty="0"/>
              <a:t>:</a:t>
            </a:r>
          </a:p>
          <a:p>
            <a:pPr marL="171450" lvl="0" indent="-171450">
              <a:buFontTx/>
              <a:buChar char="-"/>
            </a:pPr>
            <a:r>
              <a:rPr lang="en-US" u="none" dirty="0"/>
              <a:t>Like the foolish king… the forgotten wisdom of a poor man… a healthy young person who dies… a spoiled crop that ruins livelihood of a responsible farmer… a wise father of a foolish child who divides his kingdom after just one generation of bliss…</a:t>
            </a:r>
          </a:p>
          <a:p>
            <a:pPr marL="171450" lvl="0" indent="-171450">
              <a:buFontTx/>
              <a:buChar char="-"/>
            </a:pPr>
            <a:r>
              <a:rPr lang="en-US" u="sng" dirty="0"/>
              <a:t>Things go well:</a:t>
            </a:r>
          </a:p>
          <a:p>
            <a:pPr marL="171450" lvl="0" indent="-171450">
              <a:buFontTx/>
              <a:buChar char="-"/>
            </a:pPr>
            <a:r>
              <a:rPr lang="en-US" u="none" dirty="0"/>
              <a:t>A gracious ruler on the throne (or in the White House)… healthy family and growing wealth… successful construction projects… political alliances without consequence… wealthy citizens on the throne… wise, helpful counsel around… </a:t>
            </a:r>
          </a:p>
          <a:p>
            <a:pPr marL="171450" lvl="0" indent="-171450">
              <a:buFontTx/>
              <a:buChar char="-"/>
            </a:pPr>
            <a:r>
              <a:rPr lang="en-US" u="sng" dirty="0"/>
              <a:t>Beyond our limits</a:t>
            </a:r>
            <a:r>
              <a:rPr lang="en-US" u="none" dirty="0"/>
              <a:t>:</a:t>
            </a:r>
          </a:p>
          <a:p>
            <a:pPr marL="171450" lvl="0" indent="-171450">
              <a:buFontTx/>
              <a:buChar char="-"/>
            </a:pPr>
            <a:r>
              <a:rPr lang="en-US" u="none" dirty="0"/>
              <a:t>Even Solomon’s intelligence can’t figure out a way to stop death and the march of time. His money can’t buy the kingdom back for his son. His abundance can’t go with him beyond the grave — “</a:t>
            </a:r>
            <a:r>
              <a:rPr lang="en-US" u="none"/>
              <a:t>the same event happens to them both” (9:2)</a:t>
            </a:r>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29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u="none" dirty="0"/>
              <a:t>If Solomon could have been satisfied with that, maybe we’d have never met foreign wives or seen temples to other gods in this story… and never seen the grand failings that we’ll see in the next story.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36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7819A-5975-2C42-9428-942A7671B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02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6AE9-B3CC-884E-9894-CA15796F6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EF47A0-4379-B443-8040-692D51D05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8DDEE-9C67-EC41-A1E9-645C407145AF}"/>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5" name="Footer Placeholder 4">
            <a:extLst>
              <a:ext uri="{FF2B5EF4-FFF2-40B4-BE49-F238E27FC236}">
                <a16:creationId xmlns:a16="http://schemas.microsoft.com/office/drawing/2014/main" id="{4E1768BA-E5A6-AC48-AE81-5DBD180F4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16764-CDCE-9846-BCE2-6928FDD5A4F6}"/>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31664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B828-47E6-4F46-99B7-6F9E0697B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12824-06BC-1446-82D9-8311C3ED4E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60D24-AA27-454D-A06D-F819F262C8FE}"/>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5" name="Footer Placeholder 4">
            <a:extLst>
              <a:ext uri="{FF2B5EF4-FFF2-40B4-BE49-F238E27FC236}">
                <a16:creationId xmlns:a16="http://schemas.microsoft.com/office/drawing/2014/main" id="{18184C09-F7A8-2441-8D63-C7CD4290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BE49C-2B30-744E-978B-9A2CE28767E9}"/>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10293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8F8B5B-4B8E-0848-9AB7-0284233CBD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63E40-E0DE-014D-A327-74761C62B7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B03CA-41A6-3A4F-AF99-15767A7F46B5}"/>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5" name="Footer Placeholder 4">
            <a:extLst>
              <a:ext uri="{FF2B5EF4-FFF2-40B4-BE49-F238E27FC236}">
                <a16:creationId xmlns:a16="http://schemas.microsoft.com/office/drawing/2014/main" id="{8F75889F-280A-2542-8EEF-BA3FB131D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1958-0355-F64D-A782-ABF6D0B146BF}"/>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24185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8D07-E9DC-E540-A51B-D23CA1EB77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BBC838-3165-EA4F-865B-EF81EAFB7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D2418-5B23-9C4C-86FD-7E33C6020B3F}"/>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5" name="Footer Placeholder 4">
            <a:extLst>
              <a:ext uri="{FF2B5EF4-FFF2-40B4-BE49-F238E27FC236}">
                <a16:creationId xmlns:a16="http://schemas.microsoft.com/office/drawing/2014/main" id="{544BB36E-7198-B844-874E-6B9727C11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757EE-FE56-8A41-B3E1-AEB31EDA0BA5}"/>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3477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B67E-7C3B-A64C-99BA-3707952D1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14EF4-F3BF-1E4C-8D41-B1AB8D2BF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5B021-E0C1-3A4A-9B3D-874807F58554}"/>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5" name="Footer Placeholder 4">
            <a:extLst>
              <a:ext uri="{FF2B5EF4-FFF2-40B4-BE49-F238E27FC236}">
                <a16:creationId xmlns:a16="http://schemas.microsoft.com/office/drawing/2014/main" id="{3971A491-54BD-1A4E-9411-B7D9C2120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9470C-3D98-6643-82FB-839495EC5C86}"/>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429097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1B9E-4988-2645-AFCD-808A52DDA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08F5B-7795-F04A-9145-7F4DAD8D61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A1C7F-C63C-D34A-B716-270C3C360C59}"/>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5" name="Footer Placeholder 4">
            <a:extLst>
              <a:ext uri="{FF2B5EF4-FFF2-40B4-BE49-F238E27FC236}">
                <a16:creationId xmlns:a16="http://schemas.microsoft.com/office/drawing/2014/main" id="{CADFABEE-5D13-834E-A005-28394DCD4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57C10-5C90-CC48-819F-53D2C4989D84}"/>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7091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0FB7-F22D-DB46-8291-7984519C6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267C5-7C4D-8945-A4BD-88265D814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A6879-C5CE-9A45-8EDF-B557E0BDD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F4B5E-6BEB-EC49-AB42-B1BD53FD62EB}"/>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6" name="Footer Placeholder 5">
            <a:extLst>
              <a:ext uri="{FF2B5EF4-FFF2-40B4-BE49-F238E27FC236}">
                <a16:creationId xmlns:a16="http://schemas.microsoft.com/office/drawing/2014/main" id="{887EE090-0F1E-B142-A7C6-A2061A4360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E31EF-7CA8-EC43-945C-0CCC1702D86D}"/>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2683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68E1-D2CE-7244-B612-8099384BD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785A1-D553-A84E-8C2E-2F005E7DD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277420-FE19-CD41-B424-3A92A839AF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E7D9C-6E73-4C4D-B22F-5753D8B13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8A41A7-49F2-CF4C-A4DE-E686BBD953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8B083-91FB-7E48-890E-8DD3250AFCEA}"/>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8" name="Footer Placeholder 7">
            <a:extLst>
              <a:ext uri="{FF2B5EF4-FFF2-40B4-BE49-F238E27FC236}">
                <a16:creationId xmlns:a16="http://schemas.microsoft.com/office/drawing/2014/main" id="{6B5F1337-9DE3-434D-8464-56B82B2A04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15991B-DDDB-824B-97E3-0D09FCD57823}"/>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6171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8BAA-65D2-E144-8F05-C33EAC36F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8140E-A172-6346-9009-EAAFBAB7B7F3}"/>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4" name="Footer Placeholder 3">
            <a:extLst>
              <a:ext uri="{FF2B5EF4-FFF2-40B4-BE49-F238E27FC236}">
                <a16:creationId xmlns:a16="http://schemas.microsoft.com/office/drawing/2014/main" id="{12777F76-2317-A14D-8D5D-ABE9B957B5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D00A29-B221-4C4E-BF48-F8AE72C3C502}"/>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6535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8052B-68C7-1C4A-A22B-C28A0E298C26}"/>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3" name="Footer Placeholder 2">
            <a:extLst>
              <a:ext uri="{FF2B5EF4-FFF2-40B4-BE49-F238E27FC236}">
                <a16:creationId xmlns:a16="http://schemas.microsoft.com/office/drawing/2014/main" id="{34911BBD-920C-3E45-B4FF-19460C812D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552875-895B-BB4D-9515-21CAAFEF433E}"/>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3727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3C36-4DE9-FC4A-B7DB-5896F643F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6BC44C-23A2-0D48-A558-90A059F52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2273F-7795-5043-ACA3-49EBDBE5E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BBDB5-A92B-C849-A568-F402353F9C39}"/>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6" name="Footer Placeholder 5">
            <a:extLst>
              <a:ext uri="{FF2B5EF4-FFF2-40B4-BE49-F238E27FC236}">
                <a16:creationId xmlns:a16="http://schemas.microsoft.com/office/drawing/2014/main" id="{9EE8BA73-5BCC-0D46-9707-8C90E04B6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16D4D-FEAB-E741-A0E2-46C043B65EBD}"/>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35936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689E-9DDC-A14D-A83A-C80F08439E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B4C41-9B06-0447-95DC-350915DE9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F1B2D-97E7-4948-8431-0C82A3B2CC9F}"/>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5" name="Footer Placeholder 4">
            <a:extLst>
              <a:ext uri="{FF2B5EF4-FFF2-40B4-BE49-F238E27FC236}">
                <a16:creationId xmlns:a16="http://schemas.microsoft.com/office/drawing/2014/main" id="{DD37CB53-4345-D040-A92B-7CEBE798A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331C7-66FD-5D44-BE6F-DB70814084B1}"/>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1039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FA33-0500-F842-98D5-FD13911B7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E80BB8-76DC-5444-87C2-3C5798E9B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DBED86-DC32-5B40-A91A-81277879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57E64-2A3A-0F4C-A7A3-2B2E090E8CA1}"/>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6" name="Footer Placeholder 5">
            <a:extLst>
              <a:ext uri="{FF2B5EF4-FFF2-40B4-BE49-F238E27FC236}">
                <a16:creationId xmlns:a16="http://schemas.microsoft.com/office/drawing/2014/main" id="{0EA10571-4EFF-614C-AB8E-4E98588BF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320E8-C384-A64C-BF73-49D9EB7E69AB}"/>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86292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D8B9-A6C7-F645-B028-B9FDA160D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78E69-7E82-AF40-9046-FA499B8B24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1681A-8B98-3E4C-A4A3-CA749D1C1BC6}"/>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5" name="Footer Placeholder 4">
            <a:extLst>
              <a:ext uri="{FF2B5EF4-FFF2-40B4-BE49-F238E27FC236}">
                <a16:creationId xmlns:a16="http://schemas.microsoft.com/office/drawing/2014/main" id="{9E73F331-2F7A-6D49-B6A8-FEBCE4876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16EB5-DBBD-A845-8730-49E836284514}"/>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279112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9495A-C73A-FD45-95C3-8BD7B952E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CFA86-4C36-B342-AA9F-9804777C7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9CEE1-A188-A049-B2D2-C465C9813C90}"/>
              </a:ext>
            </a:extLst>
          </p:cNvPr>
          <p:cNvSpPr>
            <a:spLocks noGrp="1"/>
          </p:cNvSpPr>
          <p:nvPr>
            <p:ph type="dt" sz="half" idx="10"/>
          </p:nvPr>
        </p:nvSpPr>
        <p:spPr/>
        <p:txBody>
          <a:bodyPr/>
          <a:lstStyle/>
          <a:p>
            <a:fld id="{7A3F6898-C3E4-9A4A-B59F-BEDD638A00A8}" type="datetimeFigureOut">
              <a:rPr lang="en-US" smtClean="0"/>
              <a:t>1/23/22</a:t>
            </a:fld>
            <a:endParaRPr lang="en-US"/>
          </a:p>
        </p:txBody>
      </p:sp>
      <p:sp>
        <p:nvSpPr>
          <p:cNvPr id="5" name="Footer Placeholder 4">
            <a:extLst>
              <a:ext uri="{FF2B5EF4-FFF2-40B4-BE49-F238E27FC236}">
                <a16:creationId xmlns:a16="http://schemas.microsoft.com/office/drawing/2014/main" id="{68B9B76C-8BAB-8048-AA6D-F8B09D526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01301-E031-8148-9AB1-DC70F9ABA04E}"/>
              </a:ext>
            </a:extLst>
          </p:cNvPr>
          <p:cNvSpPr>
            <a:spLocks noGrp="1"/>
          </p:cNvSpPr>
          <p:nvPr>
            <p:ph type="sldNum" sz="quarter" idx="12"/>
          </p:nvPr>
        </p:nvSpPr>
        <p:spPr/>
        <p:txBody>
          <a:bodyPr/>
          <a:lstStyle/>
          <a:p>
            <a:fld id="{DDC9ADE8-0679-CC42-8BA3-E956F1C437D3}" type="slidenum">
              <a:rPr lang="en-US" smtClean="0"/>
              <a:t>‹#›</a:t>
            </a:fld>
            <a:endParaRPr lang="en-US"/>
          </a:p>
        </p:txBody>
      </p:sp>
    </p:spTree>
    <p:extLst>
      <p:ext uri="{BB962C8B-B14F-4D97-AF65-F5344CB8AC3E}">
        <p14:creationId xmlns:p14="http://schemas.microsoft.com/office/powerpoint/2010/main" val="114205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CD21-08A0-744F-9F9F-873B18CEAA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82C11-B311-244C-BB08-347D1B022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9AF395-7E98-9E43-9287-4690F9A84676}"/>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5" name="Footer Placeholder 4">
            <a:extLst>
              <a:ext uri="{FF2B5EF4-FFF2-40B4-BE49-F238E27FC236}">
                <a16:creationId xmlns:a16="http://schemas.microsoft.com/office/drawing/2014/main" id="{EC7E5782-6C29-FD44-9FCD-CC52CD542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5A9BC-3261-624F-8FAC-DD246ED22E0F}"/>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4898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D48-74CA-9F4F-957B-B79163F10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D49C0-3408-BB41-AA92-80A1ADA34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2A286-C53C-3444-B48A-05E488CF8AC1}"/>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5" name="Footer Placeholder 4">
            <a:extLst>
              <a:ext uri="{FF2B5EF4-FFF2-40B4-BE49-F238E27FC236}">
                <a16:creationId xmlns:a16="http://schemas.microsoft.com/office/drawing/2014/main" id="{B9311B89-6975-BD4D-9D7B-C30A810F3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88EFB-D5AA-D047-B6CA-1AD9FA1C90E7}"/>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105019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4C96-16F9-9249-99DE-5F94F468F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549548-FF61-4440-BA5B-F04FFDA45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FD054-4E1F-9246-B2DA-5E35932ECCD9}"/>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5" name="Footer Placeholder 4">
            <a:extLst>
              <a:ext uri="{FF2B5EF4-FFF2-40B4-BE49-F238E27FC236}">
                <a16:creationId xmlns:a16="http://schemas.microsoft.com/office/drawing/2014/main" id="{B0EE0E66-8716-3048-8241-9AEF68E50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01D1B-F2C1-054A-B19B-87D684C37DA8}"/>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32959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7D13-78B5-994F-972C-9F9433129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3B131-752C-BD40-A2D3-AD0CEC30C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87F46C-37D4-C44A-893B-130E190E8A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8D8F2-85D6-554F-8AB1-F4807844E6FF}"/>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6" name="Footer Placeholder 5">
            <a:extLst>
              <a:ext uri="{FF2B5EF4-FFF2-40B4-BE49-F238E27FC236}">
                <a16:creationId xmlns:a16="http://schemas.microsoft.com/office/drawing/2014/main" id="{99FA38D7-C3C6-894B-BE3F-1E0D8D53A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937AE-9C2F-9348-A91F-B3E1A498BD7B}"/>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1563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AA39-F1F2-4A45-9DA9-23F9B1CE6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93C523-6BD5-9E44-9C8A-75106F4A9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6DC814-C282-9640-8A23-94E46E15C0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0AC57-D21B-2143-B264-806C6BC08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94C13-54F1-7447-B0DB-A386D8199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56D57-35BF-E248-9FEC-7F842C83B2AE}"/>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8" name="Footer Placeholder 7">
            <a:extLst>
              <a:ext uri="{FF2B5EF4-FFF2-40B4-BE49-F238E27FC236}">
                <a16:creationId xmlns:a16="http://schemas.microsoft.com/office/drawing/2014/main" id="{394908F4-4F76-D04A-8B81-06CD19962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7418B4-CF36-7C4C-9094-AAF9E7CB510A}"/>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183954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A7B8-A521-E54B-8FA4-5DB63147C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60D0B-C194-5F4B-8058-94483A06E85B}"/>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4" name="Footer Placeholder 3">
            <a:extLst>
              <a:ext uri="{FF2B5EF4-FFF2-40B4-BE49-F238E27FC236}">
                <a16:creationId xmlns:a16="http://schemas.microsoft.com/office/drawing/2014/main" id="{061ADAE9-D22D-8B43-93B9-A2915E2B9A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7AA07E-7B54-994C-8578-9F7A8AC848B5}"/>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0521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38E24-A835-7B44-8EA2-DFF3E4F4DD38}"/>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3" name="Footer Placeholder 2">
            <a:extLst>
              <a:ext uri="{FF2B5EF4-FFF2-40B4-BE49-F238E27FC236}">
                <a16:creationId xmlns:a16="http://schemas.microsoft.com/office/drawing/2014/main" id="{F845AEB2-569E-9445-B822-6775DB597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92B12-3D0B-DA4A-A553-24A41FEA12FF}"/>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18996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B931-42C0-7A4D-9C03-35FF8C5E7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FD6D07-9767-D84D-8614-E94CCEF113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B11DB-3933-CE45-996A-AD735D7015E6}"/>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5" name="Footer Placeholder 4">
            <a:extLst>
              <a:ext uri="{FF2B5EF4-FFF2-40B4-BE49-F238E27FC236}">
                <a16:creationId xmlns:a16="http://schemas.microsoft.com/office/drawing/2014/main" id="{56F2901E-5577-6F49-A3B7-6CF832949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8CAF6-FADE-0045-8F9E-DDDD6A67F91D}"/>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41495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65F-14F4-4B4F-A8F9-E20C7F955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4B812-9C8E-3345-AD21-8575AEB47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253498-CEB4-3549-9259-B40146848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97FDB-B18F-FC44-AE71-11C0A894CCA9}"/>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6" name="Footer Placeholder 5">
            <a:extLst>
              <a:ext uri="{FF2B5EF4-FFF2-40B4-BE49-F238E27FC236}">
                <a16:creationId xmlns:a16="http://schemas.microsoft.com/office/drawing/2014/main" id="{5E5EC8EE-C46A-CF4E-A80E-62C0F8ACB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C04EA-AC4C-F849-B875-3E78BE75122D}"/>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125051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57FE-F74C-C141-980F-BEA09A61C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BCD82-07F1-974B-8546-FF3B6FFAC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35CCE-611B-CD40-B4B9-4F460D86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56407-DD63-844A-BCD6-41799C5276F0}"/>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6" name="Footer Placeholder 5">
            <a:extLst>
              <a:ext uri="{FF2B5EF4-FFF2-40B4-BE49-F238E27FC236}">
                <a16:creationId xmlns:a16="http://schemas.microsoft.com/office/drawing/2014/main" id="{5999D222-2BBD-284D-B0C2-CC1F972BE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5F075-1D07-6B45-BE11-A2D54F6736A7}"/>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36618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37BC-BA6D-C442-9DC9-B1ACADC1A0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7390EF-3636-7C4B-B13B-3D416C2C60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28A09-27B0-0942-BE33-C95CC6189C26}"/>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5" name="Footer Placeholder 4">
            <a:extLst>
              <a:ext uri="{FF2B5EF4-FFF2-40B4-BE49-F238E27FC236}">
                <a16:creationId xmlns:a16="http://schemas.microsoft.com/office/drawing/2014/main" id="{8F0AE505-E9B6-5142-96AF-33738FD01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6A355-D636-0F43-84B4-05CC084FF2E5}"/>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86427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D19EA5-C09B-D149-B895-B751A7FD5B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4A19FC-3061-F542-831F-39016F34EA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EE5FE-23A0-004B-B79D-EB34480B2A9E}"/>
              </a:ext>
            </a:extLst>
          </p:cNvPr>
          <p:cNvSpPr>
            <a:spLocks noGrp="1"/>
          </p:cNvSpPr>
          <p:nvPr>
            <p:ph type="dt" sz="half" idx="10"/>
          </p:nvPr>
        </p:nvSpPr>
        <p:spPr/>
        <p:txBody>
          <a:bodyPr/>
          <a:lstStyle/>
          <a:p>
            <a:fld id="{5BFB38CF-F90C-CC44-8E0E-878DAE7C3804}" type="datetimeFigureOut">
              <a:rPr lang="en-US" smtClean="0"/>
              <a:t>1/23/22</a:t>
            </a:fld>
            <a:endParaRPr lang="en-US"/>
          </a:p>
        </p:txBody>
      </p:sp>
      <p:sp>
        <p:nvSpPr>
          <p:cNvPr id="5" name="Footer Placeholder 4">
            <a:extLst>
              <a:ext uri="{FF2B5EF4-FFF2-40B4-BE49-F238E27FC236}">
                <a16:creationId xmlns:a16="http://schemas.microsoft.com/office/drawing/2014/main" id="{00A7552C-ABD8-E141-B57F-936BB8762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80D42-0FBB-9142-B665-153BC9C54A20}"/>
              </a:ext>
            </a:extLst>
          </p:cNvPr>
          <p:cNvSpPr>
            <a:spLocks noGrp="1"/>
          </p:cNvSpPr>
          <p:nvPr>
            <p:ph type="sldNum" sz="quarter" idx="12"/>
          </p:nvPr>
        </p:nvSpPr>
        <p:spPr/>
        <p:txBody>
          <a:bodyPr/>
          <a:lstStyle/>
          <a:p>
            <a:fld id="{3CCABC61-9376-5D49-98DD-56F3CF315972}" type="slidenum">
              <a:rPr lang="en-US" smtClean="0"/>
              <a:t>‹#›</a:t>
            </a:fld>
            <a:endParaRPr lang="en-US"/>
          </a:p>
        </p:txBody>
      </p:sp>
    </p:spTree>
    <p:extLst>
      <p:ext uri="{BB962C8B-B14F-4D97-AF65-F5344CB8AC3E}">
        <p14:creationId xmlns:p14="http://schemas.microsoft.com/office/powerpoint/2010/main" val="20687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FF9B-94DC-0F4F-8F97-4577DAB9A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9377B-4CE0-9344-AD55-8688BD4B4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8C781-53DE-E348-B8A1-EB2701D31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8B759-8559-234C-8A14-A20252650A75}"/>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6" name="Footer Placeholder 5">
            <a:extLst>
              <a:ext uri="{FF2B5EF4-FFF2-40B4-BE49-F238E27FC236}">
                <a16:creationId xmlns:a16="http://schemas.microsoft.com/office/drawing/2014/main" id="{7762CA10-A82B-4745-B061-3B750BE52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254B-1F6F-594C-91E6-9BB9555552A7}"/>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30393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D47-CE88-1345-A67E-F1A0EF275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7DCA3-43FC-8647-B7CC-0EC73782F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E3CCB-2114-8D40-9BFA-D13E01FB92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15C75-1B77-3F46-A357-A3D93CD06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6ADE6-AB60-FF49-97B2-C0C820951D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8572C4-DD45-FA47-AFD1-170D880EE177}"/>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8" name="Footer Placeholder 7">
            <a:extLst>
              <a:ext uri="{FF2B5EF4-FFF2-40B4-BE49-F238E27FC236}">
                <a16:creationId xmlns:a16="http://schemas.microsoft.com/office/drawing/2014/main" id="{27D08786-45B2-BF42-BCEC-9C70A70F35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F19C9-1D86-B642-A369-D2CBB879B4CE}"/>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94826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9620-5DD6-8948-B92B-A87DB904F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E94C57-F31A-084D-9CF4-C4F06BFA5C6C}"/>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4" name="Footer Placeholder 3">
            <a:extLst>
              <a:ext uri="{FF2B5EF4-FFF2-40B4-BE49-F238E27FC236}">
                <a16:creationId xmlns:a16="http://schemas.microsoft.com/office/drawing/2014/main" id="{253B234B-3DD8-1446-8CE4-C2F8951E97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FECA7-F1EB-284C-9067-A7EBDB453356}"/>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234865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349EB-4509-914C-A9C4-7F44A1AFD091}"/>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3" name="Footer Placeholder 2">
            <a:extLst>
              <a:ext uri="{FF2B5EF4-FFF2-40B4-BE49-F238E27FC236}">
                <a16:creationId xmlns:a16="http://schemas.microsoft.com/office/drawing/2014/main" id="{DE26C179-3DAC-714B-855D-2A90A0D374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F2B1D-0CC6-EF4A-B2F1-FCA6906DF679}"/>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228964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36A8-D7A5-AB49-9ED5-8FD21D13B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FA631-5E79-2F4E-9F83-515F48E24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AEAF57-9D42-E24D-B94A-1463304A4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C50B2-DCFE-9B4F-BC72-3D7F01DF9B74}"/>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6" name="Footer Placeholder 5">
            <a:extLst>
              <a:ext uri="{FF2B5EF4-FFF2-40B4-BE49-F238E27FC236}">
                <a16:creationId xmlns:a16="http://schemas.microsoft.com/office/drawing/2014/main" id="{CA905672-1483-3E41-92B7-4089E7062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E4C2A-2117-F744-A2FD-4F0053A1DD10}"/>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342313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251F-AF63-0948-9237-E0BAD6AEB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E71D75-02B9-8F4B-B96A-86AA54491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88CDA-A579-AC4F-817E-870830596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71E8C-7C66-7E4B-B276-73615BD83C9E}"/>
              </a:ext>
            </a:extLst>
          </p:cNvPr>
          <p:cNvSpPr>
            <a:spLocks noGrp="1"/>
          </p:cNvSpPr>
          <p:nvPr>
            <p:ph type="dt" sz="half" idx="10"/>
          </p:nvPr>
        </p:nvSpPr>
        <p:spPr/>
        <p:txBody>
          <a:bodyPr/>
          <a:lstStyle/>
          <a:p>
            <a:fld id="{F629DD0F-B3E5-D541-980E-9142B56ECB72}" type="datetimeFigureOut">
              <a:rPr lang="en-US" smtClean="0"/>
              <a:t>1/23/22</a:t>
            </a:fld>
            <a:endParaRPr lang="en-US"/>
          </a:p>
        </p:txBody>
      </p:sp>
      <p:sp>
        <p:nvSpPr>
          <p:cNvPr id="6" name="Footer Placeholder 5">
            <a:extLst>
              <a:ext uri="{FF2B5EF4-FFF2-40B4-BE49-F238E27FC236}">
                <a16:creationId xmlns:a16="http://schemas.microsoft.com/office/drawing/2014/main" id="{471327C6-7188-6144-8C87-E9B890D1E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43942-C9B1-D14E-86A9-A21A1058F17B}"/>
              </a:ext>
            </a:extLst>
          </p:cNvPr>
          <p:cNvSpPr>
            <a:spLocks noGrp="1"/>
          </p:cNvSpPr>
          <p:nvPr>
            <p:ph type="sldNum" sz="quarter" idx="12"/>
          </p:nvPr>
        </p:nvSpPr>
        <p:spPr/>
        <p:txBody>
          <a:bodyPr/>
          <a:lstStyle/>
          <a:p>
            <a:fld id="{40E70745-FA85-7A40-827A-EEFCC1DB4C52}" type="slidenum">
              <a:rPr lang="en-US" smtClean="0"/>
              <a:t>‹#›</a:t>
            </a:fld>
            <a:endParaRPr lang="en-US"/>
          </a:p>
        </p:txBody>
      </p:sp>
    </p:spTree>
    <p:extLst>
      <p:ext uri="{BB962C8B-B14F-4D97-AF65-F5344CB8AC3E}">
        <p14:creationId xmlns:p14="http://schemas.microsoft.com/office/powerpoint/2010/main" val="18253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5013C-D0DD-1C4D-8C63-267D35D0B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8B5B30-0DA3-F447-A1C3-63F16DD0B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7EAA8-56D7-8049-A320-F1BD8F448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9DD0F-B3E5-D541-980E-9142B56ECB72}" type="datetimeFigureOut">
              <a:rPr lang="en-US" smtClean="0"/>
              <a:t>1/23/22</a:t>
            </a:fld>
            <a:endParaRPr lang="en-US"/>
          </a:p>
        </p:txBody>
      </p:sp>
      <p:sp>
        <p:nvSpPr>
          <p:cNvPr id="5" name="Footer Placeholder 4">
            <a:extLst>
              <a:ext uri="{FF2B5EF4-FFF2-40B4-BE49-F238E27FC236}">
                <a16:creationId xmlns:a16="http://schemas.microsoft.com/office/drawing/2014/main" id="{F7FCD770-CD17-894F-AD2D-CA0F90FBD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8F72D-C46B-F948-8208-726E2D993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70745-FA85-7A40-827A-EEFCC1DB4C52}" type="slidenum">
              <a:rPr lang="en-US" smtClean="0"/>
              <a:t>‹#›</a:t>
            </a:fld>
            <a:endParaRPr lang="en-US"/>
          </a:p>
        </p:txBody>
      </p:sp>
      <p:pic>
        <p:nvPicPr>
          <p:cNvPr id="9" name="Picture 8" descr="Logo, arrow&#10;&#10;Description automatically generated with medium confidence">
            <a:extLst>
              <a:ext uri="{FF2B5EF4-FFF2-40B4-BE49-F238E27FC236}">
                <a16:creationId xmlns:a16="http://schemas.microsoft.com/office/drawing/2014/main" id="{81D9C2EE-B5CB-5E4C-B38C-4963E93868D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27141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5D143-15A9-7245-ADE3-8E49909C3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F1A97-0715-C549-8A3B-401BE1A14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2A830-AF29-4540-8CFF-F4C1B3DC1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F6898-C3E4-9A4A-B59F-BEDD638A00A8}" type="datetimeFigureOut">
              <a:rPr lang="en-US" smtClean="0"/>
              <a:t>1/23/22</a:t>
            </a:fld>
            <a:endParaRPr lang="en-US"/>
          </a:p>
        </p:txBody>
      </p:sp>
      <p:sp>
        <p:nvSpPr>
          <p:cNvPr id="5" name="Footer Placeholder 4">
            <a:extLst>
              <a:ext uri="{FF2B5EF4-FFF2-40B4-BE49-F238E27FC236}">
                <a16:creationId xmlns:a16="http://schemas.microsoft.com/office/drawing/2014/main" id="{BA3B4BBB-4A26-8F4B-8F12-F7515A9C6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989D86-BA2E-7B4F-AC62-584BA038A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9ADE8-0679-CC42-8BA3-E956F1C437D3}" type="slidenum">
              <a:rPr lang="en-US" smtClean="0"/>
              <a:t>‹#›</a:t>
            </a:fld>
            <a:endParaRPr lang="en-US"/>
          </a:p>
        </p:txBody>
      </p:sp>
      <p:pic>
        <p:nvPicPr>
          <p:cNvPr id="8" name="Picture 7" descr="A sign on a wall&#10;&#10;Description automatically generated with low confidence">
            <a:extLst>
              <a:ext uri="{FF2B5EF4-FFF2-40B4-BE49-F238E27FC236}">
                <a16:creationId xmlns:a16="http://schemas.microsoft.com/office/drawing/2014/main" id="{864CC104-0E20-4540-8646-48878CEA71B8}"/>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619715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72B02-D3CD-0148-9998-F8D72AE82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A55F1C-158C-7442-BFF8-2D8C6C87F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10BB8-7BF1-F549-AE38-62F58AE8D0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B38CF-F90C-CC44-8E0E-878DAE7C3804}" type="datetimeFigureOut">
              <a:rPr lang="en-US" smtClean="0"/>
              <a:t>1/23/22</a:t>
            </a:fld>
            <a:endParaRPr lang="en-US"/>
          </a:p>
        </p:txBody>
      </p:sp>
      <p:sp>
        <p:nvSpPr>
          <p:cNvPr id="5" name="Footer Placeholder 4">
            <a:extLst>
              <a:ext uri="{FF2B5EF4-FFF2-40B4-BE49-F238E27FC236}">
                <a16:creationId xmlns:a16="http://schemas.microsoft.com/office/drawing/2014/main" id="{67D95893-2054-FF4E-9462-C783B3975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D5424-21C3-414B-94A5-BC7A4FB3C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ABC61-9376-5D49-98DD-56F3CF315972}" type="slidenum">
              <a:rPr lang="en-US" smtClean="0"/>
              <a:t>‹#›</a:t>
            </a:fld>
            <a:endParaRPr lang="en-US"/>
          </a:p>
        </p:txBody>
      </p:sp>
      <p:pic>
        <p:nvPicPr>
          <p:cNvPr id="8" name="Picture 7" descr="A picture containing dark&#10;&#10;Description automatically generated">
            <a:extLst>
              <a:ext uri="{FF2B5EF4-FFF2-40B4-BE49-F238E27FC236}">
                <a16:creationId xmlns:a16="http://schemas.microsoft.com/office/drawing/2014/main" id="{BCD67243-B4E0-5247-A038-F0A357170659}"/>
              </a:ext>
            </a:extLst>
          </p:cNvPr>
          <p:cNvPicPr>
            <a:picLocks noChangeAspect="1"/>
          </p:cNvPicPr>
          <p:nvPr userDrawn="1"/>
        </p:nvPicPr>
        <p:blipFill rotWithShape="1">
          <a:blip r:embed="rId13"/>
          <a:srcRect b="16940"/>
          <a:stretch/>
        </p:blipFill>
        <p:spPr>
          <a:xfrm>
            <a:off x="0" y="0"/>
            <a:ext cx="12192000" cy="6858000"/>
          </a:xfrm>
          <a:prstGeom prst="rect">
            <a:avLst/>
          </a:prstGeom>
        </p:spPr>
      </p:pic>
    </p:spTree>
    <p:extLst>
      <p:ext uri="{BB962C8B-B14F-4D97-AF65-F5344CB8AC3E}">
        <p14:creationId xmlns:p14="http://schemas.microsoft.com/office/powerpoint/2010/main" val="603967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33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109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What</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is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Wisdom?</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Wisdom</a:t>
            </a:r>
            <a:r>
              <a:rPr kumimoji="0" lang="en-US" sz="32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 synonyms and comparisons</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Knowledge, Learning</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781AD902-9FBF-EA4C-84C8-7B8C5149ACC8}"/>
              </a:ext>
            </a:extLst>
          </p:cNvPr>
          <p:cNvSpPr txBox="1"/>
          <p:nvPr/>
        </p:nvSpPr>
        <p:spPr>
          <a:xfrm>
            <a:off x="862642" y="241022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Shrewdness, Discretion</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D807F541-2070-1044-9600-021AD0A6822D}"/>
              </a:ext>
            </a:extLst>
          </p:cNvPr>
          <p:cNvSpPr txBox="1"/>
          <p:nvPr/>
        </p:nvSpPr>
        <p:spPr>
          <a:xfrm>
            <a:off x="862642" y="293459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Understanding, Insight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355A024-E80B-0048-9679-67727E27CF6F}"/>
              </a:ext>
            </a:extLst>
          </p:cNvPr>
          <p:cNvSpPr txBox="1"/>
          <p:nvPr/>
        </p:nvSpPr>
        <p:spPr>
          <a:xfrm>
            <a:off x="862642" y="345666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Discernment, Good sense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F0A6283A-129F-6047-A559-E81D14CBE236}"/>
              </a:ext>
            </a:extLst>
          </p:cNvPr>
          <p:cNvSpPr txBox="1"/>
          <p:nvPr/>
        </p:nvSpPr>
        <p:spPr>
          <a:xfrm>
            <a:off x="6096000" y="188643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Wise dealing, Sound wisdom</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80AF39AA-E57B-7145-8CDE-83BD7213E4BC}"/>
              </a:ext>
            </a:extLst>
          </p:cNvPr>
          <p:cNvSpPr txBox="1"/>
          <p:nvPr/>
        </p:nvSpPr>
        <p:spPr>
          <a:xfrm>
            <a:off x="6096000" y="240850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Instruction, Training</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0AF14649-6490-7646-9482-FA851D051719}"/>
              </a:ext>
            </a:extLst>
          </p:cNvPr>
          <p:cNvSpPr txBox="1"/>
          <p:nvPr/>
        </p:nvSpPr>
        <p:spPr>
          <a:xfrm>
            <a:off x="6096000" y="293287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Correction, Reproof</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004CC7C0-5C61-D740-9E98-79CDCF349998}"/>
              </a:ext>
            </a:extLst>
          </p:cNvPr>
          <p:cNvSpPr txBox="1"/>
          <p:nvPr/>
        </p:nvSpPr>
        <p:spPr>
          <a:xfrm>
            <a:off x="6096000" y="342900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Building character, Discipline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CF450B4F-5900-4046-994E-9E2D53F9D26F}"/>
              </a:ext>
            </a:extLst>
          </p:cNvPr>
          <p:cNvSpPr txBox="1"/>
          <p:nvPr/>
        </p:nvSpPr>
        <p:spPr>
          <a:xfrm>
            <a:off x="3070571" y="4518616"/>
            <a:ext cx="8296124" cy="1077218"/>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A more mature understanding </a:t>
            </a:r>
            <a:br>
              <a:rPr lang="en-US" sz="32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of the complexities of life.</a:t>
            </a:r>
          </a:p>
        </p:txBody>
      </p:sp>
      <p:sp>
        <p:nvSpPr>
          <p:cNvPr id="2" name="Oval 1">
            <a:extLst>
              <a:ext uri="{FF2B5EF4-FFF2-40B4-BE49-F238E27FC236}">
                <a16:creationId xmlns:a16="http://schemas.microsoft.com/office/drawing/2014/main" id="{E2124B4E-4DCB-C34B-A991-0E95CC47797D}"/>
              </a:ext>
            </a:extLst>
          </p:cNvPr>
          <p:cNvSpPr/>
          <p:nvPr/>
        </p:nvSpPr>
        <p:spPr>
          <a:xfrm>
            <a:off x="5711252" y="4961745"/>
            <a:ext cx="2833141" cy="749508"/>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21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1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heel(1)">
                                      <p:cBhvr>
                                        <p:cTn id="5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5" grpId="0"/>
      <p:bldP spid="7" grpId="0"/>
      <p:bldP spid="8" grpId="0"/>
      <p:bldP spid="10" grpId="0"/>
      <p:bldP spid="11" grpId="0"/>
      <p:bldP spid="12" grpId="0"/>
      <p:bldP spid="13" grpId="0"/>
      <p:bldP spid="1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What</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is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Wisdom?</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a typeface="+mn-ea"/>
              <a:cs typeface="+mn-cs"/>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Wisdom</a:t>
            </a:r>
            <a:r>
              <a:rPr kumimoji="0" lang="en-US" sz="32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 synonyms and comparisons</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Knowledge, Learning</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781AD902-9FBF-EA4C-84C8-7B8C5149ACC8}"/>
              </a:ext>
            </a:extLst>
          </p:cNvPr>
          <p:cNvSpPr txBox="1"/>
          <p:nvPr/>
        </p:nvSpPr>
        <p:spPr>
          <a:xfrm>
            <a:off x="862642" y="241022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Shrewdness, Discretion</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D807F541-2070-1044-9600-021AD0A6822D}"/>
              </a:ext>
            </a:extLst>
          </p:cNvPr>
          <p:cNvSpPr txBox="1"/>
          <p:nvPr/>
        </p:nvSpPr>
        <p:spPr>
          <a:xfrm>
            <a:off x="862642" y="293459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Understanding, Insight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355A024-E80B-0048-9679-67727E27CF6F}"/>
              </a:ext>
            </a:extLst>
          </p:cNvPr>
          <p:cNvSpPr txBox="1"/>
          <p:nvPr/>
        </p:nvSpPr>
        <p:spPr>
          <a:xfrm>
            <a:off x="862642" y="345666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Discernment, Good sense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F0A6283A-129F-6047-A559-E81D14CBE236}"/>
              </a:ext>
            </a:extLst>
          </p:cNvPr>
          <p:cNvSpPr txBox="1"/>
          <p:nvPr/>
        </p:nvSpPr>
        <p:spPr>
          <a:xfrm>
            <a:off x="6096000" y="188643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Wise dealing, Sound wisdom</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80AF39AA-E57B-7145-8CDE-83BD7213E4BC}"/>
              </a:ext>
            </a:extLst>
          </p:cNvPr>
          <p:cNvSpPr txBox="1"/>
          <p:nvPr/>
        </p:nvSpPr>
        <p:spPr>
          <a:xfrm>
            <a:off x="6096000" y="240850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Instruction, Training</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0AF14649-6490-7646-9482-FA851D051719}"/>
              </a:ext>
            </a:extLst>
          </p:cNvPr>
          <p:cNvSpPr txBox="1"/>
          <p:nvPr/>
        </p:nvSpPr>
        <p:spPr>
          <a:xfrm>
            <a:off x="6096000" y="293287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Correction, Reproof</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004CC7C0-5C61-D740-9E98-79CDCF349998}"/>
              </a:ext>
            </a:extLst>
          </p:cNvPr>
          <p:cNvSpPr txBox="1"/>
          <p:nvPr/>
        </p:nvSpPr>
        <p:spPr>
          <a:xfrm>
            <a:off x="6096000" y="342900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Building character, Discipline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CF450B4F-5900-4046-994E-9E2D53F9D26F}"/>
              </a:ext>
            </a:extLst>
          </p:cNvPr>
          <p:cNvSpPr txBox="1"/>
          <p:nvPr/>
        </p:nvSpPr>
        <p:spPr>
          <a:xfrm>
            <a:off x="3070571" y="4518616"/>
            <a:ext cx="8296124" cy="1077218"/>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A more mature understanding </a:t>
            </a:r>
            <a:br>
              <a:rPr lang="en-US" sz="32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of the complexities of life.</a:t>
            </a:r>
          </a:p>
        </p:txBody>
      </p:sp>
      <p:sp>
        <p:nvSpPr>
          <p:cNvPr id="2" name="Oval 1">
            <a:extLst>
              <a:ext uri="{FF2B5EF4-FFF2-40B4-BE49-F238E27FC236}">
                <a16:creationId xmlns:a16="http://schemas.microsoft.com/office/drawing/2014/main" id="{E2124B4E-4DCB-C34B-A991-0E95CC47797D}"/>
              </a:ext>
            </a:extLst>
          </p:cNvPr>
          <p:cNvSpPr/>
          <p:nvPr/>
        </p:nvSpPr>
        <p:spPr>
          <a:xfrm>
            <a:off x="5711252" y="4961745"/>
            <a:ext cx="2833141" cy="749508"/>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7CBA1ACB-6629-4447-BA9B-AD9CAC24E9E6}"/>
              </a:ext>
            </a:extLst>
          </p:cNvPr>
          <p:cNvSpPr/>
          <p:nvPr/>
        </p:nvSpPr>
        <p:spPr>
          <a:xfrm>
            <a:off x="0" y="959370"/>
            <a:ext cx="12192000" cy="3443826"/>
          </a:xfrm>
          <a:prstGeom prst="roundRect">
            <a:avLst/>
          </a:prstGeom>
          <a:solidFill>
            <a:schemeClr val="tx1">
              <a:alpha val="86000"/>
            </a:schemeClr>
          </a:solidFill>
          <a:ln>
            <a:noFill/>
          </a:ln>
          <a:effectLst>
            <a:softEdge rad="261739"/>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chemeClr val="accent1">
                    <a:alpha val="43844"/>
                  </a:schemeClr>
                </a:glow>
              </a:effectLst>
            </a:endParaRPr>
          </a:p>
        </p:txBody>
      </p:sp>
      <p:sp>
        <p:nvSpPr>
          <p:cNvPr id="16" name="TextBox 15">
            <a:extLst>
              <a:ext uri="{FF2B5EF4-FFF2-40B4-BE49-F238E27FC236}">
                <a16:creationId xmlns:a16="http://schemas.microsoft.com/office/drawing/2014/main" id="{23278FF6-5D96-4344-93C8-26DCA94B6556}"/>
              </a:ext>
            </a:extLst>
          </p:cNvPr>
          <p:cNvSpPr txBox="1"/>
          <p:nvPr/>
        </p:nvSpPr>
        <p:spPr>
          <a:xfrm>
            <a:off x="734781" y="2161820"/>
            <a:ext cx="5361219" cy="1200329"/>
          </a:xfrm>
          <a:prstGeom prst="rect">
            <a:avLst/>
          </a:prstGeom>
          <a:noFill/>
        </p:spPr>
        <p:txBody>
          <a:bodyPr wrap="square" rtlCol="0">
            <a:spAutoFit/>
          </a:bodyPr>
          <a:lstStyle/>
          <a:p>
            <a:pPr lvl="0" algn="ctr">
              <a:defRPr/>
            </a:pP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REMEMBER THE DIFFERENCE BETWEEN </a:t>
            </a:r>
            <a:r>
              <a:rPr lang="en-US" sz="2400" u="sng"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COMPLEX</a:t>
            </a: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 AND </a:t>
            </a:r>
            <a:r>
              <a:rPr lang="en-US" sz="2400" u="sng"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COMPLICATED</a:t>
            </a: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8FB18318-E694-E54D-9D83-4800B97B42C5}"/>
              </a:ext>
            </a:extLst>
          </p:cNvPr>
          <p:cNvSpPr txBox="1"/>
          <p:nvPr/>
        </p:nvSpPr>
        <p:spPr>
          <a:xfrm>
            <a:off x="6096000" y="2164885"/>
            <a:ext cx="5361219" cy="1200329"/>
          </a:xfrm>
          <a:prstGeom prst="rect">
            <a:avLst/>
          </a:prstGeom>
          <a:noFill/>
        </p:spPr>
        <p:txBody>
          <a:bodyPr wrap="square" rtlCol="0">
            <a:spAutoFit/>
          </a:bodyPr>
          <a:lstStyle/>
          <a:p>
            <a:pPr lvl="0" algn="ctr">
              <a:defRPr/>
            </a:pP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WISDOM HELPS US </a:t>
            </a:r>
            <a:b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b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LIVE A </a:t>
            </a:r>
            <a:r>
              <a:rPr lang="en-US" sz="2400" u="sng"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COMPLEX</a:t>
            </a: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 LIFE WHILE AVOIDING A </a:t>
            </a:r>
            <a:r>
              <a:rPr lang="en-US" sz="2400" u="sng"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COMPLICATED</a:t>
            </a:r>
            <a:r>
              <a:rPr lang="en-US" sz="2400" cap="small" spc="70" dirty="0">
                <a:solidFill>
                  <a:schemeClr val="accent4">
                    <a:lumMod val="40000"/>
                    <a:lumOff val="60000"/>
                  </a:schemeClr>
                </a:solidFill>
                <a:effectLst>
                  <a:glow rad="101600">
                    <a:schemeClr val="tx1"/>
                  </a:glow>
                </a:effectLst>
                <a:latin typeface="Times New Roman" panose="02020603050405020304" pitchFamily="18" charset="0"/>
                <a:cs typeface="Times New Roman" panose="02020603050405020304" pitchFamily="18" charset="0"/>
              </a:rPr>
              <a:t> LIFE.</a:t>
            </a:r>
          </a:p>
        </p:txBody>
      </p:sp>
    </p:spTree>
    <p:extLst>
      <p:ext uri="{BB962C8B-B14F-4D97-AF65-F5344CB8AC3E}">
        <p14:creationId xmlns:p14="http://schemas.microsoft.com/office/powerpoint/2010/main" val="686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Ecclesiastes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Message</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dirty="0">
                <a:solidFill>
                  <a:prstClr val="white">
                    <a:lumMod val="95000"/>
                  </a:prstClr>
                </a:solidFill>
                <a:latin typeface="Times New Roman" panose="02020603050405020304" pitchFamily="18" charset="0"/>
                <a:cs typeface="Times New Roman" panose="02020603050405020304" pitchFamily="18" charset="0"/>
              </a:rPr>
              <a:t>The</a:t>
            </a:r>
            <a:r>
              <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perspective of</a:t>
            </a:r>
            <a:r>
              <a:rPr kumimoji="0" lang="en-US" sz="3200" b="0" i="0" u="none" strike="noStrike" kern="1200" cap="small" spc="70" normalizeH="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rPr>
              <a:t> a heart without YHWH?</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Its melancholy tone – Is the author hopeless?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B2EA4D37-74B7-3F4D-9171-2B144B6851C6}"/>
              </a:ext>
            </a:extLst>
          </p:cNvPr>
          <p:cNvSpPr txBox="1"/>
          <p:nvPr/>
        </p:nvSpPr>
        <p:spPr>
          <a:xfrm>
            <a:off x="862642" y="241022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“Under the sun” – A contrast to “a heavenly perspective?”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A4100AFC-3CE5-C748-9640-E2B6BB4A94D4}"/>
              </a:ext>
            </a:extLst>
          </p:cNvPr>
          <p:cNvSpPr txBox="1"/>
          <p:nvPr/>
        </p:nvSpPr>
        <p:spPr>
          <a:xfrm>
            <a:off x="862642" y="293344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Refrain: “Enjoy this life” – Not storing up treasure in heaven?</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AB951BED-60B4-C044-BB1A-BEC0D31A36D8}"/>
              </a:ext>
            </a:extLst>
          </p:cNvPr>
          <p:cNvSpPr txBox="1"/>
          <p:nvPr/>
        </p:nvSpPr>
        <p:spPr>
          <a:xfrm>
            <a:off x="516610" y="3979885"/>
            <a:ext cx="11158780" cy="1015663"/>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000" cap="small" spc="70" dirty="0">
                <a:solidFill>
                  <a:schemeClr val="tx2">
                    <a:lumMod val="50000"/>
                  </a:schemeClr>
                </a:solidFill>
                <a:latin typeface="Times New Roman" panose="02020603050405020304" pitchFamily="18" charset="0"/>
                <a:cs typeface="Times New Roman" panose="02020603050405020304" pitchFamily="18" charset="0"/>
              </a:rPr>
              <a:t>Is the writer painting a picture of godless wisdom,</a:t>
            </a:r>
            <a:br>
              <a:rPr lang="en-US" sz="30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000" cap="small" spc="70" dirty="0">
                <a:solidFill>
                  <a:schemeClr val="tx2">
                    <a:lumMod val="50000"/>
                  </a:schemeClr>
                </a:solidFill>
                <a:latin typeface="Times New Roman" panose="02020603050405020304" pitchFamily="18" charset="0"/>
                <a:cs typeface="Times New Roman" panose="02020603050405020304" pitchFamily="18" charset="0"/>
              </a:rPr>
              <a:t>only to turn it all on its head with the book’s final line?</a:t>
            </a:r>
          </a:p>
        </p:txBody>
      </p:sp>
      <p:sp>
        <p:nvSpPr>
          <p:cNvPr id="20" name="TextBox 19">
            <a:extLst>
              <a:ext uri="{FF2B5EF4-FFF2-40B4-BE49-F238E27FC236}">
                <a16:creationId xmlns:a16="http://schemas.microsoft.com/office/drawing/2014/main" id="{509BA865-77F7-994C-B79D-5A3D44499CDE}"/>
              </a:ext>
            </a:extLst>
          </p:cNvPr>
          <p:cNvSpPr txBox="1"/>
          <p:nvPr/>
        </p:nvSpPr>
        <p:spPr>
          <a:xfrm>
            <a:off x="516610" y="5164170"/>
            <a:ext cx="111587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cap="small" spc="70" dirty="0">
                <a:solidFill>
                  <a:prstClr val="white">
                    <a:lumMod val="95000"/>
                  </a:prstClr>
                </a:solidFill>
                <a:latin typeface="Times New Roman" panose="02020603050405020304" pitchFamily="18" charset="0"/>
                <a:cs typeface="Times New Roman" panose="02020603050405020304" pitchFamily="18" charset="0"/>
              </a:rPr>
              <a:t>The realities shown in Ecclesiastes are just that: </a:t>
            </a:r>
            <a:r>
              <a:rPr lang="en-US" sz="2800" i="1" u="sng" cap="small" spc="70" dirty="0">
                <a:solidFill>
                  <a:prstClr val="white">
                    <a:lumMod val="95000"/>
                  </a:prstClr>
                </a:solidFill>
                <a:latin typeface="Times New Roman" panose="02020603050405020304" pitchFamily="18" charset="0"/>
                <a:cs typeface="Times New Roman" panose="02020603050405020304" pitchFamily="18" charset="0"/>
              </a:rPr>
              <a:t>reality</a:t>
            </a:r>
            <a:r>
              <a:rPr lang="en-US" sz="2800" i="1" cap="small" spc="70" dirty="0">
                <a:solidFill>
                  <a:prstClr val="white">
                    <a:lumMod val="95000"/>
                  </a:prstClr>
                </a:solidFill>
                <a:latin typeface="Times New Roman" panose="02020603050405020304" pitchFamily="18" charset="0"/>
                <a:cs typeface="Times New Roman" panose="02020603050405020304" pitchFamily="18" charset="0"/>
              </a:rPr>
              <a:t>.</a:t>
            </a:r>
            <a:endParaRPr kumimoji="0" lang="en-US" sz="2800" b="0" i="1"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33B8463-DB55-444A-B8F5-759FF71534DA}"/>
              </a:ext>
            </a:extLst>
          </p:cNvPr>
          <p:cNvSpPr txBox="1"/>
          <p:nvPr/>
        </p:nvSpPr>
        <p:spPr>
          <a:xfrm>
            <a:off x="516610" y="5687390"/>
            <a:ext cx="111587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i="1" cap="small" spc="70" dirty="0">
                <a:solidFill>
                  <a:prstClr val="white">
                    <a:lumMod val="95000"/>
                  </a:prstClr>
                </a:solidFill>
                <a:latin typeface="Times New Roman" panose="02020603050405020304" pitchFamily="18" charset="0"/>
                <a:cs typeface="Times New Roman" panose="02020603050405020304" pitchFamily="18" charset="0"/>
              </a:rPr>
              <a:t>True for unbelievers &amp; believers alike.</a:t>
            </a:r>
            <a:endParaRPr kumimoji="0" lang="en-US" sz="2800" b="0" i="1" u="none"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9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16" grpId="0"/>
      <p:bldP spid="17" grpId="0"/>
      <p:bldP spid="19" grpId="0" animBg="1"/>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Ecclesiastes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Message</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dirty="0">
                <a:solidFill>
                  <a:prstClr val="white">
                    <a:lumMod val="95000"/>
                  </a:prstClr>
                </a:solidFill>
                <a:latin typeface="Times New Roman" panose="02020603050405020304" pitchFamily="18" charset="0"/>
                <a:cs typeface="Times New Roman" panose="02020603050405020304" pitchFamily="18" charset="0"/>
              </a:rPr>
              <a:t>A balanced dose of reality for all:</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Key Hebrew word: </a:t>
            </a:r>
            <a:r>
              <a:rPr lang="en-US" sz="2800" i="1" cap="small" spc="70" dirty="0" err="1">
                <a:solidFill>
                  <a:prstClr val="white">
                    <a:lumMod val="95000"/>
                  </a:prstClr>
                </a:solidFill>
                <a:latin typeface="Times New Roman" panose="02020603050405020304" pitchFamily="18" charset="0"/>
                <a:cs typeface="Times New Roman" panose="02020603050405020304" pitchFamily="18" charset="0"/>
              </a:rPr>
              <a:t>hevel</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B2EA4D37-74B7-3F4D-9171-2B144B6851C6}"/>
              </a:ext>
            </a:extLst>
          </p:cNvPr>
          <p:cNvSpPr txBox="1"/>
          <p:nvPr/>
        </p:nvSpPr>
        <p:spPr>
          <a:xfrm>
            <a:off x="1348352" y="2410225"/>
            <a:ext cx="106008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Possible translations: vanity, nonsense, breath, meaningless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A4100AFC-3CE5-C748-9640-E2B6BB4A94D4}"/>
              </a:ext>
            </a:extLst>
          </p:cNvPr>
          <p:cNvSpPr txBox="1"/>
          <p:nvPr/>
        </p:nvSpPr>
        <p:spPr>
          <a:xfrm>
            <a:off x="1348352" y="2933445"/>
            <a:ext cx="104626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noProof="0" dirty="0">
                <a:solidFill>
                  <a:prstClr val="white">
                    <a:lumMod val="95000"/>
                  </a:prstClr>
                </a:solidFill>
                <a:latin typeface="Times New Roman" panose="02020603050405020304" pitchFamily="18" charset="0"/>
                <a:cs typeface="Times New Roman" panose="02020603050405020304" pitchFamily="18" charset="0"/>
              </a:rPr>
              <a:t>Best translation: </a:t>
            </a:r>
            <a:r>
              <a:rPr lang="en-US" sz="2800" i="1" u="sng" cap="small" spc="70" noProof="0" dirty="0">
                <a:solidFill>
                  <a:prstClr val="white">
                    <a:lumMod val="95000"/>
                  </a:prstClr>
                </a:solidFill>
                <a:latin typeface="Times New Roman" panose="02020603050405020304" pitchFamily="18" charset="0"/>
                <a:cs typeface="Times New Roman" panose="02020603050405020304" pitchFamily="18" charset="0"/>
              </a:rPr>
              <a:t>vapor</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EB8F3ACA-F6B3-F04A-9E6B-BAE1F16CFDBE}"/>
              </a:ext>
            </a:extLst>
          </p:cNvPr>
          <p:cNvSpPr txBox="1"/>
          <p:nvPr/>
        </p:nvSpPr>
        <p:spPr>
          <a:xfrm>
            <a:off x="862642" y="345666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noProof="0" dirty="0">
                <a:solidFill>
                  <a:prstClr val="white">
                    <a:lumMod val="95000"/>
                  </a:prstClr>
                </a:solidFill>
                <a:latin typeface="Times New Roman" panose="02020603050405020304" pitchFamily="18" charset="0"/>
                <a:cs typeface="Times New Roman" panose="02020603050405020304" pitchFamily="18" charset="0"/>
              </a:rPr>
              <a:t>Ecclesiastes shows man’s limits</a:t>
            </a:r>
            <a:endParaRPr kumimoji="0" lang="en-US" sz="2800" b="0"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9A6AAB4-A40A-CE4F-B3E6-957E891639A1}"/>
              </a:ext>
            </a:extLst>
          </p:cNvPr>
          <p:cNvSpPr txBox="1"/>
          <p:nvPr/>
        </p:nvSpPr>
        <p:spPr>
          <a:xfrm>
            <a:off x="1348352" y="3979885"/>
            <a:ext cx="1046264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50" dirty="0">
                <a:solidFill>
                  <a:prstClr val="white">
                    <a:lumMod val="95000"/>
                  </a:prstClr>
                </a:solidFill>
                <a:latin typeface="Times New Roman" panose="02020603050405020304" pitchFamily="18" charset="0"/>
                <a:cs typeface="Times New Roman" panose="02020603050405020304" pitchFamily="18" charset="0"/>
              </a:rPr>
              <a:t>Our quests for wealth… meaning… greatness… </a:t>
            </a:r>
            <a:r>
              <a:rPr lang="en-US" sz="2800" cap="small" spc="20" dirty="0">
                <a:solidFill>
                  <a:prstClr val="white">
                    <a:lumMod val="95000"/>
                  </a:prstClr>
                </a:solidFill>
                <a:latin typeface="Times New Roman" panose="02020603050405020304" pitchFamily="18" charset="0"/>
                <a:cs typeface="Times New Roman" panose="02020603050405020304" pitchFamily="18" charset="0"/>
              </a:rPr>
              <a:t>immortality… excellence… power… notoriety… happiness…</a:t>
            </a:r>
            <a:r>
              <a:rPr lang="en-US" sz="2800" cap="small" spc="50" dirty="0">
                <a:solidFill>
                  <a:prstClr val="white">
                    <a:lumMod val="95000"/>
                  </a:prstClr>
                </a:solidFill>
                <a:latin typeface="Times New Roman" panose="02020603050405020304" pitchFamily="18" charset="0"/>
                <a:cs typeface="Times New Roman" panose="02020603050405020304" pitchFamily="18" charset="0"/>
              </a:rPr>
              <a:t> excitement… love… accomplishment… knowledge…</a:t>
            </a:r>
            <a:endParaRPr kumimoji="0" lang="en-US" sz="2800" b="0" strike="noStrike" kern="1200" cap="small" spc="50" normalizeH="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692A1C1-9CEA-2F4C-880E-BA3197358866}"/>
              </a:ext>
            </a:extLst>
          </p:cNvPr>
          <p:cNvSpPr txBox="1"/>
          <p:nvPr/>
        </p:nvSpPr>
        <p:spPr>
          <a:xfrm>
            <a:off x="1348352" y="5364880"/>
            <a:ext cx="104626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We are always limited in our ability to get these.</a:t>
            </a:r>
            <a:endParaRPr kumimoji="0" lang="en-US" sz="2800" b="0" strike="noStrike" kern="1200" cap="small" spc="70" normalizeH="0" baseline="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B93640F-7069-0241-914C-857D5937B3BF}"/>
              </a:ext>
            </a:extLst>
          </p:cNvPr>
          <p:cNvSpPr txBox="1"/>
          <p:nvPr/>
        </p:nvSpPr>
        <p:spPr>
          <a:xfrm>
            <a:off x="381001" y="5950092"/>
            <a:ext cx="11429999" cy="584775"/>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“All is vapor and striving after wind.”</a:t>
            </a:r>
          </a:p>
        </p:txBody>
      </p:sp>
    </p:spTree>
    <p:extLst>
      <p:ext uri="{BB962C8B-B14F-4D97-AF65-F5344CB8AC3E}">
        <p14:creationId xmlns:p14="http://schemas.microsoft.com/office/powerpoint/2010/main" val="12406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17" grpId="0"/>
      <p:bldP spid="10" grpId="0"/>
      <p:bldP spid="11" grpId="1"/>
      <p:bldP spid="12"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Ecclesiastes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Message</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dirty="0">
                <a:solidFill>
                  <a:prstClr val="white">
                    <a:lumMod val="95000"/>
                  </a:prstClr>
                </a:solidFill>
                <a:latin typeface="Times New Roman" panose="02020603050405020304" pitchFamily="18" charset="0"/>
                <a:cs typeface="Times New Roman" panose="02020603050405020304" pitchFamily="18" charset="0"/>
              </a:rPr>
              <a:t>A balanced dose of reality for all:</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Not inherently bad news!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B2EA4D37-74B7-3F4D-9171-2B144B6851C6}"/>
              </a:ext>
            </a:extLst>
          </p:cNvPr>
          <p:cNvSpPr txBox="1"/>
          <p:nvPr/>
        </p:nvSpPr>
        <p:spPr>
          <a:xfrm>
            <a:off x="1348353" y="2410225"/>
            <a:ext cx="10462648" cy="523220"/>
          </a:xfrm>
          <a:prstGeom prst="rect">
            <a:avLst/>
          </a:prstGeom>
          <a:noFill/>
        </p:spPr>
        <p:txBody>
          <a:bodyPr wrap="square" rtlCol="0">
            <a:spAutoFit/>
          </a:bodyPr>
          <a:lstStyle/>
          <a:p>
            <a:pPr lvl="0">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There is plenty of negative </a:t>
            </a:r>
            <a:r>
              <a:rPr lang="en-US" sz="2800" u="sng" cap="small" spc="70" dirty="0">
                <a:solidFill>
                  <a:prstClr val="white">
                    <a:lumMod val="95000"/>
                  </a:prstClr>
                </a:solidFill>
                <a:latin typeface="Times New Roman" panose="02020603050405020304" pitchFamily="18" charset="0"/>
                <a:cs typeface="Times New Roman" panose="02020603050405020304" pitchFamily="18" charset="0"/>
              </a:rPr>
              <a:t>and</a:t>
            </a: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 positive in this wisdom</a:t>
            </a:r>
          </a:p>
        </p:txBody>
      </p:sp>
      <p:sp>
        <p:nvSpPr>
          <p:cNvPr id="23" name="TextBox 22">
            <a:extLst>
              <a:ext uri="{FF2B5EF4-FFF2-40B4-BE49-F238E27FC236}">
                <a16:creationId xmlns:a16="http://schemas.microsoft.com/office/drawing/2014/main" id="{FA54F901-37AA-5745-888F-DBB447489CB6}"/>
              </a:ext>
            </a:extLst>
          </p:cNvPr>
          <p:cNvSpPr txBox="1"/>
          <p:nvPr/>
        </p:nvSpPr>
        <p:spPr>
          <a:xfrm>
            <a:off x="1348353" y="2933445"/>
            <a:ext cx="10462648" cy="523220"/>
          </a:xfrm>
          <a:prstGeom prst="rect">
            <a:avLst/>
          </a:prstGeom>
          <a:noFill/>
        </p:spPr>
        <p:txBody>
          <a:bodyPr wrap="square" rtlCol="0">
            <a:spAutoFit/>
          </a:bodyPr>
          <a:lstStyle/>
          <a:p>
            <a:pPr lvl="0">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cf. Eccl. 3:1-8, also vv. 9-13</a:t>
            </a:r>
          </a:p>
        </p:txBody>
      </p:sp>
      <p:sp>
        <p:nvSpPr>
          <p:cNvPr id="24" name="TextBox 23">
            <a:extLst>
              <a:ext uri="{FF2B5EF4-FFF2-40B4-BE49-F238E27FC236}">
                <a16:creationId xmlns:a16="http://schemas.microsoft.com/office/drawing/2014/main" id="{A7B19DAC-9D37-8F40-B088-A207523FA100}"/>
              </a:ext>
            </a:extLst>
          </p:cNvPr>
          <p:cNvSpPr txBox="1"/>
          <p:nvPr/>
        </p:nvSpPr>
        <p:spPr>
          <a:xfrm>
            <a:off x="862642" y="345666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Is it true for God’s children? Or just unbelievers?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2C12A064-25E2-8141-A84C-7048D750AC3E}"/>
              </a:ext>
            </a:extLst>
          </p:cNvPr>
          <p:cNvSpPr txBox="1"/>
          <p:nvPr/>
        </p:nvSpPr>
        <p:spPr>
          <a:xfrm>
            <a:off x="1348353" y="3979885"/>
            <a:ext cx="10462648" cy="523220"/>
          </a:xfrm>
          <a:prstGeom prst="rect">
            <a:avLst/>
          </a:prstGeom>
          <a:noFill/>
        </p:spPr>
        <p:txBody>
          <a:bodyPr wrap="square" rtlCol="0">
            <a:spAutoFit/>
          </a:bodyPr>
          <a:lstStyle/>
          <a:p>
            <a:pPr lvl="0">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Reality for all people; both great and small.</a:t>
            </a:r>
          </a:p>
        </p:txBody>
      </p:sp>
      <p:sp>
        <p:nvSpPr>
          <p:cNvPr id="26" name="TextBox 25">
            <a:extLst>
              <a:ext uri="{FF2B5EF4-FFF2-40B4-BE49-F238E27FC236}">
                <a16:creationId xmlns:a16="http://schemas.microsoft.com/office/drawing/2014/main" id="{FA220D46-39C1-D64B-8255-00E8F97101ED}"/>
              </a:ext>
            </a:extLst>
          </p:cNvPr>
          <p:cNvSpPr txBox="1"/>
          <p:nvPr/>
        </p:nvSpPr>
        <p:spPr>
          <a:xfrm>
            <a:off x="862642" y="45031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Examples to consider – 3:11, 4:4, 4:15-16, 6:7-9, 8:6-9, 9:7-10</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B8374054-2F0A-874A-9297-0B5BC4A375E0}"/>
              </a:ext>
            </a:extLst>
          </p:cNvPr>
          <p:cNvSpPr txBox="1"/>
          <p:nvPr/>
        </p:nvSpPr>
        <p:spPr>
          <a:xfrm>
            <a:off x="1348352" y="5026325"/>
            <a:ext cx="10462648" cy="523220"/>
          </a:xfrm>
          <a:prstGeom prst="rect">
            <a:avLst/>
          </a:prstGeom>
          <a:noFill/>
        </p:spPr>
        <p:txBody>
          <a:bodyPr wrap="square" rtlCol="0">
            <a:spAutoFit/>
          </a:bodyPr>
          <a:lstStyle/>
          <a:p>
            <a:pPr lvl="0">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A key verse to balance – 7:14</a:t>
            </a:r>
          </a:p>
        </p:txBody>
      </p:sp>
      <p:sp>
        <p:nvSpPr>
          <p:cNvPr id="4" name="Rectangle 3">
            <a:extLst>
              <a:ext uri="{FF2B5EF4-FFF2-40B4-BE49-F238E27FC236}">
                <a16:creationId xmlns:a16="http://schemas.microsoft.com/office/drawing/2014/main" id="{11A18A9A-A71E-CA44-BA02-9E9064FCEDD6}"/>
              </a:ext>
            </a:extLst>
          </p:cNvPr>
          <p:cNvSpPr/>
          <p:nvPr/>
        </p:nvSpPr>
        <p:spPr>
          <a:xfrm>
            <a:off x="0" y="1178246"/>
            <a:ext cx="12192000" cy="5811865"/>
          </a:xfrm>
          <a:prstGeom prst="rect">
            <a:avLst/>
          </a:prstGeom>
          <a:solidFill>
            <a:schemeClr val="tx1">
              <a:alpha val="843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5839314-C75A-B948-BDD9-E7C07956260F}"/>
              </a:ext>
            </a:extLst>
          </p:cNvPr>
          <p:cNvSpPr txBox="1"/>
          <p:nvPr/>
        </p:nvSpPr>
        <p:spPr>
          <a:xfrm>
            <a:off x="516610" y="2416717"/>
            <a:ext cx="11158780" cy="2554545"/>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000" cap="small" spc="70" dirty="0">
                <a:solidFill>
                  <a:schemeClr val="tx2">
                    <a:lumMod val="50000"/>
                  </a:schemeClr>
                </a:solidFill>
                <a:latin typeface="Times New Roman" panose="02020603050405020304" pitchFamily="18" charset="0"/>
                <a:cs typeface="Times New Roman" panose="02020603050405020304" pitchFamily="18" charset="0"/>
              </a:rPr>
              <a:t>“In the day of prosperity be joyful, and in the day </a:t>
            </a:r>
            <a:br>
              <a:rPr lang="en-US" sz="30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000" cap="small" spc="70" dirty="0">
                <a:solidFill>
                  <a:schemeClr val="tx2">
                    <a:lumMod val="50000"/>
                  </a:schemeClr>
                </a:solidFill>
                <a:latin typeface="Times New Roman" panose="02020603050405020304" pitchFamily="18" charset="0"/>
                <a:cs typeface="Times New Roman" panose="02020603050405020304" pitchFamily="18" charset="0"/>
              </a:rPr>
              <a:t>of adversity consider: God has made the one </a:t>
            </a:r>
            <a:br>
              <a:rPr lang="en-US" sz="30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000" cap="small" spc="70" dirty="0">
                <a:solidFill>
                  <a:schemeClr val="tx2">
                    <a:lumMod val="50000"/>
                  </a:schemeClr>
                </a:solidFill>
                <a:latin typeface="Times New Roman" panose="02020603050405020304" pitchFamily="18" charset="0"/>
                <a:cs typeface="Times New Roman" panose="02020603050405020304" pitchFamily="18" charset="0"/>
              </a:rPr>
              <a:t>as well as the other, so that man may not find out </a:t>
            </a:r>
            <a:br>
              <a:rPr lang="en-US" sz="30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000" cap="small" spc="70" dirty="0">
                <a:solidFill>
                  <a:schemeClr val="tx2">
                    <a:lumMod val="50000"/>
                  </a:schemeClr>
                </a:solidFill>
                <a:latin typeface="Times New Roman" panose="02020603050405020304" pitchFamily="18" charset="0"/>
                <a:cs typeface="Times New Roman" panose="02020603050405020304" pitchFamily="18" charset="0"/>
              </a:rPr>
              <a:t>anything that will be after him.”</a:t>
            </a:r>
          </a:p>
          <a:p>
            <a:pPr algn="ctr">
              <a:spcAft>
                <a:spcPts val="1200"/>
              </a:spcAft>
            </a:pPr>
            <a:r>
              <a:rPr lang="en-US" sz="2400" i="1" cap="small" spc="70" dirty="0">
                <a:solidFill>
                  <a:schemeClr val="tx2">
                    <a:lumMod val="50000"/>
                  </a:schemeClr>
                </a:solidFill>
                <a:latin typeface="Times New Roman" panose="02020603050405020304" pitchFamily="18" charset="0"/>
                <a:cs typeface="Times New Roman" panose="02020603050405020304" pitchFamily="18" charset="0"/>
              </a:rPr>
              <a:t>Eccl. 7:14, ESV</a:t>
            </a:r>
          </a:p>
        </p:txBody>
      </p:sp>
    </p:spTree>
    <p:extLst>
      <p:ext uri="{BB962C8B-B14F-4D97-AF65-F5344CB8AC3E}">
        <p14:creationId xmlns:p14="http://schemas.microsoft.com/office/powerpoint/2010/main" val="330825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P spid="25" grpId="0"/>
      <p:bldP spid="26" grpId="0"/>
      <p:bldP spid="28" grpId="0"/>
      <p:bldP spid="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Ecclesiastes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Message</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dirty="0">
                <a:solidFill>
                  <a:prstClr val="white">
                    <a:lumMod val="95000"/>
                  </a:prstClr>
                </a:solidFill>
                <a:latin typeface="Times New Roman" panose="02020603050405020304" pitchFamily="18" charset="0"/>
                <a:cs typeface="Times New Roman" panose="02020603050405020304" pitchFamily="18" charset="0"/>
              </a:rPr>
              <a:t>A balanced dose of reality for all:</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Ecclesiastes as a lens for Solomon’s life: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B2EA4D37-74B7-3F4D-9171-2B144B6851C6}"/>
              </a:ext>
            </a:extLst>
          </p:cNvPr>
          <p:cNvSpPr txBox="1"/>
          <p:nvPr/>
        </p:nvSpPr>
        <p:spPr>
          <a:xfrm>
            <a:off x="1348353" y="2410225"/>
            <a:ext cx="10462648" cy="954107"/>
          </a:xfrm>
          <a:prstGeom prst="rect">
            <a:avLst/>
          </a:prstGeom>
          <a:noFill/>
        </p:spPr>
        <p:txBody>
          <a:bodyPr wrap="square" rtlCol="0">
            <a:spAutoFit/>
          </a:bodyPr>
          <a:lstStyle/>
          <a:p>
            <a:pPr lvl="0">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Some debate Ecclesiastes’ authorship; I see no reason. (cf. 1:12, 1:16, 2:3, and 2:9)</a:t>
            </a:r>
          </a:p>
        </p:txBody>
      </p:sp>
      <p:sp>
        <p:nvSpPr>
          <p:cNvPr id="18" name="TextBox 17">
            <a:extLst>
              <a:ext uri="{FF2B5EF4-FFF2-40B4-BE49-F238E27FC236}">
                <a16:creationId xmlns:a16="http://schemas.microsoft.com/office/drawing/2014/main" id="{BD3922BE-9C85-CA40-A8D3-E806FD755637}"/>
              </a:ext>
            </a:extLst>
          </p:cNvPr>
          <p:cNvSpPr txBox="1"/>
          <p:nvPr/>
        </p:nvSpPr>
        <p:spPr>
          <a:xfrm>
            <a:off x="1348352" y="3364332"/>
            <a:ext cx="104626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His life &amp; kingdom: a test case for pursuing bliss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9FF14D3F-513F-4E4E-89B0-855F0F58CC33}"/>
              </a:ext>
            </a:extLst>
          </p:cNvPr>
          <p:cNvSpPr txBox="1"/>
          <p:nvPr/>
        </p:nvSpPr>
        <p:spPr>
          <a:xfrm>
            <a:off x="1921790" y="3887552"/>
            <a:ext cx="988921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Acquired and fostered all the great things that men look for — a fascinating existence.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E480BB3D-3C66-2A40-9F37-0A34F41B497F}"/>
              </a:ext>
            </a:extLst>
          </p:cNvPr>
          <p:cNvSpPr txBox="1"/>
          <p:nvPr/>
        </p:nvSpPr>
        <p:spPr>
          <a:xfrm>
            <a:off x="1348352" y="4841659"/>
            <a:ext cx="104626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Reality: Things just go badly sometimes – accept it.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911270DC-8F4A-4042-895B-9354F07803BC}"/>
              </a:ext>
            </a:extLst>
          </p:cNvPr>
          <p:cNvSpPr txBox="1"/>
          <p:nvPr/>
        </p:nvSpPr>
        <p:spPr>
          <a:xfrm>
            <a:off x="1348352" y="5364879"/>
            <a:ext cx="104626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Reality: Things just go well sometimes – enjoy it!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987890B1-F376-C343-A478-BFDD9145EA71}"/>
              </a:ext>
            </a:extLst>
          </p:cNvPr>
          <p:cNvSpPr txBox="1"/>
          <p:nvPr/>
        </p:nvSpPr>
        <p:spPr>
          <a:xfrm>
            <a:off x="1348352" y="5888099"/>
            <a:ext cx="104626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Reality: Some things are forever beyond human limits.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126C972-8EAF-5344-BB8F-C58D82179CE7}"/>
              </a:ext>
            </a:extLst>
          </p:cNvPr>
          <p:cNvSpPr txBox="1"/>
          <p:nvPr/>
        </p:nvSpPr>
        <p:spPr>
          <a:xfrm rot="319693">
            <a:off x="3070571" y="4518616"/>
            <a:ext cx="8296124" cy="1077218"/>
          </a:xfrm>
          <a:prstGeom prst="rect">
            <a:avLst/>
          </a:prstGeom>
          <a:solidFill>
            <a:schemeClr val="accent6">
              <a:lumMod val="40000"/>
              <a:lumOff val="6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It’s true for the prince,</a:t>
            </a:r>
            <a:br>
              <a:rPr lang="en-US" sz="3200" cap="small" spc="7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70" dirty="0">
                <a:solidFill>
                  <a:schemeClr val="tx2">
                    <a:lumMod val="50000"/>
                  </a:schemeClr>
                </a:solidFill>
                <a:latin typeface="Times New Roman" panose="02020603050405020304" pitchFamily="18" charset="0"/>
                <a:cs typeface="Times New Roman" panose="02020603050405020304" pitchFamily="18" charset="0"/>
              </a:rPr>
              <a:t>the pauper, and all the people.</a:t>
            </a:r>
          </a:p>
        </p:txBody>
      </p:sp>
    </p:spTree>
    <p:extLst>
      <p:ext uri="{BB962C8B-B14F-4D97-AF65-F5344CB8AC3E}">
        <p14:creationId xmlns:p14="http://schemas.microsoft.com/office/powerpoint/2010/main" val="8174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P spid="20" grpId="0"/>
      <p:bldP spid="21" grpId="0"/>
      <p:bldP spid="22"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Decisions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Decisions</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dirty="0">
                <a:solidFill>
                  <a:prstClr val="white">
                    <a:lumMod val="95000"/>
                  </a:prstClr>
                </a:solidFill>
                <a:latin typeface="Times New Roman" panose="02020603050405020304" pitchFamily="18" charset="0"/>
                <a:cs typeface="Times New Roman" panose="02020603050405020304" pitchFamily="18" charset="0"/>
              </a:rPr>
              <a:t>Moral question: So does Ecclesiastes therefore release mankind from responsibility to obey God?</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2379448"/>
            <a:ext cx="1094835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No. Solomon’s sinful choices were still sinful, and the consequences weren’t just time-and-chance.</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9044210D-7CE4-FA40-8CF4-19811350979F}"/>
              </a:ext>
            </a:extLst>
          </p:cNvPr>
          <p:cNvSpPr txBox="1"/>
          <p:nvPr/>
        </p:nvSpPr>
        <p:spPr>
          <a:xfrm>
            <a:off x="862642" y="333355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But bad things would still have happened if he’d been upright.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E8A3E68D-48BB-5C44-B25E-358B3D560676}"/>
              </a:ext>
            </a:extLst>
          </p:cNvPr>
          <p:cNvSpPr txBox="1"/>
          <p:nvPr/>
        </p:nvSpPr>
        <p:spPr>
          <a:xfrm>
            <a:off x="2743201" y="4505624"/>
            <a:ext cx="9067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The elegant, simple, final admonition of the book:</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a:extLst>
              <a:ext uri="{FF2B5EF4-FFF2-40B4-BE49-F238E27FC236}">
                <a16:creationId xmlns:a16="http://schemas.microsoft.com/office/drawing/2014/main" id="{5B20CE4D-012C-C344-9F09-F6357F16AFA3}"/>
              </a:ext>
            </a:extLst>
          </p:cNvPr>
          <p:cNvSpPr/>
          <p:nvPr/>
        </p:nvSpPr>
        <p:spPr>
          <a:xfrm>
            <a:off x="0" y="-73617"/>
            <a:ext cx="12192000" cy="7005233"/>
          </a:xfrm>
          <a:prstGeom prst="rect">
            <a:avLst/>
          </a:prstGeom>
          <a:solidFill>
            <a:schemeClr val="tx1">
              <a:alpha val="843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C10D238-56AB-554C-9AB9-5A8FB6E444F3}"/>
              </a:ext>
            </a:extLst>
          </p:cNvPr>
          <p:cNvSpPr txBox="1"/>
          <p:nvPr/>
        </p:nvSpPr>
        <p:spPr>
          <a:xfrm>
            <a:off x="849824" y="1951888"/>
            <a:ext cx="10492352" cy="3139321"/>
          </a:xfrm>
          <a:prstGeom prst="rect">
            <a:avLst/>
          </a:prstGeom>
          <a:solidFill>
            <a:schemeClr val="accent5">
              <a:lumMod val="60000"/>
              <a:lumOff val="40000"/>
            </a:schemeClr>
          </a:solidFill>
          <a:ln>
            <a:solidFill>
              <a:schemeClr val="accent1">
                <a:lumMod val="75000"/>
              </a:schemeClr>
            </a:solidFill>
          </a:ln>
          <a:effectLst>
            <a:glow rad="373062">
              <a:schemeClr val="accent1">
                <a:lumMod val="40000"/>
                <a:lumOff val="60000"/>
                <a:alpha val="22000"/>
              </a:schemeClr>
            </a:glow>
          </a:effectLst>
        </p:spPr>
        <p:txBody>
          <a:bodyPr wrap="square" rtlCol="0">
            <a:spAutoFit/>
          </a:bodyPr>
          <a:lstStyle/>
          <a:p>
            <a:pPr algn="ctr">
              <a:spcAft>
                <a:spcPts val="1200"/>
              </a:spcAft>
            </a:pPr>
            <a:r>
              <a:rPr lang="en-US" sz="3200" cap="small" spc="50" dirty="0">
                <a:solidFill>
                  <a:schemeClr val="tx2">
                    <a:lumMod val="50000"/>
                  </a:schemeClr>
                </a:solidFill>
                <a:latin typeface="Times New Roman" panose="02020603050405020304" pitchFamily="18" charset="0"/>
                <a:cs typeface="Times New Roman" panose="02020603050405020304" pitchFamily="18" charset="0"/>
              </a:rPr>
              <a:t>“The end of the matter; all has been heard. </a:t>
            </a:r>
            <a:br>
              <a:rPr lang="en-US" sz="3200" cap="small" spc="5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50" dirty="0">
                <a:solidFill>
                  <a:schemeClr val="tx2">
                    <a:lumMod val="50000"/>
                  </a:schemeClr>
                </a:solidFill>
                <a:latin typeface="Times New Roman" panose="02020603050405020304" pitchFamily="18" charset="0"/>
                <a:cs typeface="Times New Roman" panose="02020603050405020304" pitchFamily="18" charset="0"/>
              </a:rPr>
              <a:t>Fear God and keep his commandments, for this </a:t>
            </a:r>
            <a:br>
              <a:rPr lang="en-US" sz="3200" cap="small" spc="5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50" dirty="0">
                <a:solidFill>
                  <a:schemeClr val="tx2">
                    <a:lumMod val="50000"/>
                  </a:schemeClr>
                </a:solidFill>
                <a:latin typeface="Times New Roman" panose="02020603050405020304" pitchFamily="18" charset="0"/>
                <a:cs typeface="Times New Roman" panose="02020603050405020304" pitchFamily="18" charset="0"/>
              </a:rPr>
              <a:t>is the whole duty of man. For God will bring </a:t>
            </a:r>
            <a:br>
              <a:rPr lang="en-US" sz="3200" cap="small" spc="5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50" dirty="0">
                <a:solidFill>
                  <a:schemeClr val="tx2">
                    <a:lumMod val="50000"/>
                  </a:schemeClr>
                </a:solidFill>
                <a:latin typeface="Times New Roman" panose="02020603050405020304" pitchFamily="18" charset="0"/>
                <a:cs typeface="Times New Roman" panose="02020603050405020304" pitchFamily="18" charset="0"/>
              </a:rPr>
              <a:t>every deed into judgment, with every </a:t>
            </a:r>
            <a:br>
              <a:rPr lang="en-US" sz="3200" cap="small" spc="50" dirty="0">
                <a:solidFill>
                  <a:schemeClr val="tx2">
                    <a:lumMod val="50000"/>
                  </a:schemeClr>
                </a:solidFill>
                <a:latin typeface="Times New Roman" panose="02020603050405020304" pitchFamily="18" charset="0"/>
                <a:cs typeface="Times New Roman" panose="02020603050405020304" pitchFamily="18" charset="0"/>
              </a:rPr>
            </a:br>
            <a:r>
              <a:rPr lang="en-US" sz="3200" cap="small" spc="50" dirty="0">
                <a:solidFill>
                  <a:schemeClr val="tx2">
                    <a:lumMod val="50000"/>
                  </a:schemeClr>
                </a:solidFill>
                <a:latin typeface="Times New Roman" panose="02020603050405020304" pitchFamily="18" charset="0"/>
                <a:cs typeface="Times New Roman" panose="02020603050405020304" pitchFamily="18" charset="0"/>
              </a:rPr>
              <a:t>secret thing, whether good or evil.”</a:t>
            </a:r>
          </a:p>
          <a:p>
            <a:pPr algn="ctr">
              <a:spcAft>
                <a:spcPts val="1200"/>
              </a:spcAft>
            </a:pPr>
            <a:r>
              <a:rPr lang="en-US" sz="2800" i="1" cap="small" spc="50" dirty="0">
                <a:solidFill>
                  <a:schemeClr val="tx2">
                    <a:lumMod val="50000"/>
                  </a:schemeClr>
                </a:solidFill>
                <a:latin typeface="Times New Roman" panose="02020603050405020304" pitchFamily="18" charset="0"/>
                <a:cs typeface="Times New Roman" panose="02020603050405020304" pitchFamily="18" charset="0"/>
              </a:rPr>
              <a:t>Eccl. 12:13-14, ESV</a:t>
            </a:r>
          </a:p>
        </p:txBody>
      </p:sp>
    </p:spTree>
    <p:extLst>
      <p:ext uri="{BB962C8B-B14F-4D97-AF65-F5344CB8AC3E}">
        <p14:creationId xmlns:p14="http://schemas.microsoft.com/office/powerpoint/2010/main" val="94260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10" grpId="0"/>
      <p:bldP spid="12" grpId="0"/>
      <p:bldP spid="1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10852-AB84-9C4F-A908-92EAFF8DD6F8}"/>
              </a:ext>
            </a:extLst>
          </p:cNvPr>
          <p:cNvSpPr txBox="1"/>
          <p:nvPr/>
        </p:nvSpPr>
        <p:spPr>
          <a:xfrm>
            <a:off x="381000" y="309283"/>
            <a:ext cx="11430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u="sng" cap="small" dirty="0">
                <a:solidFill>
                  <a:schemeClr val="accent4">
                    <a:lumMod val="40000"/>
                    <a:lumOff val="60000"/>
                  </a:schemeClr>
                </a:solidFill>
                <a:latin typeface="Book Antiqua" panose="02040602050305030304" pitchFamily="18" charset="0"/>
              </a:rPr>
              <a:t>How</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Does</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It</a:t>
            </a:r>
            <a:r>
              <a:rPr lang="en-US" sz="4400" b="1" cap="small" dirty="0">
                <a:solidFill>
                  <a:schemeClr val="accent4">
                    <a:lumMod val="40000"/>
                    <a:lumOff val="60000"/>
                  </a:schemeClr>
                </a:solidFill>
                <a:latin typeface="Book Antiqua" panose="02040602050305030304" pitchFamily="18" charset="0"/>
              </a:rPr>
              <a:t> </a:t>
            </a:r>
            <a:r>
              <a:rPr lang="en-US" sz="4400" b="1" u="sng" cap="small" dirty="0">
                <a:solidFill>
                  <a:schemeClr val="accent4">
                    <a:lumMod val="40000"/>
                    <a:lumOff val="60000"/>
                  </a:schemeClr>
                </a:solidFill>
                <a:latin typeface="Book Antiqua" panose="02040602050305030304" pitchFamily="18" charset="0"/>
              </a:rPr>
              <a:t>Help?</a:t>
            </a:r>
            <a:endParaRPr kumimoji="0" lang="en-US" b="1" i="0" strike="noStrike" kern="1200" cap="small" spc="0" normalizeH="0" baseline="0" noProof="0" dirty="0">
              <a:ln>
                <a:noFill/>
              </a:ln>
              <a:solidFill>
                <a:schemeClr val="accent4">
                  <a:lumMod val="40000"/>
                  <a:lumOff val="60000"/>
                </a:schemeClr>
              </a:solidFill>
              <a:effectLst/>
              <a:uLnTx/>
              <a:uFillTx/>
              <a:latin typeface="Book Antiqua" panose="02040602050305030304" pitchFamily="18" charset="0"/>
            </a:endParaRPr>
          </a:p>
        </p:txBody>
      </p:sp>
      <p:sp>
        <p:nvSpPr>
          <p:cNvPr id="9" name="TextBox 8">
            <a:extLst>
              <a:ext uri="{FF2B5EF4-FFF2-40B4-BE49-F238E27FC236}">
                <a16:creationId xmlns:a16="http://schemas.microsoft.com/office/drawing/2014/main" id="{CC13D279-15EF-5744-9EC8-8199E7E2D786}"/>
              </a:ext>
            </a:extLst>
          </p:cNvPr>
          <p:cNvSpPr txBox="1"/>
          <p:nvPr/>
        </p:nvSpPr>
        <p:spPr>
          <a:xfrm>
            <a:off x="381000" y="1302230"/>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dirty="0">
                <a:solidFill>
                  <a:prstClr val="white">
                    <a:lumMod val="95000"/>
                  </a:prstClr>
                </a:solidFill>
                <a:latin typeface="Times New Roman" panose="02020603050405020304" pitchFamily="18" charset="0"/>
                <a:cs typeface="Times New Roman" panose="02020603050405020304" pitchFamily="18" charset="0"/>
              </a:rPr>
              <a:t>Fosters peace of mind.</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4AFCF654-B431-CF44-897A-710DC376E894}"/>
              </a:ext>
            </a:extLst>
          </p:cNvPr>
          <p:cNvSpPr txBox="1"/>
          <p:nvPr/>
        </p:nvSpPr>
        <p:spPr>
          <a:xfrm>
            <a:off x="862642" y="188700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The ability to seek first his kingdom and be content.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DCA96938-8F8F-9241-8A30-F9C793471366}"/>
              </a:ext>
            </a:extLst>
          </p:cNvPr>
          <p:cNvSpPr txBox="1"/>
          <p:nvPr/>
        </p:nvSpPr>
        <p:spPr>
          <a:xfrm>
            <a:off x="862642" y="241022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The wisdom to see beyond immediate challenges.</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AD7D21B7-3B89-6A4E-B932-A0459E031ED8}"/>
              </a:ext>
            </a:extLst>
          </p:cNvPr>
          <p:cNvSpPr txBox="1"/>
          <p:nvPr/>
        </p:nvSpPr>
        <p:spPr>
          <a:xfrm>
            <a:off x="857643" y="2933445"/>
            <a:ext cx="109483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The ability to fail forward.</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03478066-FF99-984A-AD0E-B1079E895445}"/>
              </a:ext>
            </a:extLst>
          </p:cNvPr>
          <p:cNvSpPr txBox="1"/>
          <p:nvPr/>
        </p:nvSpPr>
        <p:spPr>
          <a:xfrm>
            <a:off x="381000" y="3632168"/>
            <a:ext cx="1143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cap="small" spc="70" noProof="0" dirty="0">
                <a:solidFill>
                  <a:prstClr val="white">
                    <a:lumMod val="95000"/>
                  </a:prstClr>
                </a:solidFill>
                <a:latin typeface="Times New Roman" panose="02020603050405020304" pitchFamily="18" charset="0"/>
                <a:cs typeface="Times New Roman" panose="02020603050405020304" pitchFamily="18" charset="0"/>
              </a:rPr>
              <a:t>Increases our longing for a perfected eternity.</a:t>
            </a:r>
            <a:endParaRPr kumimoji="0" lang="en-US" sz="32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3E128FF5-74D2-AD49-A54C-8B367546A8DF}"/>
              </a:ext>
            </a:extLst>
          </p:cNvPr>
          <p:cNvSpPr txBox="1"/>
          <p:nvPr/>
        </p:nvSpPr>
        <p:spPr>
          <a:xfrm>
            <a:off x="2863121" y="4216943"/>
            <a:ext cx="91290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30" dirty="0">
                <a:solidFill>
                  <a:prstClr val="white">
                    <a:lumMod val="95000"/>
                  </a:prstClr>
                </a:solidFill>
                <a:latin typeface="Times New Roman" panose="02020603050405020304" pitchFamily="18" charset="0"/>
                <a:cs typeface="Times New Roman" panose="02020603050405020304" pitchFamily="18" charset="0"/>
              </a:rPr>
              <a:t>Life “under the sun” is imperfect; death comes to all.</a:t>
            </a:r>
            <a:endParaRPr kumimoji="0" lang="en-US" sz="2800" b="0" i="0" u="none" strike="noStrike" kern="1200" cap="small" spc="30" normalizeH="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7E9611C-1AA3-8042-8BD6-9B097486425A}"/>
              </a:ext>
            </a:extLst>
          </p:cNvPr>
          <p:cNvSpPr txBox="1"/>
          <p:nvPr/>
        </p:nvSpPr>
        <p:spPr>
          <a:xfrm>
            <a:off x="2863120" y="4740163"/>
            <a:ext cx="89478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70" dirty="0">
                <a:solidFill>
                  <a:prstClr val="white">
                    <a:lumMod val="95000"/>
                  </a:prstClr>
                </a:solidFill>
                <a:latin typeface="Times New Roman" panose="02020603050405020304" pitchFamily="18" charset="0"/>
                <a:cs typeface="Times New Roman" panose="02020603050405020304" pitchFamily="18" charset="0"/>
              </a:rPr>
              <a:t>The world of the resurrection is perfect.</a:t>
            </a:r>
            <a:endParaRPr kumimoji="0" lang="en-US" sz="2800" b="0" i="0" u="none" strike="noStrike" kern="1200" cap="small" spc="70" normalizeH="0" baseline="0" noProof="0" dirty="0">
              <a:ln>
                <a:noFill/>
              </a:ln>
              <a:solidFill>
                <a:prstClr val="white">
                  <a:lumMod val="95000"/>
                </a:prstClr>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F9C9C2C7-D809-8845-8B4F-F4CA28C1AA6C}"/>
              </a:ext>
            </a:extLst>
          </p:cNvPr>
          <p:cNvSpPr txBox="1"/>
          <p:nvPr/>
        </p:nvSpPr>
        <p:spPr>
          <a:xfrm>
            <a:off x="2863119" y="5263383"/>
            <a:ext cx="91290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spc="40" dirty="0">
                <a:solidFill>
                  <a:prstClr val="white">
                    <a:lumMod val="95000"/>
                  </a:prstClr>
                </a:solidFill>
                <a:latin typeface="Times New Roman" panose="02020603050405020304" pitchFamily="18" charset="0"/>
                <a:cs typeface="Times New Roman" panose="02020603050405020304" pitchFamily="18" charset="0"/>
              </a:rPr>
              <a:t>Thank God for his wisdom in the gift of Jesus Christ!</a:t>
            </a:r>
            <a:endParaRPr kumimoji="0" lang="en-US" sz="2800" b="0" i="0" u="none" strike="noStrike" kern="1200" cap="small" spc="40" normalizeH="0" noProof="0" dirty="0">
              <a:ln>
                <a:noFill/>
              </a:ln>
              <a:solidFill>
                <a:prstClr val="white">
                  <a:lumMod val="9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452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4" grpId="0"/>
      <p:bldP spid="11"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6963</TotalTime>
  <Words>1066</Words>
  <Application>Microsoft Macintosh PowerPoint</Application>
  <PresentationFormat>Widescreen</PresentationFormat>
  <Paragraphs>99</Paragraphs>
  <Slides>10</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Book Antiqua</vt:lpstr>
      <vt:lpstr>Calibri</vt:lpstr>
      <vt:lpstr>Calibri Light</vt:lpstr>
      <vt:lpstr>Times New Roman</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Lankford</dc:creator>
  <cp:lastModifiedBy>Dan Lankford</cp:lastModifiedBy>
  <cp:revision>447</cp:revision>
  <dcterms:created xsi:type="dcterms:W3CDTF">2021-11-04T16:51:27Z</dcterms:created>
  <dcterms:modified xsi:type="dcterms:W3CDTF">2022-01-23T15:51:33Z</dcterms:modified>
</cp:coreProperties>
</file>