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307" r:id="rId4"/>
    <p:sldId id="347" r:id="rId5"/>
    <p:sldId id="345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2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F0B3"/>
    <a:srgbClr val="A43336"/>
    <a:srgbClr val="FF7E79"/>
    <a:srgbClr val="7FC9C8"/>
    <a:srgbClr val="DB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1"/>
    <p:restoredTop sz="91340"/>
  </p:normalViewPr>
  <p:slideViewPr>
    <p:cSldViewPr snapToGrid="0" snapToObjects="1">
      <p:cViewPr varScale="1">
        <p:scale>
          <a:sx n="79" d="100"/>
          <a:sy n="79" d="100"/>
        </p:scale>
        <p:origin x="24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26234-FD06-B745-972A-33B36C42872B}" type="datetimeFigureOut">
              <a:rPr lang="en-US" smtClean="0"/>
              <a:t>1/15/22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7819A-5975-2C42-9428-942A7671B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0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7819A-5975-2C42-9428-942A7671B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57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7819A-5975-2C42-9428-942A7671B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677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7819A-5975-2C42-9428-942A7671B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927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Col. 3:5 —&gt; “covetousness which is idolatry”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7819A-5975-2C42-9428-942A7671B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480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Angry w/ him: connection to Moses &amp; Aaron, Israel during Judges and during David’s census…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King Saul’s “torn” kingdom (</a:t>
            </a:r>
            <a:r>
              <a:rPr lang="en-US" sz="1200" cap="small" spc="70" dirty="0">
                <a:solidFill>
                  <a:prstClr val="white">
                    <a:lumMod val="95000"/>
                  </a:prstClr>
                </a:solidFill>
                <a:latin typeface="+mj-lt"/>
                <a:cs typeface="Times New Roman" panose="02020603050405020304" pitchFamily="18" charset="0"/>
              </a:rPr>
              <a:t>cf. 1 Sam. 15:28)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7819A-5975-2C42-9428-942A7671B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695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7819A-5975-2C42-9428-942A7671B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583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7819A-5975-2C42-9428-942A7671B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2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7819A-5975-2C42-9428-942A7671B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580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7819A-5975-2C42-9428-942A7671B23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91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36AE9-B3CC-884E-9894-CA15796F6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F47A0-4379-B443-8040-692D51D05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8DDEE-9C67-EC41-A1E9-645C40714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DD0F-B3E5-D541-980E-9142B56ECB72}" type="datetimeFigureOut">
              <a:rPr lang="en-US" smtClean="0"/>
              <a:t>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768BA-E5A6-AC48-AE81-5DBD180F4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16764-CDCE-9846-BCE2-6928FDD5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7B828-47E6-4F46-99B7-6F9E0697B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112824-06BC-1446-82D9-8311C3ED4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60D24-AA27-454D-A06D-F819F262C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DD0F-B3E5-D541-980E-9142B56ECB72}" type="datetimeFigureOut">
              <a:rPr lang="en-US" smtClean="0"/>
              <a:t>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84C09-F7A8-2441-8D63-C7CD42906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BE49C-2B30-744E-978B-9A2CE287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38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8F8B5B-4B8E-0848-9AB7-0284233CBD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163E40-E0DE-014D-A327-74761C62B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B03CA-41A6-3A4F-AF99-15767A7F4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DD0F-B3E5-D541-980E-9142B56ECB72}" type="datetimeFigureOut">
              <a:rPr lang="en-US" smtClean="0"/>
              <a:t>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5889F-280A-2542-8EEF-BA3FB131D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D81958-0355-F64D-A782-ABF6D0B1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2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E8D07-E9DC-E540-A51B-D23CA1EB7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BBC838-3165-EA4F-865B-EF81EAFB7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D2418-5B23-9C4C-86FD-7E33C6020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6898-C3E4-9A4A-B59F-BEDD638A00A8}" type="datetimeFigureOut">
              <a:rPr lang="en-US" smtClean="0"/>
              <a:t>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BB36E-7198-B844-874E-6B9727C11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757EE-FE56-8A41-B3E1-AEB31EDA0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8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9B67E-7C3B-A64C-99BA-3707952D1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14EF4-F3BF-1E4C-8D41-B1AB8D2BF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5B021-E0C1-3A4A-9B3D-874807F58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6898-C3E4-9A4A-B59F-BEDD638A00A8}" type="datetimeFigureOut">
              <a:rPr lang="en-US" smtClean="0"/>
              <a:t>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1A491-54BD-1A4E-9411-B7D9C2120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9470C-3D98-6643-82FB-839495EC5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D1B9E-4988-2645-AFCD-808A52DDA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08F5B-7795-F04A-9145-7F4DAD8D6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A1C7F-C63C-D34A-B716-270C3C360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6898-C3E4-9A4A-B59F-BEDD638A00A8}" type="datetimeFigureOut">
              <a:rPr lang="en-US" smtClean="0"/>
              <a:t>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FABEE-5D13-834E-A005-28394DCD4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57C10-5C90-CC48-819F-53D2C498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19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A0FB7-F22D-DB46-8291-7984519C6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267C5-7C4D-8945-A4BD-88265D814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7A6879-C5CE-9A45-8EDF-B557E0BDD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F4B5E-6BEB-EC49-AB42-B1BD53FD6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6898-C3E4-9A4A-B59F-BEDD638A00A8}" type="datetimeFigureOut">
              <a:rPr lang="en-US" smtClean="0"/>
              <a:t>1/15/22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EE090-0F1E-B142-A7C6-A2061A43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E31EF-7CA8-EC43-945C-0CCC1702D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38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268E1-D2CE-7244-B612-8099384BD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785A1-D553-A84E-8C2E-2F005E7DD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77420-FE19-CD41-B424-3A92A839A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BE7D9C-6E73-4C4D-B22F-5753D8B13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8A41A7-49F2-CF4C-A4DE-E686BBD95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A8B083-91FB-7E48-890E-8DD3250AF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6898-C3E4-9A4A-B59F-BEDD638A00A8}" type="datetimeFigureOut">
              <a:rPr lang="en-US" smtClean="0"/>
              <a:t>1/15/22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5F1337-9DE3-434D-8464-56B82B2A0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15991B-DDDB-824B-97E3-0D09FCD57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98BAA-65D2-E144-8F05-C33EAC36F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98140E-A172-6346-9009-EAAFBAB7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6898-C3E4-9A4A-B59F-BEDD638A00A8}" type="datetimeFigureOut">
              <a:rPr lang="en-US" smtClean="0"/>
              <a:t>1/15/22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77F76-2317-A14D-8D5D-ABE9B957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00A29-B221-4C4E-BF48-F8AE72C3C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8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88052B-68C7-1C4A-A22B-C28A0E298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6898-C3E4-9A4A-B59F-BEDD638A00A8}" type="datetimeFigureOut">
              <a:rPr lang="en-US" smtClean="0"/>
              <a:t>1/15/22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911BBD-920C-3E45-B4FF-19460C81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52875-895B-BB4D-9515-21CAAFEF4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0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93C36-4DE9-FC4A-B7DB-5896F643F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BC44C-23A2-0D48-A558-90A059F52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E2273F-7795-5043-ACA3-49EBDBE5E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7BBDB5-A92B-C849-A568-F402353F9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6898-C3E4-9A4A-B59F-BEDD638A00A8}" type="datetimeFigureOut">
              <a:rPr lang="en-US" smtClean="0"/>
              <a:t>1/15/22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8BA73-5BCC-0D46-9707-8C90E04B6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16D4D-FEAB-E741-A0E2-46C043B6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B689E-9DDC-A14D-A83A-C80F08439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B4C41-9B06-0447-95DC-350915DE91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4F1B2D-97E7-4948-8431-0C82A3B2C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DD0F-B3E5-D541-980E-9142B56ECB72}" type="datetimeFigureOut">
              <a:rPr lang="en-US" smtClean="0"/>
              <a:t>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7CB53-4345-D040-A92B-7CEBE798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331C7-66FD-5D44-BE6F-DB708140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BFA33-0500-F842-98D5-FD13911B7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E80BB8-76DC-5444-87C2-3C5798E9BA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BED86-DC32-5B40-A91A-812778795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57E64-2A3A-0F4C-A7A3-2B2E090E8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6898-C3E4-9A4A-B59F-BEDD638A00A8}" type="datetimeFigureOut">
              <a:rPr lang="en-US" smtClean="0"/>
              <a:t>1/15/22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A10571-4EFF-614C-AB8E-4E98588B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7320E8-C384-A64C-BF73-49D9EB7E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2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AD8B9-A6C7-F645-B028-B9FDA160D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78E69-7E82-AF40-9046-FA499B8B2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1681A-8B98-3E4C-A4A3-CA749D1C1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6898-C3E4-9A4A-B59F-BEDD638A00A8}" type="datetimeFigureOut">
              <a:rPr lang="en-US" smtClean="0"/>
              <a:t>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3F331-2F7A-6D49-B6A8-FEBCE4876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16EB5-DBBD-A845-8730-49E836284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2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9495A-C73A-FD45-95C3-8BD7B952E7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CFA86-4C36-B342-AA9F-9804777C7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9CEE1-A188-A049-B2D2-C465C9813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F6898-C3E4-9A4A-B59F-BEDD638A00A8}" type="datetimeFigureOut">
              <a:rPr lang="en-US" smtClean="0"/>
              <a:t>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9B76C-8BAB-8048-AA6D-F8B09D526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01301-E031-8148-9AB1-DC70F9ABA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5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2CD21-08A0-744F-9F9F-873B18CEA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D82C11-B311-244C-BB08-347D1B022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AF395-7E98-9E43-9287-4690F9A84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38CF-F90C-CC44-8E0E-878DAE7C3804}" type="datetimeFigureOut">
              <a:rPr lang="en-US" smtClean="0"/>
              <a:t>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E5782-6C29-FD44-9FCD-CC52CD54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5A9BC-3261-624F-8FAC-DD246ED2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2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CAD48-74CA-9F4F-957B-B79163F10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D49C0-3408-BB41-AA92-80A1ADA34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2A286-C53C-3444-B48A-05E488CF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38CF-F90C-CC44-8E0E-878DAE7C3804}" type="datetimeFigureOut">
              <a:rPr lang="en-US" smtClean="0"/>
              <a:t>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311B89-6975-BD4D-9D7B-C30A810F3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88EFB-D5AA-D047-B6CA-1AD9FA1C9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9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14C96-16F9-9249-99DE-5F94F468F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49548-FF61-4440-BA5B-F04FFDA45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FD054-4E1F-9246-B2DA-5E35932E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38CF-F90C-CC44-8E0E-878DAE7C3804}" type="datetimeFigureOut">
              <a:rPr lang="en-US" smtClean="0"/>
              <a:t>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E0E66-8716-3048-8241-9AEF68E50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01D1B-F2C1-054A-B19B-87D684C37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3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D7D13-78B5-994F-972C-9F9433129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3B131-752C-BD40-A2D3-AD0CEC30C6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7F46C-37D4-C44A-893B-130E190E8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8D8F2-85D6-554F-8AB1-F4807844E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38CF-F90C-CC44-8E0E-878DAE7C3804}" type="datetimeFigureOut">
              <a:rPr lang="en-US" smtClean="0"/>
              <a:t>1/15/22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A38D7-C3C6-894B-BE3F-1E0D8D53A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937AE-9C2F-9348-A91F-B3E1A498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4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9AA39-F1F2-4A45-9DA9-23F9B1CE6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3C523-6BD5-9E44-9C8A-75106F4A9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6DC814-C282-9640-8A23-94E46E15C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F0AC57-D21B-2143-B264-806C6BC080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594C13-54F1-7447-B0DB-A386D81999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56D57-35BF-E248-9FEC-7F842C83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38CF-F90C-CC44-8E0E-878DAE7C3804}" type="datetimeFigureOut">
              <a:rPr lang="en-US" smtClean="0"/>
              <a:t>1/15/22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4908F4-4F76-D04A-8B81-06CD1996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7418B4-CF36-7C4C-9094-AAF9E7CB5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4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CA7B8-A521-E54B-8FA4-5DB63147C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860D0B-C194-5F4B-8058-94483A06E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38CF-F90C-CC44-8E0E-878DAE7C3804}" type="datetimeFigureOut">
              <a:rPr lang="en-US" smtClean="0"/>
              <a:t>1/15/22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1ADAE9-D22D-8B43-93B9-A2915E2B9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7AA07E-7B54-994C-8578-9F7A8AC84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4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C38E24-A835-7B44-8EA2-DFF3E4F4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38CF-F90C-CC44-8E0E-878DAE7C3804}" type="datetimeFigureOut">
              <a:rPr lang="en-US" smtClean="0"/>
              <a:t>1/15/22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45AEB2-569E-9445-B822-6775DB597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92B12-3D0B-DA4A-A553-24A41FEA1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6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3B931-42C0-7A4D-9C03-35FF8C5E7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D6D07-9767-D84D-8614-E94CCEF11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B11DB-3933-CE45-996A-AD735D70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DD0F-B3E5-D541-980E-9142B56ECB72}" type="datetimeFigureOut">
              <a:rPr lang="en-US" smtClean="0"/>
              <a:t>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F2901E-5577-6F49-A3B7-6CF832949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8CAF6-FADE-0045-8F9E-DDDD6A67F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E165F-14F4-4B4F-A8F9-E20C7F955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4B812-9C8E-3345-AD21-8575AEB4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53498-CEB4-3549-9259-B40146848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597FDB-B18F-FC44-AE71-11C0A894C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38CF-F90C-CC44-8E0E-878DAE7C3804}" type="datetimeFigureOut">
              <a:rPr lang="en-US" smtClean="0"/>
              <a:t>1/15/22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EC8EE-C46A-CF4E-A80E-62C0F8ACB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C04EA-AC4C-F849-B875-3E78BE75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1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857FE-F74C-C141-980F-BEA09A61C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0BCD82-07F1-974B-8546-FF3B6FFAC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35CCE-611B-CD40-B4B9-4F460D8696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56407-DD63-844A-BCD6-41799C527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38CF-F90C-CC44-8E0E-878DAE7C3804}" type="datetimeFigureOut">
              <a:rPr lang="en-US" smtClean="0"/>
              <a:t>1/15/22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99D222-2BBD-284D-B0C2-CC1F972BE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5F075-1D07-6B45-BE11-A2D54F673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1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637BC-BA6D-C442-9DC9-B1ACADC1A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7390EF-3636-7C4B-B13B-3D416C2C6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28A09-27B0-0942-BE33-C95CC618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38CF-F90C-CC44-8E0E-878DAE7C3804}" type="datetimeFigureOut">
              <a:rPr lang="en-US" smtClean="0"/>
              <a:t>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AE505-E9B6-5142-96AF-33738FD01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6A355-D636-0F43-84B4-05CC084F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7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D19EA5-C09B-D149-B895-B751A7FD5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A19FC-3061-F542-831F-39016F34E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EE5FE-23A0-004B-B79D-EB34480B2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B38CF-F90C-CC44-8E0E-878DAE7C3804}" type="datetimeFigureOut">
              <a:rPr lang="en-US" smtClean="0"/>
              <a:t>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A7552C-ABD8-E141-B57F-936BB8762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80D42-0FBB-9142-B665-153BC9C54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AFF9B-94DC-0F4F-8F97-4577DAB9A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9377B-4CE0-9344-AD55-8688BD4B4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8C781-53DE-E348-B8A1-EB2701D31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8B759-8559-234C-8A14-A20252650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DD0F-B3E5-D541-980E-9142B56ECB72}" type="datetimeFigureOut">
              <a:rPr lang="en-US" smtClean="0"/>
              <a:t>1/15/22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2CA10-A82B-4745-B061-3B750BE52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254B-1F6F-594C-91E6-9BB95555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4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E3D47-CE88-1345-A67E-F1A0EF275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7DCA3-43FC-8647-B7CC-0EC73782F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E3CCB-2114-8D40-9BFA-D13E01FB9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415C75-1B77-3F46-A357-A3D93CD06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6ADE6-AB60-FF49-97B2-C0C820951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8572C4-DD45-FA47-AFD1-170D880EE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DD0F-B3E5-D541-980E-9142B56ECB72}" type="datetimeFigureOut">
              <a:rPr lang="en-US" smtClean="0"/>
              <a:t>1/15/22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D08786-45B2-BF42-BCEC-9C70A70F3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CF19C9-1D86-B642-A369-D2CBB879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26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C9620-5DD6-8948-B92B-A87DB904F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E94C57-F31A-084D-9CF4-C4F06BFA5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DD0F-B3E5-D541-980E-9142B56ECB72}" type="datetimeFigureOut">
              <a:rPr lang="en-US" smtClean="0"/>
              <a:t>1/15/22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B234B-3DD8-1446-8CE4-C2F8951E9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FECA7-F1EB-284C-9067-A7EBDB45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5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9349EB-4509-914C-A9C4-7F44A1AFD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DD0F-B3E5-D541-980E-9142B56ECB72}" type="datetimeFigureOut">
              <a:rPr lang="en-US" smtClean="0"/>
              <a:t>1/15/22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26C179-3DAC-714B-855D-2A90A0D37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F2B1D-0CC6-EF4A-B2F1-FCA6906DF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4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536A8-D7A5-AB49-9ED5-8FD21D13B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FA631-5E79-2F4E-9F83-515F48E24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AEAF57-9D42-E24D-B94A-1463304A40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C50B2-DCFE-9B4F-BC72-3D7F01DF9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DD0F-B3E5-D541-980E-9142B56ECB72}" type="datetimeFigureOut">
              <a:rPr lang="en-US" smtClean="0"/>
              <a:t>1/15/22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05672-1483-3E41-92B7-4089E7062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E4C2A-2117-F744-A2FD-4F0053A1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3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0251F-AF63-0948-9237-E0BAD6AE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E71D75-02B9-8F4B-B96A-86AA54491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488CDA-A579-AC4F-817E-870830596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A71E8C-7C66-7E4B-B276-73615BD83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9DD0F-B3E5-D541-980E-9142B56ECB72}" type="datetimeFigureOut">
              <a:rPr lang="en-US" smtClean="0"/>
              <a:t>1/15/22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327C6-7188-6144-8C87-E9B890D1E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043942-C9B1-D14E-86A9-A21A1058F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8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C5013C-D0DD-1C4D-8C63-267D35D0B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B5B30-0DA3-F447-A1C3-63F16DD0B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7EAA8-56D7-8049-A320-F1BD8F4489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9DD0F-B3E5-D541-980E-9142B56ECB72}" type="datetimeFigureOut">
              <a:rPr lang="en-US" smtClean="0"/>
              <a:t>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CD770-CD17-894F-AD2D-CA0F90FBD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8F72D-C46B-F948-8208-726E2D993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70745-FA85-7A40-827A-EEFCC1DB4C5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, arrow&#10;&#10;Description automatically generated with medium confidence">
            <a:extLst>
              <a:ext uri="{FF2B5EF4-FFF2-40B4-BE49-F238E27FC236}">
                <a16:creationId xmlns:a16="http://schemas.microsoft.com/office/drawing/2014/main" id="{81D9C2EE-B5CB-5E4C-B38C-4963E93868D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11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F5D143-15A9-7245-ADE3-8E49909C3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F1A97-0715-C549-8A3B-401BE1A14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2A830-AF29-4540-8CFF-F4C1B3DC12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F6898-C3E4-9A4A-B59F-BEDD638A00A8}" type="datetimeFigureOut">
              <a:rPr lang="en-US" smtClean="0"/>
              <a:t>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B4BBB-4A26-8F4B-8F12-F7515A9C6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89D86-BA2E-7B4F-AC62-584BA038A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9ADE8-0679-CC42-8BA3-E956F1C437D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ign on a wall&#10;&#10;Description automatically generated with low confidence">
            <a:extLst>
              <a:ext uri="{FF2B5EF4-FFF2-40B4-BE49-F238E27FC236}">
                <a16:creationId xmlns:a16="http://schemas.microsoft.com/office/drawing/2014/main" id="{864CC104-0E20-4540-8646-48878CEA71B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1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F72B02-D3CD-0148-9998-F8D72AE82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55F1C-158C-7442-BFF8-2D8C6C87F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10BB8-7BF1-F549-AE38-62F58AE8D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B38CF-F90C-CC44-8E0E-878DAE7C3804}" type="datetimeFigureOut">
              <a:rPr lang="en-US" smtClean="0"/>
              <a:t>1/15/22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95893-2054-FF4E-9462-C783B3975C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D5424-21C3-414B-94A5-BC7A4FB3C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ABC61-9376-5D49-98DD-56F3CF31597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dark&#10;&#10;Description automatically generated">
            <a:extLst>
              <a:ext uri="{FF2B5EF4-FFF2-40B4-BE49-F238E27FC236}">
                <a16:creationId xmlns:a16="http://schemas.microsoft.com/office/drawing/2014/main" id="{BCD67243-B4E0-5247-A038-F0A3571706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b="1694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6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133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10852-AB84-9C4F-A908-92EAFF8DD6F8}"/>
              </a:ext>
            </a:extLst>
          </p:cNvPr>
          <p:cNvSpPr txBox="1"/>
          <p:nvPr/>
        </p:nvSpPr>
        <p:spPr>
          <a:xfrm>
            <a:off x="381000" y="309283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“</a:t>
            </a: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Like</a:t>
            </a:r>
            <a:r>
              <a:rPr lang="en-US" sz="4400" b="1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the</a:t>
            </a:r>
            <a:r>
              <a:rPr lang="en-US" sz="4400" b="1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nations</a:t>
            </a:r>
            <a:r>
              <a:rPr lang="en-US" sz="4400" b="1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around</a:t>
            </a:r>
            <a:r>
              <a:rPr lang="en-US" sz="4400" b="1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us</a:t>
            </a:r>
            <a:r>
              <a:rPr lang="en-US" sz="4400" b="1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”</a:t>
            </a:r>
            <a:endParaRPr kumimoji="0" lang="en-US" b="1" i="0" strike="noStrike" kern="1200" cap="sm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3D279-15EF-5744-9EC8-8199E7E2D786}"/>
              </a:ext>
            </a:extLst>
          </p:cNvPr>
          <p:cNvSpPr txBox="1"/>
          <p:nvPr/>
        </p:nvSpPr>
        <p:spPr>
          <a:xfrm>
            <a:off x="381000" y="1302230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small" spc="7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Israel’s request for a king… God gives it to them</a:t>
            </a:r>
            <a:r>
              <a:rPr kumimoji="0" lang="en-US" sz="3200" b="0" i="0" u="none" strike="noStrike" kern="1200" cap="small" spc="70" normalizeH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small" spc="70" normalizeH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 Sam 8)</a:t>
            </a:r>
            <a:endParaRPr kumimoji="0" lang="en-US" sz="3200" b="0" i="0" u="none" strike="noStrike" kern="1200" cap="small" spc="7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DAA081-352C-5D45-A44A-2A155A9A8D7A}"/>
              </a:ext>
            </a:extLst>
          </p:cNvPr>
          <p:cNvSpPr txBox="1"/>
          <p:nvPr/>
        </p:nvSpPr>
        <p:spPr>
          <a:xfrm>
            <a:off x="862642" y="1881472"/>
            <a:ext cx="1094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“they have rejected me from being king over them”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CE95AD-E549-1349-ABE5-ADCCFF9A9BC7}"/>
              </a:ext>
            </a:extLst>
          </p:cNvPr>
          <p:cNvSpPr txBox="1"/>
          <p:nvPr/>
        </p:nvSpPr>
        <p:spPr>
          <a:xfrm>
            <a:off x="862642" y="2399159"/>
            <a:ext cx="1094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Solomon’s reign is complex, but still…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ED0317-1B51-4A41-BD4C-1FC2EDF8A315}"/>
              </a:ext>
            </a:extLst>
          </p:cNvPr>
          <p:cNvSpPr txBox="1"/>
          <p:nvPr/>
        </p:nvSpPr>
        <p:spPr>
          <a:xfrm>
            <a:off x="1632856" y="2916846"/>
            <a:ext cx="10178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Collects gold, horses, and foreign princesses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F7AF50-FC19-F04B-88ED-B34C12451F4A}"/>
              </a:ext>
            </a:extLst>
          </p:cNvPr>
          <p:cNvSpPr txBox="1"/>
          <p:nvPr/>
        </p:nvSpPr>
        <p:spPr>
          <a:xfrm>
            <a:off x="1632855" y="3434533"/>
            <a:ext cx="10178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Builds temples to other gods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D0160B-C6AA-A441-A328-B2AAF9EB347D}"/>
              </a:ext>
            </a:extLst>
          </p:cNvPr>
          <p:cNvSpPr txBox="1"/>
          <p:nvPr/>
        </p:nvSpPr>
        <p:spPr>
          <a:xfrm>
            <a:off x="1632855" y="3952220"/>
            <a:ext cx="10178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Attempts to assassinate threats to his throne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879C13-7AF0-FF4E-963E-F9A9F544D081}"/>
              </a:ext>
            </a:extLst>
          </p:cNvPr>
          <p:cNvSpPr txBox="1"/>
          <p:nvPr/>
        </p:nvSpPr>
        <p:spPr>
          <a:xfrm>
            <a:off x="862640" y="5032550"/>
            <a:ext cx="10948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Solomon’s final behaviors look like a king from the nations; not a messianic, eternal king.</a:t>
            </a:r>
          </a:p>
        </p:txBody>
      </p:sp>
    </p:spTree>
    <p:extLst>
      <p:ext uri="{BB962C8B-B14F-4D97-AF65-F5344CB8AC3E}">
        <p14:creationId xmlns:p14="http://schemas.microsoft.com/office/powerpoint/2010/main" val="367130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5" grpId="0"/>
      <p:bldP spid="12" grpId="0"/>
      <p:bldP spid="13" grpId="0"/>
      <p:bldP spid="14" grpId="0"/>
      <p:bldP spid="16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10852-AB84-9C4F-A908-92EAFF8DD6F8}"/>
              </a:ext>
            </a:extLst>
          </p:cNvPr>
          <p:cNvSpPr txBox="1"/>
          <p:nvPr/>
        </p:nvSpPr>
        <p:spPr>
          <a:xfrm>
            <a:off x="381000" y="309283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Moral</a:t>
            </a:r>
            <a:r>
              <a:rPr lang="en-US" sz="4400" b="1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Lessons</a:t>
            </a:r>
            <a:endParaRPr kumimoji="0" lang="en-US" b="1" i="0" strike="noStrike" kern="1200" cap="sm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3D279-15EF-5744-9EC8-8199E7E2D786}"/>
              </a:ext>
            </a:extLst>
          </p:cNvPr>
          <p:cNvSpPr txBox="1"/>
          <p:nvPr/>
        </p:nvSpPr>
        <p:spPr>
          <a:xfrm>
            <a:off x="381000" y="1302230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small" spc="7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 Draw</a:t>
            </a:r>
            <a:r>
              <a:rPr kumimoji="0" lang="en-US" sz="3200" b="0" i="0" u="none" strike="noStrike" kern="1200" cap="small" spc="70" normalizeH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clear lines</a:t>
            </a:r>
            <a:endParaRPr kumimoji="0" lang="en-US" sz="3200" b="0" i="0" u="none" strike="noStrike" kern="1200" cap="small" spc="7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DAA081-352C-5D45-A44A-2A155A9A8D7A}"/>
              </a:ext>
            </a:extLst>
          </p:cNvPr>
          <p:cNvSpPr txBox="1"/>
          <p:nvPr/>
        </p:nvSpPr>
        <p:spPr>
          <a:xfrm>
            <a:off x="862642" y="1881472"/>
            <a:ext cx="1094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respect God’s laws, his warnings.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C27AD3-A568-8046-81F4-0FCB09CDABA0}"/>
              </a:ext>
            </a:extLst>
          </p:cNvPr>
          <p:cNvSpPr txBox="1"/>
          <p:nvPr/>
        </p:nvSpPr>
        <p:spPr>
          <a:xfrm>
            <a:off x="862642" y="2404692"/>
            <a:ext cx="1094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Solomon’s foreign wife… a ‘small’ move toward big problems.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00CA78-82E4-C94D-81A3-074353E5BD3C}"/>
              </a:ext>
            </a:extLst>
          </p:cNvPr>
          <p:cNvSpPr txBox="1"/>
          <p:nvPr/>
        </p:nvSpPr>
        <p:spPr>
          <a:xfrm>
            <a:off x="862642" y="2922379"/>
            <a:ext cx="1094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We’re better when we keep far away from our temptations.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CB6AEC-B19C-A949-A53B-DB2CEBE1D602}"/>
              </a:ext>
            </a:extLst>
          </p:cNvPr>
          <p:cNvSpPr txBox="1"/>
          <p:nvPr/>
        </p:nvSpPr>
        <p:spPr>
          <a:xfrm>
            <a:off x="381000" y="3670898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small" spc="7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Flee from idolatry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5CBB3F-6A60-9D42-9B4F-2DE89DD4D82B}"/>
              </a:ext>
            </a:extLst>
          </p:cNvPr>
          <p:cNvSpPr txBox="1"/>
          <p:nvPr/>
        </p:nvSpPr>
        <p:spPr>
          <a:xfrm>
            <a:off x="862642" y="4250140"/>
            <a:ext cx="10948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“Worship of anything other than God as he truly exists is idolatry.”  - Gary Henry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86F21A-A7B8-9C47-8B7F-B2CA47D99990}"/>
              </a:ext>
            </a:extLst>
          </p:cNvPr>
          <p:cNvSpPr txBox="1"/>
          <p:nvPr/>
        </p:nvSpPr>
        <p:spPr>
          <a:xfrm>
            <a:off x="862642" y="5204247"/>
            <a:ext cx="1094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Idolatry is a worthless trade; folly worthy of divine ridicule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6AA64E-4AC8-6B42-91EC-FA192393EBD6}"/>
              </a:ext>
            </a:extLst>
          </p:cNvPr>
          <p:cNvSpPr txBox="1"/>
          <p:nvPr/>
        </p:nvSpPr>
        <p:spPr>
          <a:xfrm>
            <a:off x="862642" y="5727467"/>
            <a:ext cx="1094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temptation in </a:t>
            </a:r>
            <a:r>
              <a:rPr lang="en-US" sz="2800" u="sng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era.  (Ours: The god of the Self)</a:t>
            </a:r>
          </a:p>
        </p:txBody>
      </p:sp>
    </p:spTree>
    <p:extLst>
      <p:ext uri="{BB962C8B-B14F-4D97-AF65-F5344CB8AC3E}">
        <p14:creationId xmlns:p14="http://schemas.microsoft.com/office/powerpoint/2010/main" val="1679396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5" grpId="0"/>
      <p:bldP spid="10" grpId="0"/>
      <p:bldP spid="17" grpId="0"/>
      <p:bldP spid="18" grpId="0"/>
      <p:bldP spid="19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11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C9E22F-236A-6241-B986-3E740369716D}"/>
              </a:ext>
            </a:extLst>
          </p:cNvPr>
          <p:cNvSpPr txBox="1"/>
          <p:nvPr/>
        </p:nvSpPr>
        <p:spPr>
          <a:xfrm>
            <a:off x="764670" y="1323240"/>
            <a:ext cx="1094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cap="small" spc="70" noProof="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God blessing Solomon because he’s morally perfect?</a:t>
            </a:r>
            <a:endParaRPr kumimoji="0" lang="en-US" sz="2800" b="0" i="0" strike="noStrike" kern="1200" cap="small" spc="7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1F1D6-4D0A-A04E-A06F-FE47F3C6C45B}"/>
              </a:ext>
            </a:extLst>
          </p:cNvPr>
          <p:cNvSpPr txBox="1"/>
          <p:nvPr/>
        </p:nvSpPr>
        <p:spPr>
          <a:xfrm>
            <a:off x="1313732" y="1846460"/>
            <a:ext cx="103992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cap="small" spc="70" noProof="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 Examples: marriage to Pharaoh’s daughter is forbidden, and so are the multitude of chariots and horses (cf. Dt. 17:14-20).</a:t>
            </a:r>
            <a:endParaRPr kumimoji="0" lang="en-US" sz="2800" b="0" i="0" strike="noStrike" kern="1200" cap="small" spc="7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7C92DB-6D99-284E-B100-16BF389E2508}"/>
              </a:ext>
            </a:extLst>
          </p:cNvPr>
          <p:cNvSpPr txBox="1"/>
          <p:nvPr/>
        </p:nvSpPr>
        <p:spPr>
          <a:xfrm>
            <a:off x="1313732" y="3231455"/>
            <a:ext cx="10399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cap="small" spc="70" noProof="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he is devoted to YHWH </a:t>
            </a:r>
            <a:r>
              <a:rPr lang="en-US" sz="2800" i="1" cap="small" spc="70" noProof="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alone</a:t>
            </a:r>
            <a:r>
              <a:rPr lang="en-US" sz="2800" cap="small" spc="70" noProof="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strike="noStrike" kern="1200" cap="small" spc="7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922D99-2CD8-7243-85EB-C880C6DE2E3C}"/>
              </a:ext>
            </a:extLst>
          </p:cNvPr>
          <p:cNvSpPr txBox="1"/>
          <p:nvPr/>
        </p:nvSpPr>
        <p:spPr>
          <a:xfrm>
            <a:off x="1313731" y="3754675"/>
            <a:ext cx="10399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cap="small" spc="70" noProof="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Doesn’t serve God perfectly, but serves Him exclusively.</a:t>
            </a:r>
            <a:endParaRPr kumimoji="0" lang="en-US" sz="2800" b="0" strike="noStrike" kern="1200" cap="small" spc="7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41D696-9A26-B34E-8E02-D0BB5711F5F6}"/>
              </a:ext>
            </a:extLst>
          </p:cNvPr>
          <p:cNvSpPr txBox="1"/>
          <p:nvPr/>
        </p:nvSpPr>
        <p:spPr>
          <a:xfrm>
            <a:off x="381000" y="309283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The</a:t>
            </a:r>
            <a:r>
              <a:rPr lang="en-US" sz="4400" b="1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Big</a:t>
            </a:r>
            <a:r>
              <a:rPr lang="en-US" sz="4400" b="1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Moral</a:t>
            </a:r>
            <a:r>
              <a:rPr lang="en-US" sz="4400" b="1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Question</a:t>
            </a:r>
            <a:endParaRPr kumimoji="0" lang="en-US" b="1" i="0" strike="noStrike" kern="1200" cap="sm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1C801D-15CB-954D-8081-42AE7032DEE2}"/>
              </a:ext>
            </a:extLst>
          </p:cNvPr>
          <p:cNvSpPr txBox="1"/>
          <p:nvPr/>
        </p:nvSpPr>
        <p:spPr>
          <a:xfrm>
            <a:off x="4154637" y="4752128"/>
            <a:ext cx="6253317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small" spc="7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Until…</a:t>
            </a:r>
          </a:p>
        </p:txBody>
      </p:sp>
    </p:spTree>
    <p:extLst>
      <p:ext uri="{BB962C8B-B14F-4D97-AF65-F5344CB8AC3E}">
        <p14:creationId xmlns:p14="http://schemas.microsoft.com/office/powerpoint/2010/main" val="128736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10852-AB84-9C4F-A908-92EAFF8DD6F8}"/>
              </a:ext>
            </a:extLst>
          </p:cNvPr>
          <p:cNvSpPr txBox="1"/>
          <p:nvPr/>
        </p:nvSpPr>
        <p:spPr>
          <a:xfrm>
            <a:off x="381000" y="309283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Solomon’s</a:t>
            </a:r>
            <a:r>
              <a:rPr lang="en-US" sz="4400" b="1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Undoing</a:t>
            </a:r>
            <a:endParaRPr kumimoji="0" lang="en-US" b="1" i="0" strike="noStrike" kern="1200" cap="sm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3D279-15EF-5744-9EC8-8199E7E2D786}"/>
              </a:ext>
            </a:extLst>
          </p:cNvPr>
          <p:cNvSpPr txBox="1"/>
          <p:nvPr/>
        </p:nvSpPr>
        <p:spPr>
          <a:xfrm>
            <a:off x="381000" y="1302230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small" spc="7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change</a:t>
            </a:r>
            <a:r>
              <a:rPr kumimoji="0" lang="en-US" sz="3200" b="0" i="0" u="none" strike="noStrike" kern="1200" cap="small" spc="70" normalizeH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pace</a:t>
            </a:r>
            <a:endParaRPr kumimoji="0" lang="en-US" sz="3200" b="0" i="0" u="none" strike="noStrike" kern="1200" cap="small" spc="7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FCF654-B431-CF44-897A-710DC376E894}"/>
              </a:ext>
            </a:extLst>
          </p:cNvPr>
          <p:cNvSpPr txBox="1"/>
          <p:nvPr/>
        </p:nvSpPr>
        <p:spPr>
          <a:xfrm>
            <a:off x="862642" y="1887005"/>
            <a:ext cx="1094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so much focus on David’s kingdom…</a:t>
            </a:r>
            <a:endParaRPr kumimoji="0" lang="en-US" sz="2800" b="0" i="0" u="none" strike="noStrike" kern="1200" cap="small" spc="7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E1A79-8EA2-534A-999F-CA648992258F}"/>
              </a:ext>
            </a:extLst>
          </p:cNvPr>
          <p:cNvSpPr txBox="1"/>
          <p:nvPr/>
        </p:nvSpPr>
        <p:spPr>
          <a:xfrm>
            <a:off x="862642" y="2410225"/>
            <a:ext cx="1094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so much anticipation built up…</a:t>
            </a:r>
            <a:endParaRPr kumimoji="0" lang="en-US" sz="2800" b="0" i="0" u="none" strike="noStrike" kern="1200" cap="small" spc="7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6F3F9E-2D1D-F64E-BB3E-F8CD9C5BC71B}"/>
              </a:ext>
            </a:extLst>
          </p:cNvPr>
          <p:cNvSpPr txBox="1"/>
          <p:nvPr/>
        </p:nvSpPr>
        <p:spPr>
          <a:xfrm>
            <a:off x="862642" y="2933445"/>
            <a:ext cx="1094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story speeds up dramatically; tells of Israel’s failures.</a:t>
            </a:r>
            <a:endParaRPr kumimoji="0" lang="en-US" sz="2800" b="0" i="0" u="none" strike="noStrike" kern="1200" cap="small" spc="7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D06A02-C7A5-284E-82EB-994771D44FBB}"/>
              </a:ext>
            </a:extLst>
          </p:cNvPr>
          <p:cNvSpPr txBox="1"/>
          <p:nvPr/>
        </p:nvSpPr>
        <p:spPr>
          <a:xfrm>
            <a:off x="397329" y="3713813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small" spc="7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Solomon’s reign unravels</a:t>
            </a:r>
            <a:r>
              <a:rPr kumimoji="0" lang="en-US" sz="3200" b="0" i="0" u="none" strike="noStrike" kern="1200" cap="small" spc="70" normalizeH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one chapter.</a:t>
            </a:r>
            <a:endParaRPr kumimoji="0" lang="en-US" sz="3200" b="0" i="0" u="none" strike="noStrike" kern="1200" cap="small" spc="7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2B33BD-708B-6948-BFD0-E61851C5474D}"/>
              </a:ext>
            </a:extLst>
          </p:cNvPr>
          <p:cNvSpPr txBox="1"/>
          <p:nvPr/>
        </p:nvSpPr>
        <p:spPr>
          <a:xfrm>
            <a:off x="2775856" y="4298588"/>
            <a:ext cx="903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king’s troubles: from within and from outside.</a:t>
            </a:r>
            <a:endParaRPr kumimoji="0" lang="en-US" sz="2800" b="0" i="0" u="none" strike="noStrike" kern="1200" cap="small" spc="7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3FB8ED-BB68-F74D-A5E4-26505A5817D0}"/>
              </a:ext>
            </a:extLst>
          </p:cNvPr>
          <p:cNvSpPr txBox="1"/>
          <p:nvPr/>
        </p:nvSpPr>
        <p:spPr>
          <a:xfrm>
            <a:off x="2775856" y="4821808"/>
            <a:ext cx="903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Solomon has both, and the reason is clear.</a:t>
            </a:r>
            <a:endParaRPr kumimoji="0" lang="en-US" sz="2800" b="0" i="0" u="none" strike="noStrike" kern="1200" cap="small" spc="7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60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4" grpId="0"/>
      <p:bldP spid="7" grpId="0"/>
      <p:bldP spid="8" grpId="0"/>
      <p:bldP spid="11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10852-AB84-9C4F-A908-92EAFF8DD6F8}"/>
              </a:ext>
            </a:extLst>
          </p:cNvPr>
          <p:cNvSpPr txBox="1"/>
          <p:nvPr/>
        </p:nvSpPr>
        <p:spPr>
          <a:xfrm>
            <a:off x="381000" y="309283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Solomon’s</a:t>
            </a:r>
            <a:r>
              <a:rPr lang="en-US" sz="4400" b="1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Undoing</a:t>
            </a:r>
            <a:endParaRPr lang="en-US" sz="4400" b="1" cap="small" dirty="0">
              <a:solidFill>
                <a:prstClr val="white">
                  <a:lumMod val="95000"/>
                </a:prstClr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3D279-15EF-5744-9EC8-8199E7E2D786}"/>
              </a:ext>
            </a:extLst>
          </p:cNvPr>
          <p:cNvSpPr txBox="1"/>
          <p:nvPr/>
        </p:nvSpPr>
        <p:spPr>
          <a:xfrm>
            <a:off x="381000" y="1302230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small" spc="7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Outline of 1 Kings 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FCF654-B431-CF44-897A-710DC376E894}"/>
              </a:ext>
            </a:extLst>
          </p:cNvPr>
          <p:cNvSpPr txBox="1"/>
          <p:nvPr/>
        </p:nvSpPr>
        <p:spPr>
          <a:xfrm>
            <a:off x="862642" y="1887005"/>
            <a:ext cx="1094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cap="small" spc="70" noProof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cause of Solomon’s problems (vv. 1-13)</a:t>
            </a:r>
            <a:endParaRPr kumimoji="0" lang="en-US" sz="2800" b="0" i="0" u="none" strike="noStrike" kern="1200" cap="small" spc="7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AE1A79-8EA2-534A-999F-CA648992258F}"/>
              </a:ext>
            </a:extLst>
          </p:cNvPr>
          <p:cNvSpPr txBox="1"/>
          <p:nvPr/>
        </p:nvSpPr>
        <p:spPr>
          <a:xfrm>
            <a:off x="1469570" y="2410225"/>
            <a:ext cx="1034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Solomon’s unfaithfulness (vv. 1-8)</a:t>
            </a:r>
            <a:endParaRPr kumimoji="0" lang="en-US" sz="2800" b="0" i="1" u="none" strike="noStrike" kern="1200" cap="small" spc="7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6F3F9E-2D1D-F64E-BB3E-F8CD9C5BC71B}"/>
              </a:ext>
            </a:extLst>
          </p:cNvPr>
          <p:cNvSpPr txBox="1"/>
          <p:nvPr/>
        </p:nvSpPr>
        <p:spPr>
          <a:xfrm>
            <a:off x="1469570" y="2933445"/>
            <a:ext cx="1034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faithful response (vv. 9-13)</a:t>
            </a:r>
            <a:endParaRPr kumimoji="0" lang="en-US" sz="2800" b="0" i="1" u="none" strike="noStrike" kern="1200" cap="small" spc="7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B33F6B-1A96-D642-B5F7-B7BE9ABDAE47}"/>
              </a:ext>
            </a:extLst>
          </p:cNvPr>
          <p:cNvSpPr txBox="1"/>
          <p:nvPr/>
        </p:nvSpPr>
        <p:spPr>
          <a:xfrm>
            <a:off x="862642" y="3460247"/>
            <a:ext cx="1094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cap="small" spc="70" noProof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Solomon’s problems (vv. 14-40)</a:t>
            </a:r>
            <a:endParaRPr kumimoji="0" lang="en-US" sz="2800" b="0" i="0" u="none" strike="noStrike" kern="1200" cap="small" spc="7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16B791-BB2B-5340-82CE-0E71A11914C3}"/>
              </a:ext>
            </a:extLst>
          </p:cNvPr>
          <p:cNvSpPr txBox="1"/>
          <p:nvPr/>
        </p:nvSpPr>
        <p:spPr>
          <a:xfrm>
            <a:off x="1469570" y="3983467"/>
            <a:ext cx="1034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Edomite problem (vv. 14-22)</a:t>
            </a:r>
            <a:endParaRPr kumimoji="0" lang="en-US" sz="2800" b="0" i="1" u="none" strike="noStrike" kern="1200" cap="small" spc="7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5CB65F-18D8-304E-AD10-B66813F7311D}"/>
              </a:ext>
            </a:extLst>
          </p:cNvPr>
          <p:cNvSpPr txBox="1"/>
          <p:nvPr/>
        </p:nvSpPr>
        <p:spPr>
          <a:xfrm>
            <a:off x="1469569" y="4506687"/>
            <a:ext cx="1034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Syrian problem (vv. 23-25)</a:t>
            </a:r>
            <a:endParaRPr kumimoji="0" lang="en-US" sz="2800" b="0" i="1" u="none" strike="noStrike" kern="1200" cap="small" spc="7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E7CE1B-E4CA-7B48-A6C1-3A13FCC7B391}"/>
              </a:ext>
            </a:extLst>
          </p:cNvPr>
          <p:cNvSpPr txBox="1"/>
          <p:nvPr/>
        </p:nvSpPr>
        <p:spPr>
          <a:xfrm>
            <a:off x="1469569" y="5029907"/>
            <a:ext cx="1034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Israelite problem (vv. 26-40)</a:t>
            </a:r>
            <a:endParaRPr kumimoji="0" lang="en-US" sz="2800" b="0" i="1" u="none" strike="noStrike" kern="1200" cap="small" spc="7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C1C353-EEED-9F4D-8CC2-6394191E7D3B}"/>
              </a:ext>
            </a:extLst>
          </p:cNvPr>
          <p:cNvSpPr txBox="1"/>
          <p:nvPr/>
        </p:nvSpPr>
        <p:spPr>
          <a:xfrm>
            <a:off x="862640" y="5553127"/>
            <a:ext cx="1094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cap="small" spc="70" noProof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end of Solomon’s problems (vv. 41-43)</a:t>
            </a:r>
            <a:endParaRPr kumimoji="0" lang="en-US" sz="2800" b="0" i="0" u="none" strike="noStrike" kern="1200" cap="small" spc="7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113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7" grpId="0"/>
      <p:bldP spid="8" grpId="0"/>
      <p:bldP spid="10" grpId="0"/>
      <p:bldP spid="12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10852-AB84-9C4F-A908-92EAFF8DD6F8}"/>
              </a:ext>
            </a:extLst>
          </p:cNvPr>
          <p:cNvSpPr txBox="1"/>
          <p:nvPr/>
        </p:nvSpPr>
        <p:spPr>
          <a:xfrm>
            <a:off x="381000" y="309283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The</a:t>
            </a:r>
            <a:r>
              <a:rPr lang="en-US" sz="4400" b="1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Cause</a:t>
            </a:r>
            <a:r>
              <a:rPr lang="en-US" sz="4400" b="1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of</a:t>
            </a:r>
            <a:r>
              <a:rPr lang="en-US" sz="4400" b="1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Solomon’s</a:t>
            </a:r>
            <a:r>
              <a:rPr lang="en-US" sz="4400" b="1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Problems</a:t>
            </a:r>
            <a:endParaRPr kumimoji="0" lang="en-US" b="1" i="0" strike="noStrike" kern="1200" cap="sm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3D279-15EF-5744-9EC8-8199E7E2D786}"/>
              </a:ext>
            </a:extLst>
          </p:cNvPr>
          <p:cNvSpPr txBox="1"/>
          <p:nvPr/>
        </p:nvSpPr>
        <p:spPr>
          <a:xfrm>
            <a:off x="381000" y="1302230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small" spc="7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Solomon loved foreign women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FCF654-B431-CF44-897A-710DC376E894}"/>
              </a:ext>
            </a:extLst>
          </p:cNvPr>
          <p:cNvSpPr txBox="1"/>
          <p:nvPr/>
        </p:nvSpPr>
        <p:spPr>
          <a:xfrm>
            <a:off x="862642" y="1887005"/>
            <a:ext cx="1094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 wives and 300 concubines, many from foreign nations</a:t>
            </a:r>
            <a:endParaRPr kumimoji="0" lang="en-US" sz="2800" b="0" i="0" u="none" strike="noStrike" kern="1200" cap="small" spc="7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9516D4-8C90-9840-AF11-4A2756E47246}"/>
              </a:ext>
            </a:extLst>
          </p:cNvPr>
          <p:cNvSpPr txBox="1"/>
          <p:nvPr/>
        </p:nvSpPr>
        <p:spPr>
          <a:xfrm>
            <a:off x="862642" y="2410225"/>
            <a:ext cx="1094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direct disobedience to the Torah (cf. Deut. 7:1-6)</a:t>
            </a:r>
            <a:endParaRPr kumimoji="0" lang="en-US" sz="2800" b="0" i="0" u="none" strike="noStrike" kern="1200" cap="small" spc="7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CF5037-3362-4C4E-ACFB-73283CB0EF65}"/>
              </a:ext>
            </a:extLst>
          </p:cNvPr>
          <p:cNvSpPr txBox="1"/>
          <p:nvPr/>
        </p:nvSpPr>
        <p:spPr>
          <a:xfrm>
            <a:off x="862642" y="2933445"/>
            <a:ext cx="1094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core problem: his heart was turned from YHWH</a:t>
            </a:r>
            <a:endParaRPr kumimoji="0" lang="en-US" sz="2800" b="0" i="0" u="none" strike="noStrike" kern="1200" cap="small" spc="7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AB1599-052C-D844-874C-F11D0546D4D7}"/>
              </a:ext>
            </a:extLst>
          </p:cNvPr>
          <p:cNvSpPr txBox="1"/>
          <p:nvPr/>
        </p:nvSpPr>
        <p:spPr>
          <a:xfrm rot="247143">
            <a:off x="6123260" y="1933173"/>
            <a:ext cx="5424988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373062">
              <a:schemeClr val="accent1">
                <a:lumMod val="40000"/>
                <a:lumOff val="60000"/>
                <a:alpha val="22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cap="small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“Doesn’t serve God perfectly, </a:t>
            </a:r>
            <a:br>
              <a:rPr lang="en-US" sz="2800" cap="small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cap="small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serves him exclusively.”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3DBC67-AF82-D442-978A-8DD5B5AA19D3}"/>
              </a:ext>
            </a:extLst>
          </p:cNvPr>
          <p:cNvSpPr txBox="1"/>
          <p:nvPr/>
        </p:nvSpPr>
        <p:spPr>
          <a:xfrm>
            <a:off x="862642" y="3452909"/>
            <a:ext cx="1094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gods named: from Sidon, Ammon, and Moab</a:t>
            </a:r>
            <a:endParaRPr kumimoji="0" lang="en-US" sz="2800" b="0" i="0" strike="noStrike" kern="1200" cap="small" spc="7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418FEA-3B47-374F-AD20-6B3A12B43614}"/>
              </a:ext>
            </a:extLst>
          </p:cNvPr>
          <p:cNvSpPr txBox="1"/>
          <p:nvPr/>
        </p:nvSpPr>
        <p:spPr>
          <a:xfrm rot="247143">
            <a:off x="6123260" y="1936927"/>
            <a:ext cx="5424988" cy="9541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glow rad="373062">
              <a:schemeClr val="accent1">
                <a:lumMod val="40000"/>
                <a:lumOff val="60000"/>
                <a:alpha val="22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strike="sngStrike" cap="small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“Doesn’t serve God perfectly, </a:t>
            </a:r>
            <a:br>
              <a:rPr lang="en-US" sz="2800" strike="sngStrike" cap="small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strike="sngStrike" cap="small" spc="7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serves him exclusively.”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1659AF-924C-AA44-85A9-8100D9712760}"/>
              </a:ext>
            </a:extLst>
          </p:cNvPr>
          <p:cNvSpPr txBox="1"/>
          <p:nvPr/>
        </p:nvSpPr>
        <p:spPr>
          <a:xfrm>
            <a:off x="2024743" y="3972373"/>
            <a:ext cx="9786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Built h</a:t>
            </a:r>
            <a:r>
              <a:rPr lang="en-US" sz="2800" cap="small" spc="70" noProof="0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ouses</a:t>
            </a:r>
            <a:r>
              <a:rPr lang="en-US" sz="2800" cap="small" spc="70" noProof="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names of other gods.</a:t>
            </a:r>
            <a:endParaRPr kumimoji="0" lang="en-US" sz="2800" b="0" i="0" strike="noStrike" kern="1200" cap="small" spc="7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80B401-9C73-BE47-B935-AF285887169E}"/>
              </a:ext>
            </a:extLst>
          </p:cNvPr>
          <p:cNvSpPr txBox="1"/>
          <p:nvPr/>
        </p:nvSpPr>
        <p:spPr>
          <a:xfrm>
            <a:off x="2024743" y="3979885"/>
            <a:ext cx="9786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cap="small" spc="7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Built h</a:t>
            </a:r>
            <a:r>
              <a:rPr lang="en-US" sz="2800" cap="small" spc="70" noProof="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ouses</a:t>
            </a:r>
            <a:r>
              <a:rPr lang="en-US" sz="2800" cap="small" spc="70" noProof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the names of other gods.</a:t>
            </a:r>
            <a:endParaRPr kumimoji="0" lang="en-US" sz="2800" b="0" i="0" strike="noStrike" kern="1200" cap="small" spc="70" normalizeH="0" baseline="0" noProof="0" dirty="0">
              <a:ln>
                <a:noFill/>
              </a:ln>
              <a:solidFill>
                <a:schemeClr val="accent4">
                  <a:lumMod val="40000"/>
                  <a:lumOff val="6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2C25AC-B890-0941-9251-B7E486648D37}"/>
              </a:ext>
            </a:extLst>
          </p:cNvPr>
          <p:cNvSpPr txBox="1"/>
          <p:nvPr/>
        </p:nvSpPr>
        <p:spPr>
          <a:xfrm>
            <a:off x="2873829" y="4510929"/>
            <a:ext cx="8937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Served and worshiped idols; not just YHWH</a:t>
            </a:r>
            <a:endParaRPr kumimoji="0" lang="en-US" sz="2800" b="0" i="0" strike="noStrike" kern="1200" cap="small" spc="7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215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4" grpId="0"/>
      <p:bldP spid="10" grpId="0"/>
      <p:bldP spid="12" grpId="0"/>
      <p:bldP spid="16" grpId="0" animBg="1"/>
      <p:bldP spid="16" grpId="1" animBg="1"/>
      <p:bldP spid="17" grpId="0"/>
      <p:bldP spid="18" grpId="0" animBg="1"/>
      <p:bldP spid="18" grpId="1" animBg="1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10852-AB84-9C4F-A908-92EAFF8DD6F8}"/>
              </a:ext>
            </a:extLst>
          </p:cNvPr>
          <p:cNvSpPr txBox="1"/>
          <p:nvPr/>
        </p:nvSpPr>
        <p:spPr>
          <a:xfrm>
            <a:off x="381000" y="309283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The</a:t>
            </a:r>
            <a:r>
              <a:rPr lang="en-US" sz="4400" b="1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Cause</a:t>
            </a:r>
            <a:r>
              <a:rPr lang="en-US" sz="4400" b="1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of</a:t>
            </a:r>
            <a:r>
              <a:rPr lang="en-US" sz="4400" b="1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Solomon’s</a:t>
            </a:r>
            <a:r>
              <a:rPr lang="en-US" sz="4400" b="1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Problems</a:t>
            </a:r>
            <a:endParaRPr kumimoji="0" lang="en-US" b="1" i="0" strike="noStrike" kern="1200" cap="sm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3D279-15EF-5744-9EC8-8199E7E2D786}"/>
              </a:ext>
            </a:extLst>
          </p:cNvPr>
          <p:cNvSpPr txBox="1"/>
          <p:nvPr/>
        </p:nvSpPr>
        <p:spPr>
          <a:xfrm>
            <a:off x="381000" y="1302230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concept: Faithful with his </a:t>
            </a:r>
            <a:r>
              <a:rPr lang="en-US" sz="3200" u="sng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r>
              <a:rPr lang="en-US" sz="32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en-US" sz="32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(mentioned 3x’s)</a:t>
            </a:r>
            <a:endParaRPr lang="en-US" sz="2400" u="sng" cap="small" spc="70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FCF654-B431-CF44-897A-710DC376E894}"/>
              </a:ext>
            </a:extLst>
          </p:cNvPr>
          <p:cNvSpPr txBox="1"/>
          <p:nvPr/>
        </p:nvSpPr>
        <p:spPr>
          <a:xfrm>
            <a:off x="862642" y="1887005"/>
            <a:ext cx="1094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Idolatry divides the heart of God’s child</a:t>
            </a:r>
            <a:endParaRPr kumimoji="0" lang="en-US" sz="2800" b="0" i="0" u="none" strike="noStrike" kern="1200" cap="small" spc="7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73C486-425E-B946-97F8-42C7277CB65D}"/>
              </a:ext>
            </a:extLst>
          </p:cNvPr>
          <p:cNvSpPr txBox="1"/>
          <p:nvPr/>
        </p:nvSpPr>
        <p:spPr>
          <a:xfrm>
            <a:off x="1355270" y="2410225"/>
            <a:ext cx="10455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“whole heart” (vv. 4, 6). cf. Col. 3:5</a:t>
            </a:r>
            <a:endParaRPr kumimoji="0" lang="en-US" sz="2800" b="0" i="1" u="none" strike="noStrike" kern="1200" cap="small" spc="7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B6EF6C-825A-CD4F-86F8-7E8CDF7D0008}"/>
              </a:ext>
            </a:extLst>
          </p:cNvPr>
          <p:cNvSpPr txBox="1"/>
          <p:nvPr/>
        </p:nvSpPr>
        <p:spPr>
          <a:xfrm>
            <a:off x="862642" y="2933445"/>
            <a:ext cx="1094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Idolatry is Israel’s perpetual problem thru every era</a:t>
            </a:r>
            <a:endParaRPr kumimoji="0" lang="en-US" sz="2800" b="0" i="0" u="none" strike="noStrike" kern="1200" cap="small" spc="7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AC0B9D-9E7B-5F46-8EEA-71394036038F}"/>
              </a:ext>
            </a:extLst>
          </p:cNvPr>
          <p:cNvSpPr txBox="1"/>
          <p:nvPr/>
        </p:nvSpPr>
        <p:spPr>
          <a:xfrm>
            <a:off x="862642" y="3456665"/>
            <a:ext cx="1094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Idolatry is always a losing proposition</a:t>
            </a:r>
            <a:endParaRPr kumimoji="0" lang="en-US" sz="2800" b="0" i="0" u="none" strike="noStrike" kern="1200" cap="small" spc="7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F1A99F-6F73-6440-887D-B5859C21B038}"/>
              </a:ext>
            </a:extLst>
          </p:cNvPr>
          <p:cNvSpPr txBox="1"/>
          <p:nvPr/>
        </p:nvSpPr>
        <p:spPr>
          <a:xfrm>
            <a:off x="2628900" y="3979885"/>
            <a:ext cx="91820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Contrast faithfulness to YHWH (built his house, and received incalculable blessings) … with service to idols (built them houses, and gained nothing).</a:t>
            </a:r>
            <a:endParaRPr kumimoji="0" lang="en-US" sz="2800" b="0" i="1" u="none" strike="noStrike" kern="1200" cap="small" spc="7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618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1" grpId="0"/>
      <p:bldP spid="13" grpId="0"/>
      <p:bldP spid="15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10852-AB84-9C4F-A908-92EAFF8DD6F8}"/>
              </a:ext>
            </a:extLst>
          </p:cNvPr>
          <p:cNvSpPr txBox="1"/>
          <p:nvPr/>
        </p:nvSpPr>
        <p:spPr>
          <a:xfrm>
            <a:off x="381000" y="309283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The</a:t>
            </a:r>
            <a:r>
              <a:rPr lang="en-US" sz="4400" b="1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Cause</a:t>
            </a:r>
            <a:r>
              <a:rPr lang="en-US" sz="4400" b="1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of</a:t>
            </a:r>
            <a:r>
              <a:rPr lang="en-US" sz="4400" b="1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Solomon’s</a:t>
            </a:r>
            <a:r>
              <a:rPr lang="en-US" sz="4400" b="1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Problems</a:t>
            </a:r>
            <a:endParaRPr kumimoji="0" lang="en-US" b="1" i="0" strike="noStrike" kern="1200" cap="sm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3D279-15EF-5744-9EC8-8199E7E2D786}"/>
              </a:ext>
            </a:extLst>
          </p:cNvPr>
          <p:cNvSpPr txBox="1"/>
          <p:nvPr/>
        </p:nvSpPr>
        <p:spPr>
          <a:xfrm>
            <a:off x="381000" y="1302230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response</a:t>
            </a:r>
            <a:r>
              <a:rPr lang="en-US" sz="32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(vv. 8-13)</a:t>
            </a:r>
            <a:endParaRPr lang="en-US" sz="2400" u="sng" cap="small" spc="70" dirty="0">
              <a:solidFill>
                <a:prstClr val="white">
                  <a:lumMod val="9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FCF654-B431-CF44-897A-710DC376E894}"/>
              </a:ext>
            </a:extLst>
          </p:cNvPr>
          <p:cNvSpPr txBox="1"/>
          <p:nvPr/>
        </p:nvSpPr>
        <p:spPr>
          <a:xfrm>
            <a:off x="862642" y="1887005"/>
            <a:ext cx="1094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Angry with Solomon</a:t>
            </a:r>
            <a:endParaRPr kumimoji="0" lang="en-US" sz="2800" b="0" i="0" u="none" strike="noStrike" kern="1200" cap="small" spc="7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73C486-425E-B946-97F8-42C7277CB65D}"/>
              </a:ext>
            </a:extLst>
          </p:cNvPr>
          <p:cNvSpPr txBox="1"/>
          <p:nvPr/>
        </p:nvSpPr>
        <p:spPr>
          <a:xfrm>
            <a:off x="862642" y="2410225"/>
            <a:ext cx="1094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reason: Solomon was directly commanded not to do this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B6884A-E0BA-9541-9D8C-9CBF5D168C48}"/>
              </a:ext>
            </a:extLst>
          </p:cNvPr>
          <p:cNvSpPr txBox="1"/>
          <p:nvPr/>
        </p:nvSpPr>
        <p:spPr>
          <a:xfrm>
            <a:off x="862642" y="2933445"/>
            <a:ext cx="1094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punishment: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850781-DCE9-D140-BA86-EF4D68671F20}"/>
              </a:ext>
            </a:extLst>
          </p:cNvPr>
          <p:cNvSpPr txBox="1"/>
          <p:nvPr/>
        </p:nvSpPr>
        <p:spPr>
          <a:xfrm>
            <a:off x="1404256" y="3456665"/>
            <a:ext cx="10406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Solomon’s kingdom “torn” from him &amp; given to another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5BFFEA-B225-3140-AC79-623EDAC13A0F}"/>
              </a:ext>
            </a:extLst>
          </p:cNvPr>
          <p:cNvSpPr txBox="1"/>
          <p:nvPr/>
        </p:nvSpPr>
        <p:spPr>
          <a:xfrm>
            <a:off x="2204357" y="3981041"/>
            <a:ext cx="9606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cf. Saul’s kingdom “torn” from him &amp; given to another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1362DD-8F95-0C44-B3AC-741D4BDE6750}"/>
              </a:ext>
            </a:extLst>
          </p:cNvPr>
          <p:cNvSpPr txBox="1"/>
          <p:nvPr/>
        </p:nvSpPr>
        <p:spPr>
          <a:xfrm>
            <a:off x="2873829" y="4502364"/>
            <a:ext cx="8937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cap="small" spc="4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 part of the house for David’s name preserved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8A7F54-B72F-EB4A-B438-B8E2D31B7E07}"/>
              </a:ext>
            </a:extLst>
          </p:cNvPr>
          <p:cNvSpPr txBox="1"/>
          <p:nvPr/>
        </p:nvSpPr>
        <p:spPr>
          <a:xfrm>
            <a:off x="3494313" y="5023687"/>
            <a:ext cx="8316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Shows </a:t>
            </a:r>
            <a:r>
              <a:rPr lang="en-US" sz="2800" cap="small" spc="70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Yhwh’s</a:t>
            </a: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faithfulness contrasting Solomon’s unfaithfulness</a:t>
            </a:r>
          </a:p>
        </p:txBody>
      </p:sp>
    </p:spTree>
    <p:extLst>
      <p:ext uri="{BB962C8B-B14F-4D97-AF65-F5344CB8AC3E}">
        <p14:creationId xmlns:p14="http://schemas.microsoft.com/office/powerpoint/2010/main" val="298064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1" grpId="0"/>
      <p:bldP spid="12" grpId="0"/>
      <p:bldP spid="16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10852-AB84-9C4F-A908-92EAFF8DD6F8}"/>
              </a:ext>
            </a:extLst>
          </p:cNvPr>
          <p:cNvSpPr txBox="1"/>
          <p:nvPr/>
        </p:nvSpPr>
        <p:spPr>
          <a:xfrm>
            <a:off x="381000" y="309283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Solomon’s</a:t>
            </a:r>
            <a:r>
              <a:rPr lang="en-US" sz="4400" b="1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Problems</a:t>
            </a:r>
            <a:endParaRPr kumimoji="0" lang="en-US" b="1" i="0" strike="noStrike" kern="1200" cap="sm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3D279-15EF-5744-9EC8-8199E7E2D786}"/>
              </a:ext>
            </a:extLst>
          </p:cNvPr>
          <p:cNvSpPr txBox="1"/>
          <p:nvPr/>
        </p:nvSpPr>
        <p:spPr>
          <a:xfrm>
            <a:off x="381000" y="1302230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small" spc="7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Thorns in his side: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DAA081-352C-5D45-A44A-2A155A9A8D7A}"/>
              </a:ext>
            </a:extLst>
          </p:cNvPr>
          <p:cNvSpPr txBox="1"/>
          <p:nvPr/>
        </p:nvSpPr>
        <p:spPr>
          <a:xfrm>
            <a:off x="862642" y="1887005"/>
            <a:ext cx="1094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Edomite problem (vv. 14-22)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9FD71C-6022-0647-A0FD-6EE798A17CEC}"/>
              </a:ext>
            </a:extLst>
          </p:cNvPr>
          <p:cNvSpPr txBox="1"/>
          <p:nvPr/>
        </p:nvSpPr>
        <p:spPr>
          <a:xfrm>
            <a:off x="862642" y="2410225"/>
            <a:ext cx="1094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Syrian problem (vv. 23-25)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BE7C8D-5006-2B41-9868-4F49C06DF74D}"/>
              </a:ext>
            </a:extLst>
          </p:cNvPr>
          <p:cNvSpPr txBox="1"/>
          <p:nvPr/>
        </p:nvSpPr>
        <p:spPr>
          <a:xfrm>
            <a:off x="381000" y="2995000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small" spc="7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Both are leftover issues from David’s time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7A287E-0410-2145-9526-649E55580B87}"/>
              </a:ext>
            </a:extLst>
          </p:cNvPr>
          <p:cNvSpPr txBox="1"/>
          <p:nvPr/>
        </p:nvSpPr>
        <p:spPr>
          <a:xfrm>
            <a:off x="862642" y="3579775"/>
            <a:ext cx="109483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u="sng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Solomon’s faithful years</a:t>
            </a: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“He had no war in those years, for the LORD gave him peace” -and- “Solomon sat on the throne of David his father, and his kingdom was firmly established.”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A8AF35-8EED-644C-88E4-3B6F42E82F43}"/>
              </a:ext>
            </a:extLst>
          </p:cNvPr>
          <p:cNvSpPr txBox="1"/>
          <p:nvPr/>
        </p:nvSpPr>
        <p:spPr>
          <a:xfrm>
            <a:off x="862642" y="4964770"/>
            <a:ext cx="10948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u="sng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Solomon’s unfaithful years</a:t>
            </a: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an adversary who raided and pillaged  -and-  an enemy who threatens kingdom stability</a:t>
            </a:r>
          </a:p>
        </p:txBody>
      </p:sp>
    </p:spTree>
    <p:extLst>
      <p:ext uri="{BB962C8B-B14F-4D97-AF65-F5344CB8AC3E}">
        <p14:creationId xmlns:p14="http://schemas.microsoft.com/office/powerpoint/2010/main" val="2847970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5" grpId="0"/>
      <p:bldP spid="19" grpId="0"/>
      <p:bldP spid="23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010852-AB84-9C4F-A908-92EAFF8DD6F8}"/>
              </a:ext>
            </a:extLst>
          </p:cNvPr>
          <p:cNvSpPr txBox="1"/>
          <p:nvPr/>
        </p:nvSpPr>
        <p:spPr>
          <a:xfrm>
            <a:off x="381000" y="309283"/>
            <a:ext cx="1143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Solomon’s</a:t>
            </a:r>
            <a:r>
              <a:rPr lang="en-US" sz="4400" b="1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 </a:t>
            </a:r>
            <a:r>
              <a:rPr lang="en-US" sz="4400" b="1" u="sng" cap="small" dirty="0">
                <a:solidFill>
                  <a:prstClr val="white">
                    <a:lumMod val="95000"/>
                  </a:prstClr>
                </a:solidFill>
                <a:latin typeface="Book Antiqua" panose="02040602050305030304" pitchFamily="18" charset="0"/>
              </a:rPr>
              <a:t>Problems</a:t>
            </a:r>
            <a:endParaRPr kumimoji="0" lang="en-US" b="1" i="0" strike="noStrike" kern="1200" cap="small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3D279-15EF-5744-9EC8-8199E7E2D786}"/>
              </a:ext>
            </a:extLst>
          </p:cNvPr>
          <p:cNvSpPr txBox="1"/>
          <p:nvPr/>
        </p:nvSpPr>
        <p:spPr>
          <a:xfrm>
            <a:off x="381000" y="1302230"/>
            <a:ext cx="1143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small" spc="7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threat to his throne: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DAA081-352C-5D45-A44A-2A155A9A8D7A}"/>
              </a:ext>
            </a:extLst>
          </p:cNvPr>
          <p:cNvSpPr txBox="1"/>
          <p:nvPr/>
        </p:nvSpPr>
        <p:spPr>
          <a:xfrm>
            <a:off x="862642" y="1887005"/>
            <a:ext cx="1094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Jeroboam, the son of </a:t>
            </a:r>
            <a:r>
              <a:rPr lang="en-US" sz="2800" cap="small" spc="70" dirty="0" err="1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Nebat</a:t>
            </a: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future ruler of Israel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9FD71C-6022-0647-A0FD-6EE798A17CEC}"/>
              </a:ext>
            </a:extLst>
          </p:cNvPr>
          <p:cNvSpPr txBox="1"/>
          <p:nvPr/>
        </p:nvSpPr>
        <p:spPr>
          <a:xfrm>
            <a:off x="862642" y="2410225"/>
            <a:ext cx="1094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Favored by Solomon, appointed as a leader in his tribe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0DD461-7A8F-C04B-A773-2C482D8DAA62}"/>
              </a:ext>
            </a:extLst>
          </p:cNvPr>
          <p:cNvSpPr txBox="1"/>
          <p:nvPr/>
        </p:nvSpPr>
        <p:spPr>
          <a:xfrm>
            <a:off x="862642" y="2933445"/>
            <a:ext cx="1094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Receives prophecy of his future anointing as 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9947F4-E7C8-944B-A2F8-CCB97570D490}"/>
              </a:ext>
            </a:extLst>
          </p:cNvPr>
          <p:cNvSpPr txBox="1"/>
          <p:nvPr/>
        </p:nvSpPr>
        <p:spPr>
          <a:xfrm>
            <a:off x="862642" y="3456665"/>
            <a:ext cx="1094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cap="small" spc="70" dirty="0">
                <a:solidFill>
                  <a:prstClr val="white">
                    <a:lumMod val="9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Solomon makes him a target</a:t>
            </a:r>
          </a:p>
        </p:txBody>
      </p:sp>
    </p:spTree>
    <p:extLst>
      <p:ext uri="{BB962C8B-B14F-4D97-AF65-F5344CB8AC3E}">
        <p14:creationId xmlns:p14="http://schemas.microsoft.com/office/powerpoint/2010/main" val="2885523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6784</TotalTime>
  <Words>790</Words>
  <Application>Microsoft Macintosh PowerPoint</Application>
  <PresentationFormat>Widescreen</PresentationFormat>
  <Paragraphs>94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Book Antiqua</vt:lpstr>
      <vt:lpstr>Calibri</vt:lpstr>
      <vt:lpstr>Calibri Light</vt:lpstr>
      <vt:lpstr>Times New Roman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Lankford</dc:creator>
  <cp:lastModifiedBy>Dan Lankford</cp:lastModifiedBy>
  <cp:revision>411</cp:revision>
  <dcterms:created xsi:type="dcterms:W3CDTF">2021-11-04T16:51:27Z</dcterms:created>
  <dcterms:modified xsi:type="dcterms:W3CDTF">2022-01-16T04:33:41Z</dcterms:modified>
</cp:coreProperties>
</file>