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5"/>
  </p:notesMasterIdLst>
  <p:sldIdLst>
    <p:sldId id="256" r:id="rId4"/>
    <p:sldId id="294" r:id="rId5"/>
    <p:sldId id="305" r:id="rId6"/>
    <p:sldId id="307" r:id="rId7"/>
    <p:sldId id="291" r:id="rId8"/>
    <p:sldId id="309" r:id="rId9"/>
    <p:sldId id="310" r:id="rId10"/>
    <p:sldId id="311" r:id="rId11"/>
    <p:sldId id="315" r:id="rId12"/>
    <p:sldId id="316" r:id="rId13"/>
    <p:sldId id="317" r:id="rId14"/>
    <p:sldId id="312" r:id="rId15"/>
    <p:sldId id="318" r:id="rId16"/>
    <p:sldId id="313" r:id="rId17"/>
    <p:sldId id="265" r:id="rId18"/>
    <p:sldId id="266" r:id="rId19"/>
    <p:sldId id="267" r:id="rId20"/>
    <p:sldId id="268" r:id="rId21"/>
    <p:sldId id="314" r:id="rId22"/>
    <p:sldId id="319" r:id="rId23"/>
    <p:sldId id="2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3336"/>
    <a:srgbClr val="FF7E79"/>
    <a:srgbClr val="7FC9C8"/>
    <a:srgbClr val="DB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09"/>
    <p:restoredTop sz="91340"/>
  </p:normalViewPr>
  <p:slideViewPr>
    <p:cSldViewPr snapToGrid="0" snapToObjects="1">
      <p:cViewPr varScale="1">
        <p:scale>
          <a:sx n="58" d="100"/>
          <a:sy n="58" d="100"/>
        </p:scale>
        <p:origin x="11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26234-FD06-B745-972A-33B36C42872B}"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7819A-5975-2C42-9428-942A7671B239}" type="slidenum">
              <a:rPr lang="en-US" smtClean="0"/>
              <a:t>‹#›</a:t>
            </a:fld>
            <a:endParaRPr lang="en-US"/>
          </a:p>
        </p:txBody>
      </p:sp>
    </p:spTree>
    <p:extLst>
      <p:ext uri="{BB962C8B-B14F-4D97-AF65-F5344CB8AC3E}">
        <p14:creationId xmlns:p14="http://schemas.microsoft.com/office/powerpoint/2010/main" val="395180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from </a:t>
            </a:r>
            <a:r>
              <a:rPr lang="en-US" dirty="0" err="1"/>
              <a:t>BibleProject</a:t>
            </a:r>
            <a:r>
              <a:rPr lang="en-US" dirty="0"/>
              <a:t> — summary of 1 Samuel</a:t>
            </a:r>
          </a:p>
        </p:txBody>
      </p:sp>
      <p:sp>
        <p:nvSpPr>
          <p:cNvPr id="4" name="Slide Number Placeholder 3"/>
          <p:cNvSpPr>
            <a:spLocks noGrp="1"/>
          </p:cNvSpPr>
          <p:nvPr>
            <p:ph type="sldNum" sz="quarter" idx="5"/>
          </p:nvPr>
        </p:nvSpPr>
        <p:spPr/>
        <p:txBody>
          <a:bodyPr/>
          <a:lstStyle/>
          <a:p>
            <a:fld id="{7D97819A-5975-2C42-9428-942A7671B239}" type="slidenum">
              <a:rPr lang="en-US" smtClean="0"/>
              <a:t>2</a:t>
            </a:fld>
            <a:endParaRPr lang="en-US"/>
          </a:p>
        </p:txBody>
      </p:sp>
    </p:spTree>
    <p:extLst>
      <p:ext uri="{BB962C8B-B14F-4D97-AF65-F5344CB8AC3E}">
        <p14:creationId xmlns:p14="http://schemas.microsoft.com/office/powerpoint/2010/main" val="607510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1 Samuel 7:1-2 — the Ark has been “out of pocket” (not at Shiloh) for </a:t>
            </a:r>
            <a:r>
              <a:rPr lang="en-US" u="sng" dirty="0"/>
              <a:t>20 years</a:t>
            </a:r>
            <a:r>
              <a:rPr lang="en-US" u="none" dirty="0"/>
              <a:t>.</a:t>
            </a:r>
          </a:p>
          <a:p>
            <a:pPr marL="171450" indent="-171450">
              <a:buFontTx/>
              <a:buChar char="-"/>
            </a:pPr>
            <a:endParaRPr lang="en-US" u="none" dirty="0"/>
          </a:p>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12</a:t>
            </a:fld>
            <a:endParaRPr lang="en-US"/>
          </a:p>
        </p:txBody>
      </p:sp>
    </p:spTree>
    <p:extLst>
      <p:ext uri="{BB962C8B-B14F-4D97-AF65-F5344CB8AC3E}">
        <p14:creationId xmlns:p14="http://schemas.microsoft.com/office/powerpoint/2010/main" val="2754852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1 </a:t>
            </a:r>
            <a:r>
              <a:rPr lang="en-US" dirty="0"/>
              <a:t>Samuel 7:1-2 — the Ark has been “out of pocket” (not </a:t>
            </a:r>
            <a:r>
              <a:rPr lang="en-US"/>
              <a:t>at Shiloh) for </a:t>
            </a:r>
            <a:r>
              <a:rPr lang="en-US" u="sng"/>
              <a:t>20 years</a:t>
            </a:r>
            <a:r>
              <a:rPr lang="en-US" u="none"/>
              <a:t>.</a:t>
            </a:r>
          </a:p>
          <a:p>
            <a:pPr marL="171450" indent="-171450">
              <a:buFontTx/>
              <a:buChar char="-"/>
            </a:pPr>
            <a:endParaRPr lang="en-US" u="none"/>
          </a:p>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13</a:t>
            </a:fld>
            <a:endParaRPr lang="en-US"/>
          </a:p>
        </p:txBody>
      </p:sp>
    </p:spTree>
    <p:extLst>
      <p:ext uri="{BB962C8B-B14F-4D97-AF65-F5344CB8AC3E}">
        <p14:creationId xmlns:p14="http://schemas.microsoft.com/office/powerpoint/2010/main" val="174307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14</a:t>
            </a:fld>
            <a:endParaRPr lang="en-US"/>
          </a:p>
        </p:txBody>
      </p:sp>
    </p:spTree>
    <p:extLst>
      <p:ext uri="{BB962C8B-B14F-4D97-AF65-F5344CB8AC3E}">
        <p14:creationId xmlns:p14="http://schemas.microsoft.com/office/powerpoint/2010/main" val="185563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19</a:t>
            </a:fld>
            <a:endParaRPr lang="en-US"/>
          </a:p>
        </p:txBody>
      </p:sp>
    </p:spTree>
    <p:extLst>
      <p:ext uri="{BB962C8B-B14F-4D97-AF65-F5344CB8AC3E}">
        <p14:creationId xmlns:p14="http://schemas.microsoft.com/office/powerpoint/2010/main" val="549355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20</a:t>
            </a:fld>
            <a:endParaRPr lang="en-US"/>
          </a:p>
        </p:txBody>
      </p:sp>
    </p:spTree>
    <p:extLst>
      <p:ext uri="{BB962C8B-B14F-4D97-AF65-F5344CB8AC3E}">
        <p14:creationId xmlns:p14="http://schemas.microsoft.com/office/powerpoint/2010/main" val="172554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3</a:t>
            </a:fld>
            <a:endParaRPr lang="en-US"/>
          </a:p>
        </p:txBody>
      </p:sp>
    </p:spTree>
    <p:extLst>
      <p:ext uri="{BB962C8B-B14F-4D97-AF65-F5344CB8AC3E}">
        <p14:creationId xmlns:p14="http://schemas.microsoft.com/office/powerpoint/2010/main" val="189879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cap="small" spc="70" dirty="0">
                <a:solidFill>
                  <a:schemeClr val="bg1">
                    <a:lumMod val="95000"/>
                  </a:schemeClr>
                </a:solidFill>
                <a:latin typeface="Times New Roman" panose="02020603050405020304" pitchFamily="18" charset="0"/>
                <a:cs typeface="Times New Roman" panose="02020603050405020304" pitchFamily="18" charset="0"/>
              </a:rPr>
              <a:t>This slide = 2 Samuel 1:1-27</a:t>
            </a:r>
          </a:p>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5</a:t>
            </a:fld>
            <a:endParaRPr lang="en-US"/>
          </a:p>
        </p:txBody>
      </p:sp>
    </p:spTree>
    <p:extLst>
      <p:ext uri="{BB962C8B-B14F-4D97-AF65-F5344CB8AC3E}">
        <p14:creationId xmlns:p14="http://schemas.microsoft.com/office/powerpoint/2010/main" val="253980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Sam. 2:1-7</a:t>
            </a:r>
          </a:p>
          <a:p>
            <a:r>
              <a:rPr lang="en-US" dirty="0"/>
              <a:t>*first one = when Samuel anointed him at his Bethlehem home in 1 Samuel 16*</a:t>
            </a:r>
          </a:p>
        </p:txBody>
      </p:sp>
      <p:sp>
        <p:nvSpPr>
          <p:cNvPr id="4" name="Slide Number Placeholder 3"/>
          <p:cNvSpPr>
            <a:spLocks noGrp="1"/>
          </p:cNvSpPr>
          <p:nvPr>
            <p:ph type="sldNum" sz="quarter" idx="5"/>
          </p:nvPr>
        </p:nvSpPr>
        <p:spPr/>
        <p:txBody>
          <a:bodyPr/>
          <a:lstStyle/>
          <a:p>
            <a:fld id="{7D97819A-5975-2C42-9428-942A7671B239}" type="slidenum">
              <a:rPr lang="en-US" smtClean="0"/>
              <a:t>6</a:t>
            </a:fld>
            <a:endParaRPr lang="en-US"/>
          </a:p>
        </p:txBody>
      </p:sp>
    </p:spTree>
    <p:extLst>
      <p:ext uri="{BB962C8B-B14F-4D97-AF65-F5344CB8AC3E}">
        <p14:creationId xmlns:p14="http://schemas.microsoft.com/office/powerpoint/2010/main" val="234846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 2 Sam. 2:8-4:12</a:t>
            </a:r>
          </a:p>
        </p:txBody>
      </p:sp>
      <p:sp>
        <p:nvSpPr>
          <p:cNvPr id="4" name="Slide Number Placeholder 3"/>
          <p:cNvSpPr>
            <a:spLocks noGrp="1"/>
          </p:cNvSpPr>
          <p:nvPr>
            <p:ph type="sldNum" sz="quarter" idx="5"/>
          </p:nvPr>
        </p:nvSpPr>
        <p:spPr/>
        <p:txBody>
          <a:bodyPr/>
          <a:lstStyle/>
          <a:p>
            <a:fld id="{7D97819A-5975-2C42-9428-942A7671B239}" type="slidenum">
              <a:rPr lang="en-US" smtClean="0"/>
              <a:t>7</a:t>
            </a:fld>
            <a:endParaRPr lang="en-US"/>
          </a:p>
        </p:txBody>
      </p:sp>
    </p:spTree>
    <p:extLst>
      <p:ext uri="{BB962C8B-B14F-4D97-AF65-F5344CB8AC3E}">
        <p14:creationId xmlns:p14="http://schemas.microsoft.com/office/powerpoint/2010/main" val="2921328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“bone and flesh” = statement of solidarity (close to “United” kingdom)</a:t>
            </a:r>
          </a:p>
        </p:txBody>
      </p:sp>
      <p:sp>
        <p:nvSpPr>
          <p:cNvPr id="4" name="Slide Number Placeholder 3"/>
          <p:cNvSpPr>
            <a:spLocks noGrp="1"/>
          </p:cNvSpPr>
          <p:nvPr>
            <p:ph type="sldNum" sz="quarter" idx="5"/>
          </p:nvPr>
        </p:nvSpPr>
        <p:spPr/>
        <p:txBody>
          <a:bodyPr/>
          <a:lstStyle/>
          <a:p>
            <a:fld id="{7D97819A-5975-2C42-9428-942A7671B239}" type="slidenum">
              <a:rPr lang="en-US" smtClean="0"/>
              <a:t>8</a:t>
            </a:fld>
            <a:endParaRPr lang="en-US"/>
          </a:p>
        </p:txBody>
      </p:sp>
    </p:spTree>
    <p:extLst>
      <p:ext uri="{BB962C8B-B14F-4D97-AF65-F5344CB8AC3E}">
        <p14:creationId xmlns:p14="http://schemas.microsoft.com/office/powerpoint/2010/main" val="162580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Burial place of patriarchs — you might remember seeing “Cave of Machpelah.” That’s in Hebron.</a:t>
            </a:r>
          </a:p>
          <a:p>
            <a:r>
              <a:rPr lang="en-US" dirty="0"/>
              <a:t>- Interesting note: their wives are also buried there — one of each patriarch (Sarah, Rebekah, and Leah).</a:t>
            </a:r>
          </a:p>
        </p:txBody>
      </p:sp>
      <p:sp>
        <p:nvSpPr>
          <p:cNvPr id="4" name="Slide Number Placeholder 3"/>
          <p:cNvSpPr>
            <a:spLocks noGrp="1"/>
          </p:cNvSpPr>
          <p:nvPr>
            <p:ph type="sldNum" sz="quarter" idx="5"/>
          </p:nvPr>
        </p:nvSpPr>
        <p:spPr/>
        <p:txBody>
          <a:bodyPr/>
          <a:lstStyle/>
          <a:p>
            <a:fld id="{7D97819A-5975-2C42-9428-942A7671B239}" type="slidenum">
              <a:rPr lang="en-US" smtClean="0"/>
              <a:t>9</a:t>
            </a:fld>
            <a:endParaRPr lang="en-US"/>
          </a:p>
        </p:txBody>
      </p:sp>
    </p:spTree>
    <p:extLst>
      <p:ext uri="{BB962C8B-B14F-4D97-AF65-F5344CB8AC3E}">
        <p14:creationId xmlns:p14="http://schemas.microsoft.com/office/powerpoint/2010/main" val="63570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Burial place of patriarchs — you might remember seeing “Cave of Machpelah.” That’s in Hebron.</a:t>
            </a:r>
          </a:p>
          <a:p>
            <a:r>
              <a:rPr lang="en-US" dirty="0"/>
              <a:t>- Interesting note: their wives are also buried there — one of </a:t>
            </a:r>
            <a:r>
              <a:rPr lang="en-US"/>
              <a:t>each patriarch </a:t>
            </a:r>
            <a:r>
              <a:rPr lang="en-US" dirty="0"/>
              <a:t>(Sarah, Rebekah, and Leah).</a:t>
            </a:r>
          </a:p>
        </p:txBody>
      </p:sp>
      <p:sp>
        <p:nvSpPr>
          <p:cNvPr id="4" name="Slide Number Placeholder 3"/>
          <p:cNvSpPr>
            <a:spLocks noGrp="1"/>
          </p:cNvSpPr>
          <p:nvPr>
            <p:ph type="sldNum" sz="quarter" idx="5"/>
          </p:nvPr>
        </p:nvSpPr>
        <p:spPr/>
        <p:txBody>
          <a:bodyPr/>
          <a:lstStyle/>
          <a:p>
            <a:fld id="{7D97819A-5975-2C42-9428-942A7671B239}" type="slidenum">
              <a:rPr lang="en-US" smtClean="0"/>
              <a:t>10</a:t>
            </a:fld>
            <a:endParaRPr lang="en-US"/>
          </a:p>
        </p:txBody>
      </p:sp>
    </p:spTree>
    <p:extLst>
      <p:ext uri="{BB962C8B-B14F-4D97-AF65-F5344CB8AC3E}">
        <p14:creationId xmlns:p14="http://schemas.microsoft.com/office/powerpoint/2010/main" val="540433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11</a:t>
            </a:fld>
            <a:endParaRPr lang="en-US"/>
          </a:p>
        </p:txBody>
      </p:sp>
    </p:spTree>
    <p:extLst>
      <p:ext uri="{BB962C8B-B14F-4D97-AF65-F5344CB8AC3E}">
        <p14:creationId xmlns:p14="http://schemas.microsoft.com/office/powerpoint/2010/main" val="3422955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36AE9-B3CC-884E-9894-CA15796F6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EF47A0-4379-B443-8040-692D51D05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E8DDEE-9C67-EC41-A1E9-645C407145AF}"/>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5" name="Footer Placeholder 4">
            <a:extLst>
              <a:ext uri="{FF2B5EF4-FFF2-40B4-BE49-F238E27FC236}">
                <a16:creationId xmlns:a16="http://schemas.microsoft.com/office/drawing/2014/main" id="{4E1768BA-E5A6-AC48-AE81-5DBD180F4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16764-CDCE-9846-BCE2-6928FDD5A4F6}"/>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316642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B828-47E6-4F46-99B7-6F9E0697B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12824-06BC-1446-82D9-8311C3ED4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60D24-AA27-454D-A06D-F819F262C8FE}"/>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5" name="Footer Placeholder 4">
            <a:extLst>
              <a:ext uri="{FF2B5EF4-FFF2-40B4-BE49-F238E27FC236}">
                <a16:creationId xmlns:a16="http://schemas.microsoft.com/office/drawing/2014/main" id="{18184C09-F7A8-2441-8D63-C7CD42906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BE49C-2B30-744E-978B-9A2CE28767E9}"/>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10293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F8B5B-4B8E-0848-9AB7-0284233CBD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63E40-E0DE-014D-A327-74761C62B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B03CA-41A6-3A4F-AF99-15767A7F46B5}"/>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5" name="Footer Placeholder 4">
            <a:extLst>
              <a:ext uri="{FF2B5EF4-FFF2-40B4-BE49-F238E27FC236}">
                <a16:creationId xmlns:a16="http://schemas.microsoft.com/office/drawing/2014/main" id="{8F75889F-280A-2542-8EEF-BA3FB131D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81958-0355-F64D-A782-ABF6D0B146BF}"/>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241852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8D07-E9DC-E540-A51B-D23CA1EB7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BBC838-3165-EA4F-865B-EF81EAFB7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D2418-5B23-9C4C-86FD-7E33C6020B3F}"/>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5" name="Footer Placeholder 4">
            <a:extLst>
              <a:ext uri="{FF2B5EF4-FFF2-40B4-BE49-F238E27FC236}">
                <a16:creationId xmlns:a16="http://schemas.microsoft.com/office/drawing/2014/main" id="{544BB36E-7198-B844-874E-6B9727C11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757EE-FE56-8A41-B3E1-AEB31EDA0BA5}"/>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34778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B67E-7C3B-A64C-99BA-3707952D1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14EF4-F3BF-1E4C-8D41-B1AB8D2BF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5B021-E0C1-3A4A-9B3D-874807F58554}"/>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5" name="Footer Placeholder 4">
            <a:extLst>
              <a:ext uri="{FF2B5EF4-FFF2-40B4-BE49-F238E27FC236}">
                <a16:creationId xmlns:a16="http://schemas.microsoft.com/office/drawing/2014/main" id="{3971A491-54BD-1A4E-9411-B7D9C2120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9470C-3D98-6643-82FB-839495EC5C86}"/>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429097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1B9E-4988-2645-AFCD-808A52DDA9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08F5B-7795-F04A-9145-7F4DAD8D61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7A1C7F-C63C-D34A-B716-270C3C360C59}"/>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5" name="Footer Placeholder 4">
            <a:extLst>
              <a:ext uri="{FF2B5EF4-FFF2-40B4-BE49-F238E27FC236}">
                <a16:creationId xmlns:a16="http://schemas.microsoft.com/office/drawing/2014/main" id="{CADFABEE-5D13-834E-A005-28394DCD4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57C10-5C90-CC48-819F-53D2C4989D84}"/>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70919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0FB7-F22D-DB46-8291-7984519C6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67C5-7C4D-8945-A4BD-88265D8148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7A6879-C5CE-9A45-8EDF-B557E0BDD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EF4B5E-6BEB-EC49-AB42-B1BD53FD62EB}"/>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6" name="Footer Placeholder 5">
            <a:extLst>
              <a:ext uri="{FF2B5EF4-FFF2-40B4-BE49-F238E27FC236}">
                <a16:creationId xmlns:a16="http://schemas.microsoft.com/office/drawing/2014/main" id="{887EE090-0F1E-B142-A7C6-A2061A436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E31EF-7CA8-EC43-945C-0CCC1702D86D}"/>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26838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68E1-D2CE-7244-B612-8099384BD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785A1-D553-A84E-8C2E-2F005E7DD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77420-FE19-CD41-B424-3A92A839AF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BE7D9C-6E73-4C4D-B22F-5753D8B13F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A41A7-49F2-CF4C-A4DE-E686BBD95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A8B083-91FB-7E48-890E-8DD3250AFCEA}"/>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8" name="Footer Placeholder 7">
            <a:extLst>
              <a:ext uri="{FF2B5EF4-FFF2-40B4-BE49-F238E27FC236}">
                <a16:creationId xmlns:a16="http://schemas.microsoft.com/office/drawing/2014/main" id="{6B5F1337-9DE3-434D-8464-56B82B2A04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5991B-DDDB-824B-97E3-0D09FCD57823}"/>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6171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8BAA-65D2-E144-8F05-C33EAC36F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98140E-A172-6346-9009-EAAFBAB7B7F3}"/>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4" name="Footer Placeholder 3">
            <a:extLst>
              <a:ext uri="{FF2B5EF4-FFF2-40B4-BE49-F238E27FC236}">
                <a16:creationId xmlns:a16="http://schemas.microsoft.com/office/drawing/2014/main" id="{12777F76-2317-A14D-8D5D-ABE9B957B5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D00A29-B221-4C4E-BF48-F8AE72C3C502}"/>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65358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88052B-68C7-1C4A-A22B-C28A0E298C26}"/>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3" name="Footer Placeholder 2">
            <a:extLst>
              <a:ext uri="{FF2B5EF4-FFF2-40B4-BE49-F238E27FC236}">
                <a16:creationId xmlns:a16="http://schemas.microsoft.com/office/drawing/2014/main" id="{34911BBD-920C-3E45-B4FF-19460C812D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552875-895B-BB4D-9515-21CAAFEF433E}"/>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3727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3C36-4DE9-FC4A-B7DB-5896F643F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6BC44C-23A2-0D48-A558-90A059F52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E2273F-7795-5043-ACA3-49EBDBE5E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BBDB5-A92B-C849-A568-F402353F9C39}"/>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6" name="Footer Placeholder 5">
            <a:extLst>
              <a:ext uri="{FF2B5EF4-FFF2-40B4-BE49-F238E27FC236}">
                <a16:creationId xmlns:a16="http://schemas.microsoft.com/office/drawing/2014/main" id="{9EE8BA73-5BCC-0D46-9707-8C90E04B6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16D4D-FEAB-E741-A0E2-46C043B65EBD}"/>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5936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689E-9DDC-A14D-A83A-C80F08439E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B4C41-9B06-0447-95DC-350915DE9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F1B2D-97E7-4948-8431-0C82A3B2CC9F}"/>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5" name="Footer Placeholder 4">
            <a:extLst>
              <a:ext uri="{FF2B5EF4-FFF2-40B4-BE49-F238E27FC236}">
                <a16:creationId xmlns:a16="http://schemas.microsoft.com/office/drawing/2014/main" id="{DD37CB53-4345-D040-A92B-7CEBE798A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331C7-66FD-5D44-BE6F-DB70814084B1}"/>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1039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FA33-0500-F842-98D5-FD13911B7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E80BB8-76DC-5444-87C2-3C5798E9B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BED86-DC32-5B40-A91A-812778795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57E64-2A3A-0F4C-A7A3-2B2E090E8CA1}"/>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6" name="Footer Placeholder 5">
            <a:extLst>
              <a:ext uri="{FF2B5EF4-FFF2-40B4-BE49-F238E27FC236}">
                <a16:creationId xmlns:a16="http://schemas.microsoft.com/office/drawing/2014/main" id="{0EA10571-4EFF-614C-AB8E-4E98588BF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320E8-C384-A64C-BF73-49D9EB7E69AB}"/>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86292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AD8B9-A6C7-F645-B028-B9FDA160D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78E69-7E82-AF40-9046-FA499B8B24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1681A-8B98-3E4C-A4A3-CA749D1C1BC6}"/>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5" name="Footer Placeholder 4">
            <a:extLst>
              <a:ext uri="{FF2B5EF4-FFF2-40B4-BE49-F238E27FC236}">
                <a16:creationId xmlns:a16="http://schemas.microsoft.com/office/drawing/2014/main" id="{9E73F331-2F7A-6D49-B6A8-FEBCE4876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16EB5-DBBD-A845-8730-49E836284514}"/>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27911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9495A-C73A-FD45-95C3-8BD7B952E7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9CFA86-4C36-B342-AA9F-9804777C70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9CEE1-A188-A049-B2D2-C465C9813C90}"/>
              </a:ext>
            </a:extLst>
          </p:cNvPr>
          <p:cNvSpPr>
            <a:spLocks noGrp="1"/>
          </p:cNvSpPr>
          <p:nvPr>
            <p:ph type="dt" sz="half" idx="10"/>
          </p:nvPr>
        </p:nvSpPr>
        <p:spPr/>
        <p:txBody>
          <a:bodyPr/>
          <a:lstStyle/>
          <a:p>
            <a:fld id="{7A3F6898-C3E4-9A4A-B59F-BEDD638A00A8}" type="datetimeFigureOut">
              <a:rPr lang="en-US" smtClean="0"/>
              <a:t>12/5/2021</a:t>
            </a:fld>
            <a:endParaRPr lang="en-US"/>
          </a:p>
        </p:txBody>
      </p:sp>
      <p:sp>
        <p:nvSpPr>
          <p:cNvPr id="5" name="Footer Placeholder 4">
            <a:extLst>
              <a:ext uri="{FF2B5EF4-FFF2-40B4-BE49-F238E27FC236}">
                <a16:creationId xmlns:a16="http://schemas.microsoft.com/office/drawing/2014/main" id="{68B9B76C-8BAB-8048-AA6D-F8B09D526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01301-E031-8148-9AB1-DC70F9ABA04E}"/>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14205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CD21-08A0-744F-9F9F-873B18CEAA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82C11-B311-244C-BB08-347D1B022F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9AF395-7E98-9E43-9287-4690F9A84676}"/>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5" name="Footer Placeholder 4">
            <a:extLst>
              <a:ext uri="{FF2B5EF4-FFF2-40B4-BE49-F238E27FC236}">
                <a16:creationId xmlns:a16="http://schemas.microsoft.com/office/drawing/2014/main" id="{EC7E5782-6C29-FD44-9FCD-CC52CD54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5A9BC-3261-624F-8FAC-DD246ED22E0F}"/>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489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AD48-74CA-9F4F-957B-B79163F10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9C0-3408-BB41-AA92-80A1ADA34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2A286-C53C-3444-B48A-05E488CF8AC1}"/>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5" name="Footer Placeholder 4">
            <a:extLst>
              <a:ext uri="{FF2B5EF4-FFF2-40B4-BE49-F238E27FC236}">
                <a16:creationId xmlns:a16="http://schemas.microsoft.com/office/drawing/2014/main" id="{B9311B89-6975-BD4D-9D7B-C30A810F3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88EFB-D5AA-D047-B6CA-1AD9FA1C90E7}"/>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105019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4C96-16F9-9249-99DE-5F94F468F5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49548-FF61-4440-BA5B-F04FFDA45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EFD054-4E1F-9246-B2DA-5E35932ECCD9}"/>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5" name="Footer Placeholder 4">
            <a:extLst>
              <a:ext uri="{FF2B5EF4-FFF2-40B4-BE49-F238E27FC236}">
                <a16:creationId xmlns:a16="http://schemas.microsoft.com/office/drawing/2014/main" id="{B0EE0E66-8716-3048-8241-9AEF68E50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01D1B-F2C1-054A-B19B-87D684C37DA8}"/>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32959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7D13-78B5-994F-972C-9F9433129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3B131-752C-BD40-A2D3-AD0CEC30C6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7F46C-37D4-C44A-893B-130E190E8A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28D8F2-85D6-554F-8AB1-F4807844E6FF}"/>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6" name="Footer Placeholder 5">
            <a:extLst>
              <a:ext uri="{FF2B5EF4-FFF2-40B4-BE49-F238E27FC236}">
                <a16:creationId xmlns:a16="http://schemas.microsoft.com/office/drawing/2014/main" id="{99FA38D7-C3C6-894B-BE3F-1E0D8D53A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937AE-9C2F-9348-A91F-B3E1A498BD7B}"/>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15634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AA39-F1F2-4A45-9DA9-23F9B1CE6C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3C523-6BD5-9E44-9C8A-75106F4A96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6DC814-C282-9640-8A23-94E46E15C0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0AC57-D21B-2143-B264-806C6BC080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94C13-54F1-7447-B0DB-A386D81999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56D57-35BF-E248-9FEC-7F842C83B2AE}"/>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8" name="Footer Placeholder 7">
            <a:extLst>
              <a:ext uri="{FF2B5EF4-FFF2-40B4-BE49-F238E27FC236}">
                <a16:creationId xmlns:a16="http://schemas.microsoft.com/office/drawing/2014/main" id="{394908F4-4F76-D04A-8B81-06CD19962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7418B4-CF36-7C4C-9094-AAF9E7CB510A}"/>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183954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A7B8-A521-E54B-8FA4-5DB63147C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860D0B-C194-5F4B-8058-94483A06E85B}"/>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4" name="Footer Placeholder 3">
            <a:extLst>
              <a:ext uri="{FF2B5EF4-FFF2-40B4-BE49-F238E27FC236}">
                <a16:creationId xmlns:a16="http://schemas.microsoft.com/office/drawing/2014/main" id="{061ADAE9-D22D-8B43-93B9-A2915E2B9A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7AA07E-7B54-994C-8578-9F7A8AC848B5}"/>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0521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38E24-A835-7B44-8EA2-DFF3E4F4DD38}"/>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3" name="Footer Placeholder 2">
            <a:extLst>
              <a:ext uri="{FF2B5EF4-FFF2-40B4-BE49-F238E27FC236}">
                <a16:creationId xmlns:a16="http://schemas.microsoft.com/office/drawing/2014/main" id="{F845AEB2-569E-9445-B822-6775DB5977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A92B12-3D0B-DA4A-A553-24A41FEA12FF}"/>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18996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B931-42C0-7A4D-9C03-35FF8C5E7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FD6D07-9767-D84D-8614-E94CCEF113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B11DB-3933-CE45-996A-AD735D7015E6}"/>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5" name="Footer Placeholder 4">
            <a:extLst>
              <a:ext uri="{FF2B5EF4-FFF2-40B4-BE49-F238E27FC236}">
                <a16:creationId xmlns:a16="http://schemas.microsoft.com/office/drawing/2014/main" id="{56F2901E-5577-6F49-A3B7-6CF832949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8CAF6-FADE-0045-8F9E-DDDD6A67F91D}"/>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41495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165F-14F4-4B4F-A8F9-E20C7F955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4B812-9C8E-3345-AD21-8575AEB47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253498-CEB4-3549-9259-B40146848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97FDB-B18F-FC44-AE71-11C0A894CCA9}"/>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6" name="Footer Placeholder 5">
            <a:extLst>
              <a:ext uri="{FF2B5EF4-FFF2-40B4-BE49-F238E27FC236}">
                <a16:creationId xmlns:a16="http://schemas.microsoft.com/office/drawing/2014/main" id="{5E5EC8EE-C46A-CF4E-A80E-62C0F8ACBB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C04EA-AC4C-F849-B875-3E78BE75122D}"/>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12505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57FE-F74C-C141-980F-BEA09A61C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0BCD82-07F1-974B-8546-FF3B6FFAC7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35CCE-611B-CD40-B4B9-4F460D869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56407-DD63-844A-BCD6-41799C5276F0}"/>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6" name="Footer Placeholder 5">
            <a:extLst>
              <a:ext uri="{FF2B5EF4-FFF2-40B4-BE49-F238E27FC236}">
                <a16:creationId xmlns:a16="http://schemas.microsoft.com/office/drawing/2014/main" id="{5999D222-2BBD-284D-B0C2-CC1F972BE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5F075-1D07-6B45-BE11-A2D54F6736A7}"/>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366181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37BC-BA6D-C442-9DC9-B1ACADC1A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7390EF-3636-7C4B-B13B-3D416C2C6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28A09-27B0-0942-BE33-C95CC6189C26}"/>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5" name="Footer Placeholder 4">
            <a:extLst>
              <a:ext uri="{FF2B5EF4-FFF2-40B4-BE49-F238E27FC236}">
                <a16:creationId xmlns:a16="http://schemas.microsoft.com/office/drawing/2014/main" id="{8F0AE505-E9B6-5142-96AF-33738FD01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6A355-D636-0F43-84B4-05CC084FF2E5}"/>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86427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19EA5-C09B-D149-B895-B751A7FD5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4A19FC-3061-F542-831F-39016F34EA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EE5FE-23A0-004B-B79D-EB34480B2A9E}"/>
              </a:ext>
            </a:extLst>
          </p:cNvPr>
          <p:cNvSpPr>
            <a:spLocks noGrp="1"/>
          </p:cNvSpPr>
          <p:nvPr>
            <p:ph type="dt" sz="half" idx="10"/>
          </p:nvPr>
        </p:nvSpPr>
        <p:spPr/>
        <p:txBody>
          <a:bodyPr/>
          <a:lstStyle/>
          <a:p>
            <a:fld id="{5BFB38CF-F90C-CC44-8E0E-878DAE7C3804}" type="datetimeFigureOut">
              <a:rPr lang="en-US" smtClean="0"/>
              <a:t>12/5/2021</a:t>
            </a:fld>
            <a:endParaRPr lang="en-US"/>
          </a:p>
        </p:txBody>
      </p:sp>
      <p:sp>
        <p:nvSpPr>
          <p:cNvPr id="5" name="Footer Placeholder 4">
            <a:extLst>
              <a:ext uri="{FF2B5EF4-FFF2-40B4-BE49-F238E27FC236}">
                <a16:creationId xmlns:a16="http://schemas.microsoft.com/office/drawing/2014/main" id="{00A7552C-ABD8-E141-B57F-936BB876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80D42-0FBB-9142-B665-153BC9C54A20}"/>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0687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FF9B-94DC-0F4F-8F97-4577DAB9A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9377B-4CE0-9344-AD55-8688BD4B4A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8C781-53DE-E348-B8A1-EB2701D312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8B759-8559-234C-8A14-A20252650A75}"/>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6" name="Footer Placeholder 5">
            <a:extLst>
              <a:ext uri="{FF2B5EF4-FFF2-40B4-BE49-F238E27FC236}">
                <a16:creationId xmlns:a16="http://schemas.microsoft.com/office/drawing/2014/main" id="{7762CA10-A82B-4745-B061-3B750BE52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254B-1F6F-594C-91E6-9BB9555552A7}"/>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303934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3D47-CE88-1345-A67E-F1A0EF275C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D7DCA3-43FC-8647-B7CC-0EC73782FB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7E3CCB-2114-8D40-9BFA-D13E01FB92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415C75-1B77-3F46-A357-A3D93CD06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6ADE6-AB60-FF49-97B2-C0C820951D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8572C4-DD45-FA47-AFD1-170D880EE177}"/>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8" name="Footer Placeholder 7">
            <a:extLst>
              <a:ext uri="{FF2B5EF4-FFF2-40B4-BE49-F238E27FC236}">
                <a16:creationId xmlns:a16="http://schemas.microsoft.com/office/drawing/2014/main" id="{27D08786-45B2-BF42-BCEC-9C70A70F3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F19C9-1D86-B642-A369-D2CBB879B4CE}"/>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9482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9620-5DD6-8948-B92B-A87DB904F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E94C57-F31A-084D-9CF4-C4F06BFA5C6C}"/>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4" name="Footer Placeholder 3">
            <a:extLst>
              <a:ext uri="{FF2B5EF4-FFF2-40B4-BE49-F238E27FC236}">
                <a16:creationId xmlns:a16="http://schemas.microsoft.com/office/drawing/2014/main" id="{253B234B-3DD8-1446-8CE4-C2F8951E97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FECA7-F1EB-284C-9067-A7EBDB453356}"/>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234865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349EB-4509-914C-A9C4-7F44A1AFD091}"/>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3" name="Footer Placeholder 2">
            <a:extLst>
              <a:ext uri="{FF2B5EF4-FFF2-40B4-BE49-F238E27FC236}">
                <a16:creationId xmlns:a16="http://schemas.microsoft.com/office/drawing/2014/main" id="{DE26C179-3DAC-714B-855D-2A90A0D374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6F2B1D-0CC6-EF4A-B2F1-FCA6906DF679}"/>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22896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36A8-D7A5-AB49-9ED5-8FD21D13B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FA631-5E79-2F4E-9F83-515F48E24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EAF57-9D42-E24D-B94A-1463304A4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C50B2-DCFE-9B4F-BC72-3D7F01DF9B74}"/>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6" name="Footer Placeholder 5">
            <a:extLst>
              <a:ext uri="{FF2B5EF4-FFF2-40B4-BE49-F238E27FC236}">
                <a16:creationId xmlns:a16="http://schemas.microsoft.com/office/drawing/2014/main" id="{CA905672-1483-3E41-92B7-4089E7062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E4C2A-2117-F744-A2FD-4F0053A1DD10}"/>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342313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0251F-AF63-0948-9237-E0BAD6AEB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E71D75-02B9-8F4B-B96A-86AA54491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88CDA-A579-AC4F-817E-870830596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71E8C-7C66-7E4B-B276-73615BD83C9E}"/>
              </a:ext>
            </a:extLst>
          </p:cNvPr>
          <p:cNvSpPr>
            <a:spLocks noGrp="1"/>
          </p:cNvSpPr>
          <p:nvPr>
            <p:ph type="dt" sz="half" idx="10"/>
          </p:nvPr>
        </p:nvSpPr>
        <p:spPr/>
        <p:txBody>
          <a:bodyPr/>
          <a:lstStyle/>
          <a:p>
            <a:fld id="{F629DD0F-B3E5-D541-980E-9142B56ECB72}" type="datetimeFigureOut">
              <a:rPr lang="en-US" smtClean="0"/>
              <a:t>12/5/2021</a:t>
            </a:fld>
            <a:endParaRPr lang="en-US"/>
          </a:p>
        </p:txBody>
      </p:sp>
      <p:sp>
        <p:nvSpPr>
          <p:cNvPr id="6" name="Footer Placeholder 5">
            <a:extLst>
              <a:ext uri="{FF2B5EF4-FFF2-40B4-BE49-F238E27FC236}">
                <a16:creationId xmlns:a16="http://schemas.microsoft.com/office/drawing/2014/main" id="{471327C6-7188-6144-8C87-E9B890D1E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43942-C9B1-D14E-86A9-A21A1058F17B}"/>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8253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5013C-D0DD-1C4D-8C63-267D35D0B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8B5B30-0DA3-F447-A1C3-63F16DD0B1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7EAA8-56D7-8049-A320-F1BD8F4489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9DD0F-B3E5-D541-980E-9142B56ECB72}" type="datetimeFigureOut">
              <a:rPr lang="en-US" smtClean="0"/>
              <a:t>12/5/2021</a:t>
            </a:fld>
            <a:endParaRPr lang="en-US"/>
          </a:p>
        </p:txBody>
      </p:sp>
      <p:sp>
        <p:nvSpPr>
          <p:cNvPr id="5" name="Footer Placeholder 4">
            <a:extLst>
              <a:ext uri="{FF2B5EF4-FFF2-40B4-BE49-F238E27FC236}">
                <a16:creationId xmlns:a16="http://schemas.microsoft.com/office/drawing/2014/main" id="{F7FCD770-CD17-894F-AD2D-CA0F90FBD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38F72D-C46B-F948-8208-726E2D993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70745-FA85-7A40-827A-EEFCC1DB4C52}" type="slidenum">
              <a:rPr lang="en-US" smtClean="0"/>
              <a:t>‹#›</a:t>
            </a:fld>
            <a:endParaRPr lang="en-US"/>
          </a:p>
        </p:txBody>
      </p:sp>
      <p:pic>
        <p:nvPicPr>
          <p:cNvPr id="9" name="Picture 8" descr="Logo, arrow&#10;&#10;Description automatically generated with medium confidence">
            <a:extLst>
              <a:ext uri="{FF2B5EF4-FFF2-40B4-BE49-F238E27FC236}">
                <a16:creationId xmlns:a16="http://schemas.microsoft.com/office/drawing/2014/main" id="{81D9C2EE-B5CB-5E4C-B38C-4963E93868D5}"/>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271411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F5D143-15A9-7245-ADE3-8E49909C3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2F1A97-0715-C549-8A3B-401BE1A14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A830-AF29-4540-8CFF-F4C1B3DC1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F6898-C3E4-9A4A-B59F-BEDD638A00A8}" type="datetimeFigureOut">
              <a:rPr lang="en-US" smtClean="0"/>
              <a:t>12/5/2021</a:t>
            </a:fld>
            <a:endParaRPr lang="en-US"/>
          </a:p>
        </p:txBody>
      </p:sp>
      <p:sp>
        <p:nvSpPr>
          <p:cNvPr id="5" name="Footer Placeholder 4">
            <a:extLst>
              <a:ext uri="{FF2B5EF4-FFF2-40B4-BE49-F238E27FC236}">
                <a16:creationId xmlns:a16="http://schemas.microsoft.com/office/drawing/2014/main" id="{BA3B4BBB-4A26-8F4B-8F12-F7515A9C6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89D86-BA2E-7B4F-AC62-584BA038A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9ADE8-0679-CC42-8BA3-E956F1C437D3}" type="slidenum">
              <a:rPr lang="en-US" smtClean="0"/>
              <a:t>‹#›</a:t>
            </a:fld>
            <a:endParaRPr lang="en-US"/>
          </a:p>
        </p:txBody>
      </p:sp>
      <p:pic>
        <p:nvPicPr>
          <p:cNvPr id="8" name="Picture 7" descr="A sign on a wall&#10;&#10;Description automatically generated with low confidence">
            <a:extLst>
              <a:ext uri="{FF2B5EF4-FFF2-40B4-BE49-F238E27FC236}">
                <a16:creationId xmlns:a16="http://schemas.microsoft.com/office/drawing/2014/main" id="{864CC104-0E20-4540-8646-48878CEA71B8}"/>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619715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72B02-D3CD-0148-9998-F8D72AE82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A55F1C-158C-7442-BFF8-2D8C6C87F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10BB8-7BF1-F549-AE38-62F58AE8D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38CF-F90C-CC44-8E0E-878DAE7C3804}" type="datetimeFigureOut">
              <a:rPr lang="en-US" smtClean="0"/>
              <a:t>12/5/2021</a:t>
            </a:fld>
            <a:endParaRPr lang="en-US"/>
          </a:p>
        </p:txBody>
      </p:sp>
      <p:sp>
        <p:nvSpPr>
          <p:cNvPr id="5" name="Footer Placeholder 4">
            <a:extLst>
              <a:ext uri="{FF2B5EF4-FFF2-40B4-BE49-F238E27FC236}">
                <a16:creationId xmlns:a16="http://schemas.microsoft.com/office/drawing/2014/main" id="{67D95893-2054-FF4E-9462-C783B3975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ED5424-21C3-414B-94A5-BC7A4FB3C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ABC61-9376-5D49-98DD-56F3CF315972}" type="slidenum">
              <a:rPr lang="en-US" smtClean="0"/>
              <a:t>‹#›</a:t>
            </a:fld>
            <a:endParaRPr lang="en-US"/>
          </a:p>
        </p:txBody>
      </p:sp>
      <p:pic>
        <p:nvPicPr>
          <p:cNvPr id="8" name="Picture 7" descr="A picture containing dark&#10;&#10;Description automatically generated">
            <a:extLst>
              <a:ext uri="{FF2B5EF4-FFF2-40B4-BE49-F238E27FC236}">
                <a16:creationId xmlns:a16="http://schemas.microsoft.com/office/drawing/2014/main" id="{BCD67243-B4E0-5247-A038-F0A35717065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603967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4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6D500-2759-BC45-B42C-7362D2556B54}"/>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New</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Era</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New</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Capital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City</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DDD93742-BA81-1142-B781-C3823967D73C}"/>
              </a:ext>
            </a:extLst>
          </p:cNvPr>
          <p:cNvSpPr txBox="1"/>
          <p:nvPr/>
        </p:nvSpPr>
        <p:spPr>
          <a:xfrm>
            <a:off x="380999" y="1291486"/>
            <a:ext cx="11430000" cy="2677656"/>
          </a:xfrm>
          <a:prstGeom prst="rect">
            <a:avLst/>
          </a:prstGeom>
          <a:noFill/>
        </p:spPr>
        <p:txBody>
          <a:bodyPr wrap="square" rtlCol="0">
            <a:spAutoFit/>
          </a:bodyPr>
          <a:lstStyle/>
          <a:p>
            <a:pPr algn="ctr"/>
            <a:r>
              <a:rPr lang="en-US" sz="2800" b="1" u="sng" cap="small" spc="70" dirty="0">
                <a:solidFill>
                  <a:schemeClr val="bg1">
                    <a:lumMod val="95000"/>
                  </a:schemeClr>
                </a:solidFill>
                <a:latin typeface="Times New Roman" panose="02020603050405020304" pitchFamily="18" charset="0"/>
                <a:cs typeface="Times New Roman" panose="02020603050405020304" pitchFamily="18" charset="0"/>
              </a:rPr>
              <a:t>Jerusalem</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t>
            </a: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Future</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David captures it from pagans, for God’s glory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 pagan king’s gift = build a house for King David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God’s presence comes into the city (Ark of the Covenant)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God’s presence remains in the city for centuries (Temple)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Even after departing, He will return there (cf. Lk. 2) -</a:t>
            </a:r>
          </a:p>
        </p:txBody>
      </p:sp>
      <p:sp>
        <p:nvSpPr>
          <p:cNvPr id="5" name="TextBox 4">
            <a:extLst>
              <a:ext uri="{FF2B5EF4-FFF2-40B4-BE49-F238E27FC236}">
                <a16:creationId xmlns:a16="http://schemas.microsoft.com/office/drawing/2014/main" id="{87111F37-51EB-6645-8594-471F181F3355}"/>
              </a:ext>
            </a:extLst>
          </p:cNvPr>
          <p:cNvSpPr txBox="1"/>
          <p:nvPr/>
        </p:nvSpPr>
        <p:spPr>
          <a:xfrm>
            <a:off x="381000" y="4251175"/>
            <a:ext cx="11430000"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central city for God’s plan until the church era.</a:t>
            </a:r>
          </a:p>
        </p:txBody>
      </p:sp>
      <p:sp>
        <p:nvSpPr>
          <p:cNvPr id="12" name="TextBox 11">
            <a:extLst>
              <a:ext uri="{FF2B5EF4-FFF2-40B4-BE49-F238E27FC236}">
                <a16:creationId xmlns:a16="http://schemas.microsoft.com/office/drawing/2014/main" id="{E9B352E5-AA9C-2841-BDB7-C5809E4AFDF7}"/>
              </a:ext>
            </a:extLst>
          </p:cNvPr>
          <p:cNvSpPr txBox="1"/>
          <p:nvPr/>
        </p:nvSpPr>
        <p:spPr>
          <a:xfrm>
            <a:off x="380999" y="4774395"/>
            <a:ext cx="11430000"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David’s move = the beginning of a long effort to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send forth the Gospel to the whole world.</a:t>
            </a:r>
          </a:p>
        </p:txBody>
      </p:sp>
      <p:sp>
        <p:nvSpPr>
          <p:cNvPr id="15" name="Rectangle 14">
            <a:extLst>
              <a:ext uri="{FF2B5EF4-FFF2-40B4-BE49-F238E27FC236}">
                <a16:creationId xmlns:a16="http://schemas.microsoft.com/office/drawing/2014/main" id="{10C8064A-90B2-0545-B944-397FB5CFC8A7}"/>
              </a:ext>
            </a:extLst>
          </p:cNvPr>
          <p:cNvSpPr/>
          <p:nvPr/>
        </p:nvSpPr>
        <p:spPr>
          <a:xfrm>
            <a:off x="1" y="3528"/>
            <a:ext cx="12191999" cy="6858000"/>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110CFEF-E91B-2A4B-B51B-0F9D74F85AB8}"/>
              </a:ext>
            </a:extLst>
          </p:cNvPr>
          <p:cNvSpPr txBox="1"/>
          <p:nvPr/>
        </p:nvSpPr>
        <p:spPr>
          <a:xfrm>
            <a:off x="1025967" y="2373738"/>
            <a:ext cx="10140066" cy="2400657"/>
          </a:xfrm>
          <a:prstGeom prst="rect">
            <a:avLst/>
          </a:prstGeom>
          <a:solidFill>
            <a:schemeClr val="accent6">
              <a:lumMod val="75000"/>
            </a:schemeClr>
          </a:solidFill>
          <a:ln w="57150">
            <a:solidFill>
              <a:schemeClr val="bg1"/>
            </a:solidFill>
          </a:ln>
          <a:effectLst>
            <a:outerShdw blurRad="304800" dist="177800" dir="2700000" algn="tl" rotWithShape="0">
              <a:schemeClr val="bg1">
                <a:alpha val="65445"/>
              </a:schemeClr>
            </a:outerShdw>
          </a:effectLst>
        </p:spPr>
        <p:txBody>
          <a:bodyPr wrap="square" rtlCol="0">
            <a:spAutoFit/>
          </a:bodyPr>
          <a:lstStyle/>
          <a:p>
            <a:pPr algn="ctr">
              <a:spcAft>
                <a:spcPts val="1200"/>
              </a:spcAft>
            </a:pPr>
            <a:r>
              <a:rPr lang="en-US" sz="3600" cap="small" spc="7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For out of Zion shall go forth </a:t>
            </a:r>
            <a:br>
              <a:rPr lang="en-US" sz="3600" cap="small" spc="7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3600" cap="small" spc="7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the law, and the word of </a:t>
            </a:r>
            <a:br>
              <a:rPr lang="en-US" sz="3600" cap="small" spc="7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br>
            <a:r>
              <a:rPr lang="en-US" sz="3600" cap="small" spc="7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the LORD from Jerusalem.</a:t>
            </a:r>
          </a:p>
          <a:p>
            <a:pPr algn="ctr">
              <a:spcAft>
                <a:spcPts val="1200"/>
              </a:spcAft>
            </a:pPr>
            <a:r>
              <a:rPr lang="en-US" sz="3200" i="1" cap="small" spc="70" dirty="0">
                <a:solidFill>
                  <a:schemeClr val="bg1"/>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Isaiah 2:3, Micah 4:2</a:t>
            </a:r>
          </a:p>
        </p:txBody>
      </p:sp>
    </p:spTree>
    <p:extLst>
      <p:ext uri="{BB962C8B-B14F-4D97-AF65-F5344CB8AC3E}">
        <p14:creationId xmlns:p14="http://schemas.microsoft.com/office/powerpoint/2010/main" val="46671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5"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6D500-2759-BC45-B42C-7362D2556B54}"/>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New</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Era</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New</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Capital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City</a:t>
            </a:r>
            <a:endParaRPr lang="en-US" sz="2800" b="1" cap="small" dirty="0">
              <a:solidFill>
                <a:schemeClr val="bg1">
                  <a:lumMod val="95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FED32E4E-3AE3-EB46-89E6-B703870D88FF}"/>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conquers Jerusalem from Canaanites</a:t>
            </a:r>
          </a:p>
        </p:txBody>
      </p:sp>
      <p:sp>
        <p:nvSpPr>
          <p:cNvPr id="12" name="TextBox 11">
            <a:extLst>
              <a:ext uri="{FF2B5EF4-FFF2-40B4-BE49-F238E27FC236}">
                <a16:creationId xmlns:a16="http://schemas.microsoft.com/office/drawing/2014/main" id="{A1B0D432-C08A-224D-862B-5ACC523B1EA3}"/>
              </a:ext>
            </a:extLst>
          </p:cNvPr>
          <p:cNvSpPr txBox="1"/>
          <p:nvPr/>
        </p:nvSpPr>
        <p:spPr>
          <a:xfrm>
            <a:off x="381000" y="184942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Builds “the city of David” – first Hebrew quadrant of Jerusalem</a:t>
            </a:r>
          </a:p>
        </p:txBody>
      </p:sp>
      <p:pic>
        <p:nvPicPr>
          <p:cNvPr id="1026" name="Picture 2">
            <a:extLst>
              <a:ext uri="{FF2B5EF4-FFF2-40B4-BE49-F238E27FC236}">
                <a16:creationId xmlns:a16="http://schemas.microsoft.com/office/drawing/2014/main" id="{FD4D70BC-E6EC-9D4B-A6CA-3B12E18D6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9525" y="272852"/>
            <a:ext cx="7471475" cy="6275865"/>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0AF5180-DB4C-DD42-87C5-E9F6ACD01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4170" y="129440"/>
            <a:ext cx="4358414" cy="656268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A438F5-62EF-4B46-9D53-A03FD7C5D740}"/>
              </a:ext>
            </a:extLst>
          </p:cNvPr>
          <p:cNvSpPr txBox="1"/>
          <p:nvPr/>
        </p:nvSpPr>
        <p:spPr>
          <a:xfrm>
            <a:off x="381000" y="237264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Builds his palace, establishes a permanent place for God’s house</a:t>
            </a:r>
          </a:p>
        </p:txBody>
      </p:sp>
      <p:sp>
        <p:nvSpPr>
          <p:cNvPr id="15" name="TextBox 14">
            <a:extLst>
              <a:ext uri="{FF2B5EF4-FFF2-40B4-BE49-F238E27FC236}">
                <a16:creationId xmlns:a16="http://schemas.microsoft.com/office/drawing/2014/main" id="{52D898A0-D7F7-1E4C-9F60-1A4F7A78DD42}"/>
              </a:ext>
            </a:extLst>
          </p:cNvPr>
          <p:cNvSpPr txBox="1"/>
          <p:nvPr/>
        </p:nvSpPr>
        <p:spPr>
          <a:xfrm>
            <a:off x="381000" y="289586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Ark of the Covenant comes into the city…</a:t>
            </a:r>
          </a:p>
        </p:txBody>
      </p:sp>
    </p:spTree>
    <p:extLst>
      <p:ext uri="{BB962C8B-B14F-4D97-AF65-F5344CB8AC3E}">
        <p14:creationId xmlns:p14="http://schemas.microsoft.com/office/powerpoint/2010/main" val="27792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026"/>
                                        </p:tgtEl>
                                      </p:cBhvr>
                                    </p:animEffect>
                                    <p:set>
                                      <p:cBhvr>
                                        <p:cTn id="31" dur="1" fill="hold">
                                          <p:stCondLst>
                                            <p:cond delay="499"/>
                                          </p:stCondLst>
                                        </p:cTn>
                                        <p:tgtEl>
                                          <p:spTgt spid="1026"/>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The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Ark</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Comes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to</a:t>
            </a:r>
            <a:r>
              <a:rPr lang="en-US" sz="4400" b="1" cap="small" dirty="0">
                <a:solidFill>
                  <a:schemeClr val="bg1">
                    <a:lumMod val="95000"/>
                  </a:schemeClr>
                </a:solidFill>
                <a:latin typeface="Book Antiqua" panose="02040602050305030304" pitchFamily="18" charset="0"/>
              </a:rPr>
              <a:t> J</a:t>
            </a:r>
            <a:r>
              <a:rPr lang="en-US" sz="4400" b="1" u="sng" cap="small" dirty="0">
                <a:solidFill>
                  <a:schemeClr val="bg1">
                    <a:lumMod val="95000"/>
                  </a:schemeClr>
                </a:solidFill>
                <a:latin typeface="Book Antiqua" panose="02040602050305030304" pitchFamily="18" charset="0"/>
              </a:rPr>
              <a:t>erusalem</a:t>
            </a:r>
            <a:endParaRPr lang="en-US" sz="2800" b="1" cap="small" dirty="0">
              <a:solidFill>
                <a:schemeClr val="bg1">
                  <a:lumMod val="95000"/>
                </a:schemeClr>
              </a:solidFill>
              <a:latin typeface="Book Antiqua" panose="02040602050305030304" pitchFamily="18" charset="0"/>
            </a:endParaRPr>
          </a:p>
        </p:txBody>
      </p:sp>
      <p:sp>
        <p:nvSpPr>
          <p:cNvPr id="5" name="TextBox 4">
            <a:extLst>
              <a:ext uri="{FF2B5EF4-FFF2-40B4-BE49-F238E27FC236}">
                <a16:creationId xmlns:a16="http://schemas.microsoft.com/office/drawing/2014/main" id="{8527D1AF-A94E-3A46-A350-E388FB9EE5F6}"/>
              </a:ext>
            </a:extLst>
          </p:cNvPr>
          <p:cNvSpPr txBox="1"/>
          <p:nvPr/>
        </p:nvSpPr>
        <p:spPr>
          <a:xfrm>
            <a:off x="381000" y="1326206"/>
            <a:ext cx="5601346" cy="523220"/>
          </a:xfrm>
          <a:prstGeom prst="rect">
            <a:avLst/>
          </a:prstGeom>
          <a:solidFill>
            <a:schemeClr val="accent6">
              <a:lumMod val="40000"/>
              <a:lumOff val="60000"/>
            </a:schemeClr>
          </a:solidFill>
          <a:ln w="38100">
            <a:solidFill>
              <a:schemeClr val="bg1"/>
            </a:solidFill>
          </a:ln>
        </p:spPr>
        <p:txBody>
          <a:bodyPr wrap="square" rtlCol="0">
            <a:spAutoFit/>
          </a:bodyPr>
          <a:lstStyle/>
          <a:p>
            <a:pPr algn="ctr"/>
            <a:r>
              <a:rPr lang="en-US" sz="2800" u="sng" cap="small" spc="70" dirty="0">
                <a:solidFill>
                  <a:sysClr val="windowText" lastClr="000000"/>
                </a:solidFill>
                <a:latin typeface="Times New Roman" panose="02020603050405020304" pitchFamily="18" charset="0"/>
                <a:cs typeface="Times New Roman" panose="02020603050405020304" pitchFamily="18" charset="0"/>
              </a:rPr>
              <a:t>2 Samuel 6</a:t>
            </a:r>
          </a:p>
        </p:txBody>
      </p:sp>
      <p:sp>
        <p:nvSpPr>
          <p:cNvPr id="6" name="TextBox 5">
            <a:extLst>
              <a:ext uri="{FF2B5EF4-FFF2-40B4-BE49-F238E27FC236}">
                <a16:creationId xmlns:a16="http://schemas.microsoft.com/office/drawing/2014/main" id="{B30179CA-C932-2443-8FCF-EC53E9150C8B}"/>
              </a:ext>
            </a:extLst>
          </p:cNvPr>
          <p:cNvSpPr txBox="1"/>
          <p:nvPr/>
        </p:nvSpPr>
        <p:spPr>
          <a:xfrm>
            <a:off x="381000" y="1973410"/>
            <a:ext cx="5601346"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Ark has been sojourning… David wants it to come home.</a:t>
            </a:r>
          </a:p>
        </p:txBody>
      </p:sp>
      <p:cxnSp>
        <p:nvCxnSpPr>
          <p:cNvPr id="8" name="Straight Connector 7">
            <a:extLst>
              <a:ext uri="{FF2B5EF4-FFF2-40B4-BE49-F238E27FC236}">
                <a16:creationId xmlns:a16="http://schemas.microsoft.com/office/drawing/2014/main" id="{7C8D7458-587D-F942-B59B-65738E719804}"/>
              </a:ext>
            </a:extLst>
          </p:cNvPr>
          <p:cNvCxnSpPr>
            <a:cxnSpLocks/>
          </p:cNvCxnSpPr>
          <p:nvPr/>
        </p:nvCxnSpPr>
        <p:spPr>
          <a:xfrm>
            <a:off x="6096000" y="1229213"/>
            <a:ext cx="0" cy="441217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FF7F35-C5CF-1A47-B833-0663BBB86F29}"/>
              </a:ext>
            </a:extLst>
          </p:cNvPr>
          <p:cNvSpPr txBox="1"/>
          <p:nvPr/>
        </p:nvSpPr>
        <p:spPr>
          <a:xfrm>
            <a:off x="381000" y="2973683"/>
            <a:ext cx="5601346"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20-yr custodian’s sons</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are watching over it.</a:t>
            </a:r>
          </a:p>
        </p:txBody>
      </p:sp>
      <p:sp>
        <p:nvSpPr>
          <p:cNvPr id="11" name="TextBox 10">
            <a:extLst>
              <a:ext uri="{FF2B5EF4-FFF2-40B4-BE49-F238E27FC236}">
                <a16:creationId xmlns:a16="http://schemas.microsoft.com/office/drawing/2014/main" id="{DFF53FE4-4D10-2649-89BC-E9AA5015854F}"/>
              </a:ext>
            </a:extLst>
          </p:cNvPr>
          <p:cNvSpPr txBox="1"/>
          <p:nvPr/>
        </p:nvSpPr>
        <p:spPr>
          <a:xfrm>
            <a:off x="381000" y="3961014"/>
            <a:ext cx="5601346" cy="1400383"/>
          </a:xfrm>
          <a:prstGeom prst="rect">
            <a:avLst/>
          </a:prstGeom>
          <a:noFill/>
        </p:spPr>
        <p:txBody>
          <a:bodyPr wrap="square" rtlCol="0">
            <a:spAutoFit/>
          </a:bodyPr>
          <a:lstStyle/>
          <a:p>
            <a:pPr algn="ctr">
              <a:spcAft>
                <a:spcPts val="600"/>
              </a:spcAft>
            </a:pP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One of those sons is struck dead for violating holy space.</a:t>
            </a:r>
          </a:p>
          <a:p>
            <a:pPr algn="ctr">
              <a:spcAft>
                <a:spcPts val="600"/>
              </a:spcAft>
            </a:pPr>
            <a:r>
              <a:rPr lang="en-US" sz="2400" i="1" cap="small" spc="70" dirty="0">
                <a:solidFill>
                  <a:schemeClr val="bg1">
                    <a:lumMod val="95000"/>
                  </a:schemeClr>
                </a:solidFill>
                <a:latin typeface="Times New Roman" panose="02020603050405020304" pitchFamily="18" charset="0"/>
                <a:cs typeface="Times New Roman" panose="02020603050405020304" pitchFamily="18" charset="0"/>
              </a:rPr>
              <a:t>(cf. Lev. 10:1-3)</a:t>
            </a:r>
          </a:p>
        </p:txBody>
      </p:sp>
    </p:spTree>
    <p:extLst>
      <p:ext uri="{BB962C8B-B14F-4D97-AF65-F5344CB8AC3E}">
        <p14:creationId xmlns:p14="http://schemas.microsoft.com/office/powerpoint/2010/main" val="211384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The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Ark</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Comes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to</a:t>
            </a:r>
            <a:r>
              <a:rPr lang="en-US" sz="4400" b="1" cap="small" dirty="0">
                <a:solidFill>
                  <a:schemeClr val="bg1">
                    <a:lumMod val="95000"/>
                  </a:schemeClr>
                </a:solidFill>
                <a:latin typeface="Book Antiqua" panose="02040602050305030304" pitchFamily="18" charset="0"/>
              </a:rPr>
              <a:t> J</a:t>
            </a:r>
            <a:r>
              <a:rPr lang="en-US" sz="4400" b="1" u="sng" cap="small" dirty="0">
                <a:solidFill>
                  <a:schemeClr val="bg1">
                    <a:lumMod val="95000"/>
                  </a:schemeClr>
                </a:solidFill>
                <a:latin typeface="Book Antiqua" panose="02040602050305030304" pitchFamily="18" charset="0"/>
              </a:rPr>
              <a:t>erusalem</a:t>
            </a:r>
            <a:endParaRPr lang="en-US" sz="2800" b="1" cap="small" dirty="0">
              <a:solidFill>
                <a:schemeClr val="bg1">
                  <a:lumMod val="95000"/>
                </a:schemeClr>
              </a:solidFill>
              <a:latin typeface="Book Antiqua" panose="02040602050305030304" pitchFamily="18" charset="0"/>
            </a:endParaRPr>
          </a:p>
        </p:txBody>
      </p:sp>
      <p:sp>
        <p:nvSpPr>
          <p:cNvPr id="5" name="TextBox 4">
            <a:extLst>
              <a:ext uri="{FF2B5EF4-FFF2-40B4-BE49-F238E27FC236}">
                <a16:creationId xmlns:a16="http://schemas.microsoft.com/office/drawing/2014/main" id="{8527D1AF-A94E-3A46-A350-E388FB9EE5F6}"/>
              </a:ext>
            </a:extLst>
          </p:cNvPr>
          <p:cNvSpPr txBox="1"/>
          <p:nvPr/>
        </p:nvSpPr>
        <p:spPr>
          <a:xfrm>
            <a:off x="381000" y="1326206"/>
            <a:ext cx="5601346" cy="523220"/>
          </a:xfrm>
          <a:prstGeom prst="rect">
            <a:avLst/>
          </a:prstGeom>
          <a:solidFill>
            <a:schemeClr val="accent6">
              <a:lumMod val="40000"/>
              <a:lumOff val="60000"/>
            </a:schemeClr>
          </a:solidFill>
          <a:ln w="38100">
            <a:solidFill>
              <a:schemeClr val="bg1"/>
            </a:solidFill>
          </a:ln>
        </p:spPr>
        <p:txBody>
          <a:bodyPr wrap="square" rtlCol="0">
            <a:spAutoFit/>
          </a:bodyPr>
          <a:lstStyle/>
          <a:p>
            <a:pPr algn="ctr"/>
            <a:r>
              <a:rPr lang="en-US" sz="2800" u="sng" cap="small" spc="70" dirty="0">
                <a:solidFill>
                  <a:sysClr val="windowText" lastClr="000000"/>
                </a:solidFill>
                <a:latin typeface="Times New Roman" panose="02020603050405020304" pitchFamily="18" charset="0"/>
                <a:cs typeface="Times New Roman" panose="02020603050405020304" pitchFamily="18" charset="0"/>
              </a:rPr>
              <a:t>2 Samuel 6</a:t>
            </a:r>
          </a:p>
        </p:txBody>
      </p:sp>
      <p:sp>
        <p:nvSpPr>
          <p:cNvPr id="6" name="TextBox 5">
            <a:extLst>
              <a:ext uri="{FF2B5EF4-FFF2-40B4-BE49-F238E27FC236}">
                <a16:creationId xmlns:a16="http://schemas.microsoft.com/office/drawing/2014/main" id="{B30179CA-C932-2443-8FCF-EC53E9150C8B}"/>
              </a:ext>
            </a:extLst>
          </p:cNvPr>
          <p:cNvSpPr txBox="1"/>
          <p:nvPr/>
        </p:nvSpPr>
        <p:spPr>
          <a:xfrm>
            <a:off x="381000" y="1973410"/>
            <a:ext cx="5601346"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Press pause: Ark stops for 3mos. at someone else’s house.</a:t>
            </a:r>
          </a:p>
        </p:txBody>
      </p:sp>
      <p:cxnSp>
        <p:nvCxnSpPr>
          <p:cNvPr id="8" name="Straight Connector 7">
            <a:extLst>
              <a:ext uri="{FF2B5EF4-FFF2-40B4-BE49-F238E27FC236}">
                <a16:creationId xmlns:a16="http://schemas.microsoft.com/office/drawing/2014/main" id="{7C8D7458-587D-F942-B59B-65738E719804}"/>
              </a:ext>
            </a:extLst>
          </p:cNvPr>
          <p:cNvCxnSpPr>
            <a:cxnSpLocks/>
          </p:cNvCxnSpPr>
          <p:nvPr/>
        </p:nvCxnSpPr>
        <p:spPr>
          <a:xfrm>
            <a:off x="6096000" y="1229213"/>
            <a:ext cx="0" cy="441217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FF7F35-C5CF-1A47-B833-0663BBB86F29}"/>
              </a:ext>
            </a:extLst>
          </p:cNvPr>
          <p:cNvSpPr txBox="1"/>
          <p:nvPr/>
        </p:nvSpPr>
        <p:spPr>
          <a:xfrm>
            <a:off x="381000" y="2965055"/>
            <a:ext cx="5601346"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Things go well;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resume installation.</a:t>
            </a:r>
          </a:p>
        </p:txBody>
      </p:sp>
      <p:sp>
        <p:nvSpPr>
          <p:cNvPr id="11" name="TextBox 10">
            <a:extLst>
              <a:ext uri="{FF2B5EF4-FFF2-40B4-BE49-F238E27FC236}">
                <a16:creationId xmlns:a16="http://schemas.microsoft.com/office/drawing/2014/main" id="{DFF53FE4-4D10-2649-89BC-E9AA5015854F}"/>
              </a:ext>
            </a:extLst>
          </p:cNvPr>
          <p:cNvSpPr txBox="1"/>
          <p:nvPr/>
        </p:nvSpPr>
        <p:spPr>
          <a:xfrm>
            <a:off x="381000" y="3956700"/>
            <a:ext cx="5601346" cy="1461939"/>
          </a:xfrm>
          <a:prstGeom prst="rect">
            <a:avLst/>
          </a:prstGeom>
          <a:noFill/>
        </p:spPr>
        <p:txBody>
          <a:bodyPr wrap="square" rtlCol="0">
            <a:spAutoFit/>
          </a:bodyPr>
          <a:lstStyle/>
          <a:p>
            <a:pPr algn="ctr">
              <a:spcAft>
                <a:spcPts val="600"/>
              </a:spcAft>
            </a:pP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&amp; his people celebrate mightily before the Lord.</a:t>
            </a:r>
          </a:p>
          <a:p>
            <a:pPr algn="ctr">
              <a:spcAft>
                <a:spcPts val="600"/>
              </a:spcAft>
            </a:pP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Why?</a:t>
            </a:r>
            <a:endParaRPr lang="en-US" sz="2400" i="1" cap="small" spc="7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7CCA815-5835-3E4E-85D5-1673C63E1470}"/>
              </a:ext>
            </a:extLst>
          </p:cNvPr>
          <p:cNvSpPr txBox="1"/>
          <p:nvPr/>
        </p:nvSpPr>
        <p:spPr>
          <a:xfrm>
            <a:off x="381000" y="5456177"/>
            <a:ext cx="5601346" cy="954107"/>
          </a:xfrm>
          <a:prstGeom prst="rect">
            <a:avLst/>
          </a:prstGeom>
          <a:noFill/>
        </p:spPr>
        <p:txBody>
          <a:bodyPr wrap="square" rtlCol="0">
            <a:spAutoFit/>
          </a:bodyPr>
          <a:lstStyle/>
          <a:p>
            <a:pPr algn="ctr">
              <a:spcAft>
                <a:spcPts val="600"/>
              </a:spcAft>
            </a:pP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presence of YHWH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is among them.</a:t>
            </a:r>
            <a:endParaRPr lang="en-US" sz="2400" i="1" cap="small" spc="7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4AF31C-06E4-A84B-8FEB-2EF66D5A387D}"/>
              </a:ext>
            </a:extLst>
          </p:cNvPr>
          <p:cNvSpPr txBox="1"/>
          <p:nvPr/>
        </p:nvSpPr>
        <p:spPr>
          <a:xfrm>
            <a:off x="6209654" y="1326206"/>
            <a:ext cx="5601346" cy="523220"/>
          </a:xfrm>
          <a:prstGeom prst="rect">
            <a:avLst/>
          </a:prstGeom>
          <a:solidFill>
            <a:schemeClr val="accent6">
              <a:lumMod val="40000"/>
              <a:lumOff val="60000"/>
            </a:schemeClr>
          </a:solidFill>
          <a:ln w="38100">
            <a:solidFill>
              <a:schemeClr val="bg1"/>
            </a:solidFill>
          </a:ln>
        </p:spPr>
        <p:txBody>
          <a:bodyPr wrap="square" rtlCol="0">
            <a:spAutoFit/>
          </a:bodyPr>
          <a:lstStyle/>
          <a:p>
            <a:pPr algn="ctr"/>
            <a:r>
              <a:rPr lang="en-US" sz="2800" u="sng" cap="small" spc="70" dirty="0">
                <a:solidFill>
                  <a:sysClr val="windowText" lastClr="000000"/>
                </a:solidFill>
                <a:latin typeface="Times New Roman" panose="02020603050405020304" pitchFamily="18" charset="0"/>
                <a:cs typeface="Times New Roman" panose="02020603050405020304" pitchFamily="18" charset="0"/>
              </a:rPr>
              <a:t>1 Chron. 15-16</a:t>
            </a:r>
          </a:p>
        </p:txBody>
      </p:sp>
      <p:sp>
        <p:nvSpPr>
          <p:cNvPr id="13" name="TextBox 12">
            <a:extLst>
              <a:ext uri="{FF2B5EF4-FFF2-40B4-BE49-F238E27FC236}">
                <a16:creationId xmlns:a16="http://schemas.microsoft.com/office/drawing/2014/main" id="{79502DFF-E54C-3045-9AF0-BF5733FDFFDA}"/>
              </a:ext>
            </a:extLst>
          </p:cNvPr>
          <p:cNvSpPr txBox="1"/>
          <p:nvPr/>
        </p:nvSpPr>
        <p:spPr>
          <a:xfrm>
            <a:off x="6209654" y="1978289"/>
            <a:ext cx="5601346"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No mention of Uzzah… this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is only about attempt 2.</a:t>
            </a:r>
          </a:p>
        </p:txBody>
      </p:sp>
      <p:sp>
        <p:nvSpPr>
          <p:cNvPr id="14" name="TextBox 13">
            <a:extLst>
              <a:ext uri="{FF2B5EF4-FFF2-40B4-BE49-F238E27FC236}">
                <a16:creationId xmlns:a16="http://schemas.microsoft.com/office/drawing/2014/main" id="{07DA0A84-A99D-5741-BE60-7FEC938ACE6D}"/>
              </a:ext>
            </a:extLst>
          </p:cNvPr>
          <p:cNvSpPr txBox="1"/>
          <p:nvPr/>
        </p:nvSpPr>
        <p:spPr>
          <a:xfrm>
            <a:off x="6209654" y="3011549"/>
            <a:ext cx="5601346" cy="3108543"/>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Present in this version </a:t>
            </a:r>
            <a:b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of the story</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Priests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Levites carrying the ark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Singers / worshipers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 tent for the Ark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 song of Thanks/Praise -</a:t>
            </a:r>
          </a:p>
        </p:txBody>
      </p:sp>
    </p:spTree>
    <p:extLst>
      <p:ext uri="{BB962C8B-B14F-4D97-AF65-F5344CB8AC3E}">
        <p14:creationId xmlns:p14="http://schemas.microsoft.com/office/powerpoint/2010/main" val="301274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2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9" grpId="0"/>
      <p:bldP spid="12" grpId="0" animBg="1"/>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God’s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Promise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Comes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to</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David</a:t>
            </a:r>
            <a:endParaRPr lang="en-US" sz="2800" b="1" u="sng" cap="small" dirty="0">
              <a:solidFill>
                <a:schemeClr val="bg1">
                  <a:lumMod val="95000"/>
                </a:schemeClr>
              </a:solidFill>
              <a:latin typeface="Book Antiqua" panose="02040602050305030304" pitchFamily="18" charset="0"/>
            </a:endParaRPr>
          </a:p>
        </p:txBody>
      </p:sp>
      <p:sp>
        <p:nvSpPr>
          <p:cNvPr id="9" name="TextBox 8">
            <a:extLst>
              <a:ext uri="{FF2B5EF4-FFF2-40B4-BE49-F238E27FC236}">
                <a16:creationId xmlns:a16="http://schemas.microsoft.com/office/drawing/2014/main" id="{CC13D279-15EF-5744-9EC8-8199E7E2D786}"/>
              </a:ext>
            </a:extLst>
          </p:cNvPr>
          <p:cNvSpPr txBox="1"/>
          <p:nvPr/>
        </p:nvSpPr>
        <p:spPr>
          <a:xfrm>
            <a:off x="381000" y="1395218"/>
            <a:ext cx="11430000"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“A House For My Name”</a:t>
            </a:r>
          </a:p>
        </p:txBody>
      </p:sp>
      <p:sp>
        <p:nvSpPr>
          <p:cNvPr id="10" name="TextBox 9">
            <a:extLst>
              <a:ext uri="{FF2B5EF4-FFF2-40B4-BE49-F238E27FC236}">
                <a16:creationId xmlns:a16="http://schemas.microsoft.com/office/drawing/2014/main" id="{E8279342-B32B-1A4F-B306-D0209E88357B}"/>
              </a:ext>
            </a:extLst>
          </p:cNvPr>
          <p:cNvSpPr txBox="1"/>
          <p:nvPr/>
        </p:nvSpPr>
        <p:spPr>
          <a:xfrm>
            <a:off x="862642" y="2094341"/>
            <a:ext cx="10948358"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Double-meaning connection to David:</a:t>
            </a:r>
          </a:p>
        </p:txBody>
      </p:sp>
      <p:sp>
        <p:nvSpPr>
          <p:cNvPr id="11" name="TextBox 10">
            <a:extLst>
              <a:ext uri="{FF2B5EF4-FFF2-40B4-BE49-F238E27FC236}">
                <a16:creationId xmlns:a16="http://schemas.microsoft.com/office/drawing/2014/main" id="{9BC5F796-550D-1D48-9425-E17827E069C9}"/>
              </a:ext>
            </a:extLst>
          </p:cNvPr>
          <p:cNvSpPr txBox="1"/>
          <p:nvPr/>
        </p:nvSpPr>
        <p:spPr>
          <a:xfrm>
            <a:off x="1328468" y="2679116"/>
            <a:ext cx="10482532"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 The temple David designs for God</a:t>
            </a:r>
          </a:p>
        </p:txBody>
      </p:sp>
      <p:sp>
        <p:nvSpPr>
          <p:cNvPr id="12" name="TextBox 11">
            <a:extLst>
              <a:ext uri="{FF2B5EF4-FFF2-40B4-BE49-F238E27FC236}">
                <a16:creationId xmlns:a16="http://schemas.microsoft.com/office/drawing/2014/main" id="{03D86CFB-E166-0A40-903D-9DD90EBF5BE0}"/>
              </a:ext>
            </a:extLst>
          </p:cNvPr>
          <p:cNvSpPr txBox="1"/>
          <p:nvPr/>
        </p:nvSpPr>
        <p:spPr>
          <a:xfrm>
            <a:off x="1328468" y="3263891"/>
            <a:ext cx="10482532"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 David’s household; an eternal lineage of kings</a:t>
            </a:r>
          </a:p>
        </p:txBody>
      </p:sp>
    </p:spTree>
    <p:extLst>
      <p:ext uri="{BB962C8B-B14F-4D97-AF65-F5344CB8AC3E}">
        <p14:creationId xmlns:p14="http://schemas.microsoft.com/office/powerpoint/2010/main" val="113502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3763EC-E058-6843-BA0B-A85D564626A1}"/>
              </a:ext>
            </a:extLst>
          </p:cNvPr>
          <p:cNvSpPr/>
          <p:nvPr/>
        </p:nvSpPr>
        <p:spPr>
          <a:xfrm>
            <a:off x="0"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9575E3-E69D-1846-9DD7-1A5EE042BAD1}"/>
              </a:ext>
            </a:extLst>
          </p:cNvPr>
          <p:cNvSpPr txBox="1"/>
          <p:nvPr/>
        </p:nvSpPr>
        <p:spPr>
          <a:xfrm>
            <a:off x="799381" y="983412"/>
            <a:ext cx="10593238" cy="1785104"/>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Now when the king lived in his house and the LORD had given him rest from all his surrounding enemies…</a:t>
            </a:r>
          </a:p>
          <a:p>
            <a:pPr>
              <a:spcAft>
                <a:spcPts val="1200"/>
              </a:spcAft>
            </a:pPr>
            <a:r>
              <a:rPr lang="en-US" sz="2800" dirty="0">
                <a:solidFill>
                  <a:schemeClr val="bg1"/>
                </a:solidFill>
                <a:latin typeface="Times New Roman" panose="02020603050405020304" pitchFamily="18" charset="0"/>
                <a:cs typeface="Times New Roman" panose="02020603050405020304" pitchFamily="18" charset="0"/>
              </a:rPr>
              <a:t>                                                                             - 2 Samuel 7:1</a:t>
            </a:r>
          </a:p>
        </p:txBody>
      </p:sp>
      <p:sp>
        <p:nvSpPr>
          <p:cNvPr id="3" name="TextBox 2">
            <a:extLst>
              <a:ext uri="{FF2B5EF4-FFF2-40B4-BE49-F238E27FC236}">
                <a16:creationId xmlns:a16="http://schemas.microsoft.com/office/drawing/2014/main" id="{BE0FFAE0-0001-CE42-BB2B-339F52111D92}"/>
              </a:ext>
            </a:extLst>
          </p:cNvPr>
          <p:cNvSpPr txBox="1"/>
          <p:nvPr/>
        </p:nvSpPr>
        <p:spPr>
          <a:xfrm>
            <a:off x="799381" y="3350346"/>
            <a:ext cx="10593238" cy="2339102"/>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But that same night the word of the LORD came to Nathan, “Go and tell my servant David, ‘Thus says the LORD: Would you build me a house to dwell in?’”</a:t>
            </a:r>
          </a:p>
          <a:p>
            <a:pPr>
              <a:spcAft>
                <a:spcPts val="1200"/>
              </a:spcAft>
            </a:pPr>
            <a:r>
              <a:rPr lang="en-US" sz="2800" dirty="0">
                <a:solidFill>
                  <a:schemeClr val="bg1"/>
                </a:solidFill>
                <a:latin typeface="Times New Roman" panose="02020603050405020304" pitchFamily="18" charset="0"/>
                <a:cs typeface="Times New Roman" panose="02020603050405020304" pitchFamily="18" charset="0"/>
              </a:rPr>
              <a:t>                                                                             - 2 Samuel 7:4</a:t>
            </a:r>
          </a:p>
        </p:txBody>
      </p:sp>
      <p:sp>
        <p:nvSpPr>
          <p:cNvPr id="4" name="TextBox 3">
            <a:extLst>
              <a:ext uri="{FF2B5EF4-FFF2-40B4-BE49-F238E27FC236}">
                <a16:creationId xmlns:a16="http://schemas.microsoft.com/office/drawing/2014/main" id="{EE9E8181-D951-884E-980D-09749E7736BE}"/>
              </a:ext>
            </a:extLst>
          </p:cNvPr>
          <p:cNvSpPr txBox="1"/>
          <p:nvPr/>
        </p:nvSpPr>
        <p:spPr>
          <a:xfrm>
            <a:off x="799381" y="3350346"/>
            <a:ext cx="10593238" cy="2339102"/>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But that same night the word of the LORD came to Nathan, “Go and tell my servant David, ‘Thus says the LORD: Would you build </a:t>
            </a:r>
            <a:r>
              <a:rPr lang="en-US" sz="3600" u="sng" dirty="0">
                <a:solidFill>
                  <a:schemeClr val="accent4">
                    <a:lumMod val="40000"/>
                    <a:lumOff val="60000"/>
                  </a:schemeClr>
                </a:solidFill>
                <a:latin typeface="Times New Roman" panose="02020603050405020304" pitchFamily="18" charset="0"/>
                <a:cs typeface="Times New Roman" panose="02020603050405020304" pitchFamily="18" charset="0"/>
              </a:rPr>
              <a:t>me</a:t>
            </a:r>
            <a:r>
              <a:rPr lang="en-US" sz="3600" dirty="0">
                <a:solidFill>
                  <a:schemeClr val="bg1"/>
                </a:solidFill>
                <a:latin typeface="Times New Roman" panose="02020603050405020304" pitchFamily="18" charset="0"/>
                <a:cs typeface="Times New Roman" panose="02020603050405020304" pitchFamily="18" charset="0"/>
              </a:rPr>
              <a:t> a house to dwell in?’”</a:t>
            </a:r>
          </a:p>
          <a:p>
            <a:pPr>
              <a:spcAft>
                <a:spcPts val="1200"/>
              </a:spcAft>
            </a:pPr>
            <a:r>
              <a:rPr lang="en-US" sz="2800" dirty="0">
                <a:solidFill>
                  <a:schemeClr val="bg1"/>
                </a:solidFill>
                <a:latin typeface="Times New Roman" panose="02020603050405020304" pitchFamily="18" charset="0"/>
                <a:cs typeface="Times New Roman" panose="02020603050405020304" pitchFamily="18" charset="0"/>
              </a:rPr>
              <a:t>                                                                             - 2 Samuel 7:4</a:t>
            </a:r>
          </a:p>
        </p:txBody>
      </p:sp>
      <p:sp>
        <p:nvSpPr>
          <p:cNvPr id="6" name="TextBox 5">
            <a:extLst>
              <a:ext uri="{FF2B5EF4-FFF2-40B4-BE49-F238E27FC236}">
                <a16:creationId xmlns:a16="http://schemas.microsoft.com/office/drawing/2014/main" id="{AC3DF214-4FA6-E54E-AFDD-27D2F4E13EB8}"/>
              </a:ext>
            </a:extLst>
          </p:cNvPr>
          <p:cNvSpPr txBox="1"/>
          <p:nvPr/>
        </p:nvSpPr>
        <p:spPr>
          <a:xfrm>
            <a:off x="799381" y="983412"/>
            <a:ext cx="10593238" cy="1785104"/>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Now when the king lived in </a:t>
            </a:r>
            <a:r>
              <a:rPr lang="en-US" sz="3600" u="sng" dirty="0">
                <a:solidFill>
                  <a:schemeClr val="accent4">
                    <a:lumMod val="40000"/>
                    <a:lumOff val="60000"/>
                  </a:schemeClr>
                </a:solidFill>
                <a:latin typeface="Times New Roman" panose="02020603050405020304" pitchFamily="18" charset="0"/>
                <a:cs typeface="Times New Roman" panose="02020603050405020304" pitchFamily="18" charset="0"/>
              </a:rPr>
              <a:t>his house</a:t>
            </a:r>
            <a:r>
              <a:rPr lang="en-US" sz="3600" dirty="0">
                <a:solidFill>
                  <a:schemeClr val="bg1"/>
                </a:solidFill>
                <a:latin typeface="Times New Roman" panose="02020603050405020304" pitchFamily="18" charset="0"/>
                <a:cs typeface="Times New Roman" panose="02020603050405020304" pitchFamily="18" charset="0"/>
              </a:rPr>
              <a:t> and the LORD had given him rest from all his surrounding enemies…</a:t>
            </a:r>
          </a:p>
          <a:p>
            <a:pPr>
              <a:spcAft>
                <a:spcPts val="1200"/>
              </a:spcAft>
            </a:pPr>
            <a:r>
              <a:rPr lang="en-US" sz="2800" dirty="0">
                <a:solidFill>
                  <a:schemeClr val="bg1"/>
                </a:solidFill>
                <a:latin typeface="Times New Roman" panose="02020603050405020304" pitchFamily="18" charset="0"/>
                <a:cs typeface="Times New Roman" panose="02020603050405020304" pitchFamily="18" charset="0"/>
              </a:rPr>
              <a:t>                                                                             - 2 Samuel 7:1</a:t>
            </a:r>
          </a:p>
        </p:txBody>
      </p:sp>
    </p:spTree>
    <p:extLst>
      <p:ext uri="{BB962C8B-B14F-4D97-AF65-F5344CB8AC3E}">
        <p14:creationId xmlns:p14="http://schemas.microsoft.com/office/powerpoint/2010/main" val="153432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3763EC-E058-6843-BA0B-A85D564626A1}"/>
              </a:ext>
            </a:extLst>
          </p:cNvPr>
          <p:cNvSpPr/>
          <p:nvPr/>
        </p:nvSpPr>
        <p:spPr>
          <a:xfrm>
            <a:off x="0"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9575E3-E69D-1846-9DD7-1A5EE042BAD1}"/>
              </a:ext>
            </a:extLst>
          </p:cNvPr>
          <p:cNvSpPr txBox="1"/>
          <p:nvPr/>
        </p:nvSpPr>
        <p:spPr>
          <a:xfrm>
            <a:off x="799381" y="612844"/>
            <a:ext cx="10593238" cy="5632311"/>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When your days are fulfilled and you lie down with your fathers, I will raise up your offspring after you, who shall come from your body, and I will establish his kingdom. He shall build a house for my name, and I will establish the throne of his kingdom forever. I will be to him a father, and he shall be to me a son. When he commits iniquity, I will discipline him with the rod of men, with the stripes of the sons of men, but my steadfast love will not depart from him, as I took it from Saul, whom I put away from before you.</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3B24A41-9149-F642-B803-6C652FB65597}"/>
              </a:ext>
            </a:extLst>
          </p:cNvPr>
          <p:cNvSpPr txBox="1"/>
          <p:nvPr/>
        </p:nvSpPr>
        <p:spPr>
          <a:xfrm>
            <a:off x="799381" y="612843"/>
            <a:ext cx="10593238" cy="5632311"/>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When your days are fulfilled and you lie down with your fathers, I will raise up your offspring after you, who shall come from your body, and I will establish his kingdom. </a:t>
            </a: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He shall build a house for my name</a:t>
            </a:r>
            <a:r>
              <a:rPr lang="en-US" sz="3600" dirty="0">
                <a:solidFill>
                  <a:schemeClr val="bg1"/>
                </a:solidFill>
                <a:latin typeface="Times New Roman" panose="02020603050405020304" pitchFamily="18" charset="0"/>
                <a:cs typeface="Times New Roman" panose="02020603050405020304" pitchFamily="18" charset="0"/>
              </a:rPr>
              <a:t>, and I will establish the throne of his kingdom forever. I will be to him a father, and he shall be to me a son. When he commits iniquity, I will discipline him with the rod of men, with the stripes of the sons of men, but my steadfast love will not depart from him, as I took it from Saul, whom I put away from before you.</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10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3763EC-E058-6843-BA0B-A85D564626A1}"/>
              </a:ext>
            </a:extLst>
          </p:cNvPr>
          <p:cNvSpPr/>
          <p:nvPr/>
        </p:nvSpPr>
        <p:spPr>
          <a:xfrm>
            <a:off x="0" y="0"/>
            <a:ext cx="12192000" cy="6858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9575E3-E69D-1846-9DD7-1A5EE042BAD1}"/>
              </a:ext>
            </a:extLst>
          </p:cNvPr>
          <p:cNvSpPr txBox="1"/>
          <p:nvPr/>
        </p:nvSpPr>
        <p:spPr>
          <a:xfrm>
            <a:off x="1428390" y="2551837"/>
            <a:ext cx="9335219" cy="1754326"/>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And your house and your kingdom shall be made </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sure forever before me. Your throne shall be </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established forever.</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53D5023-D310-8A48-AAC4-03E80E509E29}"/>
              </a:ext>
            </a:extLst>
          </p:cNvPr>
          <p:cNvSpPr txBox="1"/>
          <p:nvPr/>
        </p:nvSpPr>
        <p:spPr>
          <a:xfrm>
            <a:off x="1428389" y="2551837"/>
            <a:ext cx="9335219" cy="1754326"/>
          </a:xfrm>
          <a:prstGeom prst="rect">
            <a:avLst/>
          </a:prstGeom>
          <a:noFill/>
        </p:spPr>
        <p:txBody>
          <a:bodyPr wrap="square" rtlCol="0">
            <a:spAutoFit/>
          </a:bodyPr>
          <a:lstStyle/>
          <a:p>
            <a:pPr>
              <a:spcAft>
                <a:spcPts val="1200"/>
              </a:spcAft>
            </a:pPr>
            <a:r>
              <a:rPr lang="en-US" sz="3600" dirty="0">
                <a:solidFill>
                  <a:schemeClr val="bg1"/>
                </a:solidFill>
                <a:latin typeface="Times New Roman" panose="02020603050405020304" pitchFamily="18" charset="0"/>
                <a:cs typeface="Times New Roman" panose="02020603050405020304" pitchFamily="18" charset="0"/>
              </a:rPr>
              <a:t>And </a:t>
            </a: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your house</a:t>
            </a:r>
            <a:r>
              <a:rPr lang="en-US" sz="3600" dirty="0">
                <a:solidFill>
                  <a:schemeClr val="bg1"/>
                </a:solidFill>
                <a:latin typeface="Times New Roman" panose="02020603050405020304" pitchFamily="18" charset="0"/>
                <a:cs typeface="Times New Roman" panose="02020603050405020304" pitchFamily="18" charset="0"/>
              </a:rPr>
              <a:t> and </a:t>
            </a:r>
            <a:r>
              <a:rPr lang="en-US" sz="3600" dirty="0">
                <a:solidFill>
                  <a:schemeClr val="accent4">
                    <a:lumMod val="40000"/>
                    <a:lumOff val="60000"/>
                  </a:schemeClr>
                </a:solidFill>
                <a:latin typeface="Times New Roman" panose="02020603050405020304" pitchFamily="18" charset="0"/>
                <a:cs typeface="Times New Roman" panose="02020603050405020304" pitchFamily="18" charset="0"/>
              </a:rPr>
              <a:t>your kingdom</a:t>
            </a:r>
            <a:r>
              <a:rPr lang="en-US" sz="3600" dirty="0">
                <a:solidFill>
                  <a:schemeClr val="bg1"/>
                </a:solidFill>
                <a:latin typeface="Times New Roman" panose="02020603050405020304" pitchFamily="18" charset="0"/>
                <a:cs typeface="Times New Roman" panose="02020603050405020304" pitchFamily="18" charset="0"/>
              </a:rPr>
              <a:t> shall be made </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sure forever before me. Your throne shall be </a:t>
            </a:r>
            <a:br>
              <a:rPr lang="en-US" sz="3600" dirty="0">
                <a:solidFill>
                  <a:schemeClr val="bg1"/>
                </a:solidFill>
                <a:latin typeface="Times New Roman" panose="02020603050405020304" pitchFamily="18" charset="0"/>
                <a:cs typeface="Times New Roman" panose="02020603050405020304" pitchFamily="18" charset="0"/>
              </a:rPr>
            </a:br>
            <a:r>
              <a:rPr lang="en-US" sz="3600" dirty="0">
                <a:solidFill>
                  <a:schemeClr val="bg1"/>
                </a:solidFill>
                <a:latin typeface="Times New Roman" panose="02020603050405020304" pitchFamily="18" charset="0"/>
                <a:cs typeface="Times New Roman" panose="02020603050405020304" pitchFamily="18" charset="0"/>
              </a:rPr>
              <a:t>established forever.</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64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184B3-6FD3-D54D-BCDE-2A3A14039FD1}"/>
              </a:ext>
            </a:extLst>
          </p:cNvPr>
          <p:cNvSpPr txBox="1"/>
          <p:nvPr/>
        </p:nvSpPr>
        <p:spPr>
          <a:xfrm>
            <a:off x="381000" y="309283"/>
            <a:ext cx="11430000" cy="830997"/>
          </a:xfrm>
          <a:prstGeom prst="rect">
            <a:avLst/>
          </a:prstGeom>
          <a:noFill/>
        </p:spPr>
        <p:txBody>
          <a:bodyPr wrap="square" rtlCol="0">
            <a:spAutoFit/>
          </a:bodyPr>
          <a:lstStyle/>
          <a:p>
            <a:r>
              <a:rPr lang="en-US" sz="4800" b="1" u="sng" cap="small" dirty="0">
                <a:solidFill>
                  <a:schemeClr val="bg1">
                    <a:lumMod val="95000"/>
                  </a:schemeClr>
                </a:solidFill>
                <a:latin typeface="Book Antiqua" panose="02040602050305030304" pitchFamily="18" charset="0"/>
              </a:rPr>
              <a:t>God’s</a:t>
            </a:r>
            <a:r>
              <a:rPr lang="en-US" sz="4800" b="1" cap="small" dirty="0">
                <a:solidFill>
                  <a:schemeClr val="bg1">
                    <a:lumMod val="95000"/>
                  </a:schemeClr>
                </a:solidFill>
                <a:latin typeface="Book Antiqua" panose="02040602050305030304" pitchFamily="18" charset="0"/>
              </a:rPr>
              <a:t> </a:t>
            </a:r>
            <a:r>
              <a:rPr lang="en-US" sz="4800" b="1" u="sng" cap="small" dirty="0">
                <a:solidFill>
                  <a:schemeClr val="bg1">
                    <a:lumMod val="95000"/>
                  </a:schemeClr>
                </a:solidFill>
                <a:latin typeface="Book Antiqua" panose="02040602050305030304" pitchFamily="18" charset="0"/>
              </a:rPr>
              <a:t>Promise</a:t>
            </a:r>
            <a:r>
              <a:rPr lang="en-US" sz="4800" b="1" cap="small" dirty="0">
                <a:solidFill>
                  <a:schemeClr val="bg1">
                    <a:lumMod val="95000"/>
                  </a:schemeClr>
                </a:solidFill>
                <a:latin typeface="Book Antiqua" panose="02040602050305030304" pitchFamily="18" charset="0"/>
              </a:rPr>
              <a:t> </a:t>
            </a:r>
            <a:r>
              <a:rPr lang="en-US" sz="4800" b="1" u="sng" cap="small" dirty="0">
                <a:solidFill>
                  <a:schemeClr val="bg1">
                    <a:lumMod val="95000"/>
                  </a:schemeClr>
                </a:solidFill>
                <a:latin typeface="Book Antiqua" panose="02040602050305030304" pitchFamily="18" charset="0"/>
              </a:rPr>
              <a:t>Comes</a:t>
            </a:r>
            <a:r>
              <a:rPr lang="en-US" sz="4800" b="1" cap="small" dirty="0">
                <a:solidFill>
                  <a:schemeClr val="bg1">
                    <a:lumMod val="95000"/>
                  </a:schemeClr>
                </a:solidFill>
                <a:latin typeface="Book Antiqua" panose="02040602050305030304" pitchFamily="18" charset="0"/>
              </a:rPr>
              <a:t> </a:t>
            </a:r>
            <a:r>
              <a:rPr lang="en-US" sz="4800" b="1" u="sng" cap="small" dirty="0">
                <a:solidFill>
                  <a:schemeClr val="bg1">
                    <a:lumMod val="95000"/>
                  </a:schemeClr>
                </a:solidFill>
                <a:latin typeface="Book Antiqua" panose="02040602050305030304" pitchFamily="18" charset="0"/>
              </a:rPr>
              <a:t>to</a:t>
            </a:r>
            <a:r>
              <a:rPr lang="en-US" sz="4800" b="1" cap="small" dirty="0">
                <a:solidFill>
                  <a:schemeClr val="bg1">
                    <a:lumMod val="95000"/>
                  </a:schemeClr>
                </a:solidFill>
                <a:latin typeface="Book Antiqua" panose="02040602050305030304" pitchFamily="18" charset="0"/>
              </a:rPr>
              <a:t> </a:t>
            </a:r>
            <a:r>
              <a:rPr lang="en-US" sz="4800" b="1" u="sng" cap="small" dirty="0">
                <a:solidFill>
                  <a:schemeClr val="bg1">
                    <a:lumMod val="95000"/>
                  </a:schemeClr>
                </a:solidFill>
                <a:latin typeface="Book Antiqua" panose="02040602050305030304" pitchFamily="18" charset="0"/>
              </a:rPr>
              <a:t>David</a:t>
            </a:r>
          </a:p>
        </p:txBody>
      </p:sp>
      <p:sp>
        <p:nvSpPr>
          <p:cNvPr id="3" name="TextBox 2">
            <a:extLst>
              <a:ext uri="{FF2B5EF4-FFF2-40B4-BE49-F238E27FC236}">
                <a16:creationId xmlns:a16="http://schemas.microsoft.com/office/drawing/2014/main" id="{58A8BA6B-FCA8-554F-8AE5-89B5C3DA476F}"/>
              </a:ext>
            </a:extLst>
          </p:cNvPr>
          <p:cNvSpPr txBox="1"/>
          <p:nvPr/>
        </p:nvSpPr>
        <p:spPr>
          <a:xfrm>
            <a:off x="381000" y="1395218"/>
            <a:ext cx="11430000"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“A House For My Name”</a:t>
            </a:r>
          </a:p>
        </p:txBody>
      </p:sp>
      <p:sp>
        <p:nvSpPr>
          <p:cNvPr id="4" name="TextBox 3">
            <a:extLst>
              <a:ext uri="{FF2B5EF4-FFF2-40B4-BE49-F238E27FC236}">
                <a16:creationId xmlns:a16="http://schemas.microsoft.com/office/drawing/2014/main" id="{59C91CDD-0C6A-3948-9632-883367758BDE}"/>
              </a:ext>
            </a:extLst>
          </p:cNvPr>
          <p:cNvSpPr txBox="1"/>
          <p:nvPr/>
        </p:nvSpPr>
        <p:spPr>
          <a:xfrm>
            <a:off x="862642" y="2094341"/>
            <a:ext cx="10948358"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Double-meaning connection to David:</a:t>
            </a:r>
          </a:p>
        </p:txBody>
      </p:sp>
      <p:sp>
        <p:nvSpPr>
          <p:cNvPr id="5" name="TextBox 4">
            <a:extLst>
              <a:ext uri="{FF2B5EF4-FFF2-40B4-BE49-F238E27FC236}">
                <a16:creationId xmlns:a16="http://schemas.microsoft.com/office/drawing/2014/main" id="{706E20CB-8A13-5D49-A416-4E3B00309688}"/>
              </a:ext>
            </a:extLst>
          </p:cNvPr>
          <p:cNvSpPr txBox="1"/>
          <p:nvPr/>
        </p:nvSpPr>
        <p:spPr>
          <a:xfrm>
            <a:off x="1328468" y="2679116"/>
            <a:ext cx="10482532"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 The temple David designs for God</a:t>
            </a:r>
          </a:p>
        </p:txBody>
      </p:sp>
      <p:sp>
        <p:nvSpPr>
          <p:cNvPr id="6" name="TextBox 5">
            <a:extLst>
              <a:ext uri="{FF2B5EF4-FFF2-40B4-BE49-F238E27FC236}">
                <a16:creationId xmlns:a16="http://schemas.microsoft.com/office/drawing/2014/main" id="{08751D7F-65BC-9C43-A47F-879D4F2DF065}"/>
              </a:ext>
            </a:extLst>
          </p:cNvPr>
          <p:cNvSpPr txBox="1"/>
          <p:nvPr/>
        </p:nvSpPr>
        <p:spPr>
          <a:xfrm>
            <a:off x="1328468" y="3263891"/>
            <a:ext cx="10482532" cy="584775"/>
          </a:xfrm>
          <a:prstGeom prst="rect">
            <a:avLst/>
          </a:prstGeom>
          <a:noFill/>
        </p:spPr>
        <p:txBody>
          <a:bodyPr wrap="square" rtlCol="0">
            <a:spAutoFit/>
          </a:bodyPr>
          <a:lstStyle/>
          <a:p>
            <a:r>
              <a:rPr lang="en-US" sz="3200" cap="small" spc="70" dirty="0">
                <a:solidFill>
                  <a:schemeClr val="bg1">
                    <a:lumMod val="95000"/>
                  </a:schemeClr>
                </a:solidFill>
                <a:latin typeface="Times New Roman" panose="02020603050405020304" pitchFamily="18" charset="0"/>
                <a:cs typeface="Times New Roman" panose="02020603050405020304" pitchFamily="18" charset="0"/>
              </a:rPr>
              <a:t>- David’s household; an eternal lineage of kings</a:t>
            </a:r>
          </a:p>
        </p:txBody>
      </p:sp>
      <p:sp>
        <p:nvSpPr>
          <p:cNvPr id="7" name="TextBox 6">
            <a:extLst>
              <a:ext uri="{FF2B5EF4-FFF2-40B4-BE49-F238E27FC236}">
                <a16:creationId xmlns:a16="http://schemas.microsoft.com/office/drawing/2014/main" id="{FCF7B092-0398-0A45-8E08-E1B13EC57B3B}"/>
              </a:ext>
            </a:extLst>
          </p:cNvPr>
          <p:cNvSpPr txBox="1"/>
          <p:nvPr/>
        </p:nvSpPr>
        <p:spPr>
          <a:xfrm>
            <a:off x="3543299" y="4313593"/>
            <a:ext cx="7562850" cy="1231106"/>
          </a:xfrm>
          <a:prstGeom prst="rect">
            <a:avLst/>
          </a:prstGeom>
          <a:solidFill>
            <a:srgbClr val="7FC9C8"/>
          </a:solidFill>
          <a:ln>
            <a:solidFill>
              <a:schemeClr val="tx1"/>
            </a:solidFill>
          </a:ln>
        </p:spPr>
        <p:txBody>
          <a:bodyPr wrap="square" rtlCol="0">
            <a:spAutoFit/>
          </a:bodyPr>
          <a:lstStyle/>
          <a:p>
            <a:pPr algn="ctr">
              <a:spcAft>
                <a:spcPts val="1200"/>
              </a:spcAft>
            </a:pPr>
            <a:r>
              <a:rPr lang="en-US" sz="3200" cap="small" spc="70" dirty="0">
                <a:latin typeface="Times New Roman" panose="02020603050405020304" pitchFamily="18" charset="0"/>
                <a:cs typeface="Times New Roman" panose="02020603050405020304" pitchFamily="18" charset="0"/>
              </a:rPr>
              <a:t>Culmination: an Eternal King</a:t>
            </a:r>
          </a:p>
          <a:p>
            <a:pPr algn="ctr">
              <a:spcAft>
                <a:spcPts val="1200"/>
              </a:spcAft>
            </a:pPr>
            <a:r>
              <a:rPr lang="en-US" sz="3200" cap="small" spc="70" dirty="0">
                <a:latin typeface="Times New Roman" panose="02020603050405020304" pitchFamily="18" charset="0"/>
                <a:cs typeface="Times New Roman" panose="02020603050405020304" pitchFamily="18" charset="0"/>
              </a:rPr>
              <a:t>(cf. Luke 1:32-33)</a:t>
            </a:r>
          </a:p>
        </p:txBody>
      </p:sp>
      <p:sp>
        <p:nvSpPr>
          <p:cNvPr id="9" name="TextBox 8">
            <a:extLst>
              <a:ext uri="{FF2B5EF4-FFF2-40B4-BE49-F238E27FC236}">
                <a16:creationId xmlns:a16="http://schemas.microsoft.com/office/drawing/2014/main" id="{9807F778-B8FC-6B44-84A6-4B08DC2C6C1F}"/>
              </a:ext>
            </a:extLst>
          </p:cNvPr>
          <p:cNvSpPr txBox="1"/>
          <p:nvPr/>
        </p:nvSpPr>
        <p:spPr>
          <a:xfrm>
            <a:off x="2830216" y="5721257"/>
            <a:ext cx="8989017" cy="584775"/>
          </a:xfrm>
          <a:prstGeom prst="rect">
            <a:avLst/>
          </a:prstGeom>
          <a:noFill/>
        </p:spPr>
        <p:txBody>
          <a:bodyPr wrap="square" rtlCol="0">
            <a:spAutoFit/>
          </a:bodyPr>
          <a:lstStyle/>
          <a:p>
            <a:pPr algn="ctr"/>
            <a:r>
              <a:rPr lang="en-US" sz="3200" i="1" cap="small" spc="70" dirty="0">
                <a:solidFill>
                  <a:schemeClr val="bg1">
                    <a:lumMod val="95000"/>
                  </a:schemeClr>
                </a:solidFill>
                <a:latin typeface="Times New Roman" panose="02020603050405020304" pitchFamily="18" charset="0"/>
                <a:cs typeface="Times New Roman" panose="02020603050405020304" pitchFamily="18" charset="0"/>
              </a:rPr>
              <a:t>Contrast: “Your kingdom shall not continue.”</a:t>
            </a:r>
          </a:p>
        </p:txBody>
      </p:sp>
    </p:spTree>
    <p:extLst>
      <p:ext uri="{BB962C8B-B14F-4D97-AF65-F5344CB8AC3E}">
        <p14:creationId xmlns:p14="http://schemas.microsoft.com/office/powerpoint/2010/main" val="146417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God’s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Praise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Spoken</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By</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David</a:t>
            </a:r>
            <a:endParaRPr lang="en-US" sz="2800" b="1" u="sng"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954107"/>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Who am I, O LORD God, and what is my house, that you have brought me thus far?</a:t>
            </a:r>
          </a:p>
        </p:txBody>
      </p:sp>
      <p:sp>
        <p:nvSpPr>
          <p:cNvPr id="5" name="TextBox 4">
            <a:extLst>
              <a:ext uri="{FF2B5EF4-FFF2-40B4-BE49-F238E27FC236}">
                <a16:creationId xmlns:a16="http://schemas.microsoft.com/office/drawing/2014/main" id="{AC07AC79-AA08-B049-87B5-5FF37DEEC782}"/>
              </a:ext>
            </a:extLst>
          </p:cNvPr>
          <p:cNvSpPr txBox="1"/>
          <p:nvPr/>
        </p:nvSpPr>
        <p:spPr>
          <a:xfrm>
            <a:off x="381000" y="2451647"/>
            <a:ext cx="11430000" cy="954107"/>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There is none like you, O LORD, and there is no God besides you, according to all that we have heard with our ears.</a:t>
            </a:r>
          </a:p>
        </p:txBody>
      </p:sp>
      <p:sp>
        <p:nvSpPr>
          <p:cNvPr id="6" name="TextBox 5">
            <a:extLst>
              <a:ext uri="{FF2B5EF4-FFF2-40B4-BE49-F238E27FC236}">
                <a16:creationId xmlns:a16="http://schemas.microsoft.com/office/drawing/2014/main" id="{5A3F105C-386D-B449-8BE7-A2038092B7B9}"/>
              </a:ext>
            </a:extLst>
          </p:cNvPr>
          <p:cNvSpPr txBox="1"/>
          <p:nvPr/>
        </p:nvSpPr>
        <p:spPr>
          <a:xfrm>
            <a:off x="381000" y="3577087"/>
            <a:ext cx="11430000" cy="2677656"/>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And now, O LORD, let the word that you have spoken concerning your servant and concerning his house be established forever, and do as you have spoken, and your name will be established and magnified forever, saying, ‘The LORD of hosts, the God of Israel, is Israel's God,’ and the house of your servant David will be established before you.</a:t>
            </a:r>
          </a:p>
        </p:txBody>
      </p:sp>
    </p:spTree>
    <p:extLst>
      <p:ext uri="{BB962C8B-B14F-4D97-AF65-F5344CB8AC3E}">
        <p14:creationId xmlns:p14="http://schemas.microsoft.com/office/powerpoint/2010/main" val="271403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dScripture_ 1 Samuel.mp4" descr="ReadScripture_ 1 Samuel.mp4">
            <a:hlinkClick r:id="" action="ppaction://media"/>
            <a:extLst>
              <a:ext uri="{FF2B5EF4-FFF2-40B4-BE49-F238E27FC236}">
                <a16:creationId xmlns:a16="http://schemas.microsoft.com/office/drawing/2014/main" id="{943451C6-7D76-C945-82F9-BA62C08D9E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1165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867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God’s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Praise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Spoken</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By</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David</a:t>
            </a:r>
            <a:endParaRPr lang="en-US" sz="2800" b="1" u="sng"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1815882"/>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And now, O LORD, you are God, and you have promised this good thing to your servant. Now you have been pleased to bless the house of your servant, that it may continue forever before you, for it is you, O LORD, who have blessed, and it is blessed forever.</a:t>
            </a:r>
          </a:p>
        </p:txBody>
      </p:sp>
    </p:spTree>
    <p:extLst>
      <p:ext uri="{BB962C8B-B14F-4D97-AF65-F5344CB8AC3E}">
        <p14:creationId xmlns:p14="http://schemas.microsoft.com/office/powerpoint/2010/main" val="278745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7010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End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of</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Act</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1</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Saul’s rise and fall, death, and end of dynasty.</a:t>
            </a:r>
          </a:p>
        </p:txBody>
      </p:sp>
      <p:sp>
        <p:nvSpPr>
          <p:cNvPr id="11" name="TextBox 10">
            <a:extLst>
              <a:ext uri="{FF2B5EF4-FFF2-40B4-BE49-F238E27FC236}">
                <a16:creationId xmlns:a16="http://schemas.microsoft.com/office/drawing/2014/main" id="{402A3EB6-DA56-6C4E-A6E6-E27FBBFE7045}"/>
              </a:ext>
            </a:extLst>
          </p:cNvPr>
          <p:cNvSpPr txBox="1"/>
          <p:nvPr/>
        </p:nvSpPr>
        <p:spPr>
          <a:xfrm>
            <a:off x="381000" y="197198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a:t>
            </a:r>
          </a:p>
        </p:txBody>
      </p:sp>
      <p:sp>
        <p:nvSpPr>
          <p:cNvPr id="12" name="TextBox 11">
            <a:extLst>
              <a:ext uri="{FF2B5EF4-FFF2-40B4-BE49-F238E27FC236}">
                <a16:creationId xmlns:a16="http://schemas.microsoft.com/office/drawing/2014/main" id="{AA515926-33A0-2C45-AB56-B066377F0EA0}"/>
              </a:ext>
            </a:extLst>
          </p:cNvPr>
          <p:cNvSpPr txBox="1"/>
          <p:nvPr/>
        </p:nvSpPr>
        <p:spPr>
          <a:xfrm>
            <a:off x="930728" y="249520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anointed in secret by Samuel.</a:t>
            </a:r>
          </a:p>
        </p:txBody>
      </p:sp>
      <p:sp>
        <p:nvSpPr>
          <p:cNvPr id="16" name="TextBox 15">
            <a:extLst>
              <a:ext uri="{FF2B5EF4-FFF2-40B4-BE49-F238E27FC236}">
                <a16:creationId xmlns:a16="http://schemas.microsoft.com/office/drawing/2014/main" id="{D09C748E-1316-D949-A437-000DD704C5B8}"/>
              </a:ext>
            </a:extLst>
          </p:cNvPr>
          <p:cNvSpPr txBox="1"/>
          <p:nvPr/>
        </p:nvSpPr>
        <p:spPr>
          <a:xfrm>
            <a:off x="930728" y="301842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praised &amp; exalted by his people.</a:t>
            </a:r>
          </a:p>
        </p:txBody>
      </p:sp>
      <p:sp>
        <p:nvSpPr>
          <p:cNvPr id="19" name="TextBox 18">
            <a:extLst>
              <a:ext uri="{FF2B5EF4-FFF2-40B4-BE49-F238E27FC236}">
                <a16:creationId xmlns:a16="http://schemas.microsoft.com/office/drawing/2014/main" id="{3179420F-2D39-7D43-94E1-220B77EFD2BA}"/>
              </a:ext>
            </a:extLst>
          </p:cNvPr>
          <p:cNvSpPr txBox="1"/>
          <p:nvPr/>
        </p:nvSpPr>
        <p:spPr>
          <a:xfrm>
            <a:off x="930728" y="354164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hunted and persecuted by royalty.</a:t>
            </a:r>
          </a:p>
        </p:txBody>
      </p:sp>
      <p:sp>
        <p:nvSpPr>
          <p:cNvPr id="20" name="TextBox 19">
            <a:extLst>
              <a:ext uri="{FF2B5EF4-FFF2-40B4-BE49-F238E27FC236}">
                <a16:creationId xmlns:a16="http://schemas.microsoft.com/office/drawing/2014/main" id="{C281AF06-435C-074E-9100-04D4EC53A979}"/>
              </a:ext>
            </a:extLst>
          </p:cNvPr>
          <p:cNvSpPr txBox="1"/>
          <p:nvPr/>
        </p:nvSpPr>
        <p:spPr>
          <a:xfrm>
            <a:off x="930728" y="406486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a friend of his enemies and enemy of his friends.</a:t>
            </a:r>
          </a:p>
        </p:txBody>
      </p:sp>
      <p:sp>
        <p:nvSpPr>
          <p:cNvPr id="21" name="TextBox 20">
            <a:extLst>
              <a:ext uri="{FF2B5EF4-FFF2-40B4-BE49-F238E27FC236}">
                <a16:creationId xmlns:a16="http://schemas.microsoft.com/office/drawing/2014/main" id="{3F825F44-7F01-5A48-8182-AAB74E769BC7}"/>
              </a:ext>
            </a:extLst>
          </p:cNvPr>
          <p:cNvSpPr txBox="1"/>
          <p:nvPr/>
        </p:nvSpPr>
        <p:spPr>
          <a:xfrm>
            <a:off x="930728" y="458808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protected his own people and gained a following.</a:t>
            </a:r>
          </a:p>
        </p:txBody>
      </p:sp>
      <p:sp>
        <p:nvSpPr>
          <p:cNvPr id="2" name="Rectangle 1">
            <a:extLst>
              <a:ext uri="{FF2B5EF4-FFF2-40B4-BE49-F238E27FC236}">
                <a16:creationId xmlns:a16="http://schemas.microsoft.com/office/drawing/2014/main" id="{7B4E435E-85AB-AA40-8B74-A715EC3EF8C4}"/>
              </a:ext>
            </a:extLst>
          </p:cNvPr>
          <p:cNvSpPr/>
          <p:nvPr/>
        </p:nvSpPr>
        <p:spPr>
          <a:xfrm>
            <a:off x="885758" y="5111306"/>
            <a:ext cx="10880271" cy="523220"/>
          </a:xfrm>
          <a:prstGeom prst="rect">
            <a:avLst/>
          </a:prstGeom>
          <a:solidFill>
            <a:schemeClr val="accent5">
              <a:lumMod val="60000"/>
              <a:lumOff val="40000"/>
              <a:alpha val="71000"/>
            </a:schemeClr>
          </a:solidFill>
          <a:ln w="285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364D421-0B7D-9C44-B61C-0E2C7BFEBEBB}"/>
              </a:ext>
            </a:extLst>
          </p:cNvPr>
          <p:cNvSpPr txBox="1"/>
          <p:nvPr/>
        </p:nvSpPr>
        <p:spPr>
          <a:xfrm>
            <a:off x="930728" y="5111306"/>
            <a:ext cx="1083530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…is waiting for news of the battle between Israel &amp; Philistia.</a:t>
            </a:r>
          </a:p>
        </p:txBody>
      </p:sp>
    </p:spTree>
    <p:extLst>
      <p:ext uri="{BB962C8B-B14F-4D97-AF65-F5344CB8AC3E}">
        <p14:creationId xmlns:p14="http://schemas.microsoft.com/office/powerpoint/2010/main" val="371398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4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P spid="16" grpId="0"/>
      <p:bldP spid="19" grpId="0"/>
      <p:bldP spid="20" grpId="0"/>
      <p:bldP spid="21" grpId="0"/>
      <p:bldP spid="2"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33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David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Responds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To</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Death</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Saul’s killer brings the news of his &amp; Jonathan’s deaths</a:t>
            </a:r>
          </a:p>
        </p:txBody>
      </p:sp>
      <p:sp>
        <p:nvSpPr>
          <p:cNvPr id="14" name="TextBox 13">
            <a:extLst>
              <a:ext uri="{FF2B5EF4-FFF2-40B4-BE49-F238E27FC236}">
                <a16:creationId xmlns:a16="http://schemas.microsoft.com/office/drawing/2014/main" id="{E1D9D4A5-3F0A-5445-9376-492BC6F6D8DD}"/>
              </a:ext>
            </a:extLst>
          </p:cNvPr>
          <p:cNvSpPr txBox="1"/>
          <p:nvPr/>
        </p:nvSpPr>
        <p:spPr>
          <a:xfrm>
            <a:off x="381001" y="184942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Probably expects a hero’s welcome…</a:t>
            </a:r>
          </a:p>
        </p:txBody>
      </p:sp>
      <p:sp>
        <p:nvSpPr>
          <p:cNvPr id="5" name="TextBox 4">
            <a:extLst>
              <a:ext uri="{FF2B5EF4-FFF2-40B4-BE49-F238E27FC236}">
                <a16:creationId xmlns:a16="http://schemas.microsoft.com/office/drawing/2014/main" id="{F904BE91-9BAA-4140-8039-3037DA32A89D}"/>
              </a:ext>
            </a:extLst>
          </p:cNvPr>
          <p:cNvSpPr txBox="1"/>
          <p:nvPr/>
        </p:nvSpPr>
        <p:spPr>
          <a:xfrm>
            <a:off x="1014153" y="2372646"/>
            <a:ext cx="1079684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But he doesn’t think of “the Lord’s anointed” as David does.</a:t>
            </a:r>
          </a:p>
        </p:txBody>
      </p:sp>
      <p:sp>
        <p:nvSpPr>
          <p:cNvPr id="6" name="TextBox 5">
            <a:extLst>
              <a:ext uri="{FF2B5EF4-FFF2-40B4-BE49-F238E27FC236}">
                <a16:creationId xmlns:a16="http://schemas.microsoft.com/office/drawing/2014/main" id="{01DB73C0-B1E9-B941-B50B-0C155ECDF468}"/>
              </a:ext>
            </a:extLst>
          </p:cNvPr>
          <p:cNvSpPr txBox="1"/>
          <p:nvPr/>
        </p:nvSpPr>
        <p:spPr>
          <a:xfrm>
            <a:off x="381000" y="2911234"/>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David’s response is surprising.</a:t>
            </a:r>
          </a:p>
        </p:txBody>
      </p:sp>
      <p:sp>
        <p:nvSpPr>
          <p:cNvPr id="7" name="TextBox 6">
            <a:extLst>
              <a:ext uri="{FF2B5EF4-FFF2-40B4-BE49-F238E27FC236}">
                <a16:creationId xmlns:a16="http://schemas.microsoft.com/office/drawing/2014/main" id="{C654DD51-854D-7843-B2DC-F7438E51979A}"/>
              </a:ext>
            </a:extLst>
          </p:cNvPr>
          <p:cNvSpPr txBox="1"/>
          <p:nvPr/>
        </p:nvSpPr>
        <p:spPr>
          <a:xfrm>
            <a:off x="1014153" y="3434454"/>
            <a:ext cx="1079684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Instead of bitterness… Praise.</a:t>
            </a:r>
          </a:p>
        </p:txBody>
      </p:sp>
      <p:sp>
        <p:nvSpPr>
          <p:cNvPr id="8" name="TextBox 7">
            <a:extLst>
              <a:ext uri="{FF2B5EF4-FFF2-40B4-BE49-F238E27FC236}">
                <a16:creationId xmlns:a16="http://schemas.microsoft.com/office/drawing/2014/main" id="{FC7BCAB8-56FE-8C4A-A851-66AEA5AEC461}"/>
              </a:ext>
            </a:extLst>
          </p:cNvPr>
          <p:cNvSpPr txBox="1"/>
          <p:nvPr/>
        </p:nvSpPr>
        <p:spPr>
          <a:xfrm>
            <a:off x="2271252" y="3973042"/>
            <a:ext cx="953974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Instead of relief… Mourning.</a:t>
            </a:r>
          </a:p>
        </p:txBody>
      </p:sp>
      <p:sp>
        <p:nvSpPr>
          <p:cNvPr id="9" name="TextBox 8">
            <a:extLst>
              <a:ext uri="{FF2B5EF4-FFF2-40B4-BE49-F238E27FC236}">
                <a16:creationId xmlns:a16="http://schemas.microsoft.com/office/drawing/2014/main" id="{7348F736-62F3-CE42-8D8B-4084A71FC26F}"/>
              </a:ext>
            </a:extLst>
          </p:cNvPr>
          <p:cNvSpPr txBox="1"/>
          <p:nvPr/>
        </p:nvSpPr>
        <p:spPr>
          <a:xfrm>
            <a:off x="2949677" y="4511630"/>
            <a:ext cx="8861322"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Instead of gloating… Honor.</a:t>
            </a:r>
          </a:p>
        </p:txBody>
      </p:sp>
      <p:sp>
        <p:nvSpPr>
          <p:cNvPr id="11" name="TextBox 10">
            <a:extLst>
              <a:ext uri="{FF2B5EF4-FFF2-40B4-BE49-F238E27FC236}">
                <a16:creationId xmlns:a16="http://schemas.microsoft.com/office/drawing/2014/main" id="{AF08F0A0-DD02-F746-ADDF-E3137A21EDDC}"/>
              </a:ext>
            </a:extLst>
          </p:cNvPr>
          <p:cNvSpPr txBox="1"/>
          <p:nvPr/>
        </p:nvSpPr>
        <p:spPr>
          <a:xfrm>
            <a:off x="2949677" y="5299680"/>
            <a:ext cx="8861322" cy="954107"/>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 song written in Jonathan &amp; Saul’s honor</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t>
            </a:r>
            <a:r>
              <a:rPr lang="en-US" sz="2600" i="1" cap="small" spc="70" dirty="0">
                <a:solidFill>
                  <a:schemeClr val="bg1">
                    <a:lumMod val="95000"/>
                  </a:schemeClr>
                </a:solidFill>
                <a:latin typeface="Times New Roman" panose="02020603050405020304" pitchFamily="18" charset="0"/>
                <a:cs typeface="Times New Roman" panose="02020603050405020304" pitchFamily="18" charset="0"/>
              </a:rPr>
              <a:t>(vv. 19-27)</a:t>
            </a:r>
          </a:p>
        </p:txBody>
      </p:sp>
    </p:spTree>
    <p:extLst>
      <p:ext uri="{BB962C8B-B14F-4D97-AF65-F5344CB8AC3E}">
        <p14:creationId xmlns:p14="http://schemas.microsoft.com/office/powerpoint/2010/main" val="279804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5" grpId="0"/>
      <p:bldP spid="6" grpId="0"/>
      <p:bldP spid="7" grpId="0"/>
      <p:bldP spid="8"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David’s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Second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Anointing</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First anointing: Samuel’s visit to his house.</a:t>
            </a:r>
          </a:p>
        </p:txBody>
      </p:sp>
      <p:sp>
        <p:nvSpPr>
          <p:cNvPr id="14" name="TextBox 13">
            <a:extLst>
              <a:ext uri="{FF2B5EF4-FFF2-40B4-BE49-F238E27FC236}">
                <a16:creationId xmlns:a16="http://schemas.microsoft.com/office/drawing/2014/main" id="{E1D9D4A5-3F0A-5445-9376-492BC6F6D8DD}"/>
              </a:ext>
            </a:extLst>
          </p:cNvPr>
          <p:cNvSpPr txBox="1"/>
          <p:nvPr/>
        </p:nvSpPr>
        <p:spPr>
          <a:xfrm>
            <a:off x="381001" y="184942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This occasion: probably a limited group in attendance.</a:t>
            </a:r>
          </a:p>
        </p:txBody>
      </p:sp>
    </p:spTree>
    <p:extLst>
      <p:ext uri="{BB962C8B-B14F-4D97-AF65-F5344CB8AC3E}">
        <p14:creationId xmlns:p14="http://schemas.microsoft.com/office/powerpoint/2010/main" val="22865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The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United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Kingdom</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Divided</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Tying up lose ends from Saul’s story</a:t>
            </a:r>
          </a:p>
        </p:txBody>
      </p:sp>
      <p:sp>
        <p:nvSpPr>
          <p:cNvPr id="14" name="TextBox 13">
            <a:extLst>
              <a:ext uri="{FF2B5EF4-FFF2-40B4-BE49-F238E27FC236}">
                <a16:creationId xmlns:a16="http://schemas.microsoft.com/office/drawing/2014/main" id="{E1D9D4A5-3F0A-5445-9376-492BC6F6D8DD}"/>
              </a:ext>
            </a:extLst>
          </p:cNvPr>
          <p:cNvSpPr txBox="1"/>
          <p:nvPr/>
        </p:nvSpPr>
        <p:spPr>
          <a:xfrm>
            <a:off x="1014153" y="1849426"/>
            <a:ext cx="1079684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Providence brings about the death’s of David’s enemies…</a:t>
            </a:r>
          </a:p>
        </p:txBody>
      </p:sp>
      <p:sp>
        <p:nvSpPr>
          <p:cNvPr id="5" name="TextBox 4">
            <a:extLst>
              <a:ext uri="{FF2B5EF4-FFF2-40B4-BE49-F238E27FC236}">
                <a16:creationId xmlns:a16="http://schemas.microsoft.com/office/drawing/2014/main" id="{30008EFD-8AA8-844F-A9AA-0F186F295884}"/>
              </a:ext>
            </a:extLst>
          </p:cNvPr>
          <p:cNvSpPr txBox="1"/>
          <p:nvPr/>
        </p:nvSpPr>
        <p:spPr>
          <a:xfrm>
            <a:off x="1014153" y="2372646"/>
            <a:ext cx="1079684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remains steadfast in character throughout.</a:t>
            </a:r>
          </a:p>
        </p:txBody>
      </p:sp>
      <p:sp>
        <p:nvSpPr>
          <p:cNvPr id="6" name="TextBox 5">
            <a:extLst>
              <a:ext uri="{FF2B5EF4-FFF2-40B4-BE49-F238E27FC236}">
                <a16:creationId xmlns:a16="http://schemas.microsoft.com/office/drawing/2014/main" id="{B6A77207-5FCA-9547-928E-7566D6BAAC9D}"/>
              </a:ext>
            </a:extLst>
          </p:cNvPr>
          <p:cNvSpPr txBox="1"/>
          <p:nvPr/>
        </p:nvSpPr>
        <p:spPr>
          <a:xfrm>
            <a:off x="381000" y="2895866"/>
            <a:ext cx="11430000" cy="523220"/>
          </a:xfrm>
          <a:prstGeom prst="rect">
            <a:avLst/>
          </a:prstGeom>
          <a:noFill/>
        </p:spPr>
        <p:txBody>
          <a:bodyPr wrap="square" rtlCol="0">
            <a:spAutoFit/>
          </a:bodyPr>
          <a:lstStyle/>
          <a:p>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Ish-bosheth</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 Saul’s remaining son who stakes a claim on throne.</a:t>
            </a:r>
          </a:p>
        </p:txBody>
      </p:sp>
      <p:sp>
        <p:nvSpPr>
          <p:cNvPr id="7" name="TextBox 6">
            <a:extLst>
              <a:ext uri="{FF2B5EF4-FFF2-40B4-BE49-F238E27FC236}">
                <a16:creationId xmlns:a16="http://schemas.microsoft.com/office/drawing/2014/main" id="{7DFCA14C-7265-F24E-BDC7-56AC0426D537}"/>
              </a:ext>
            </a:extLst>
          </p:cNvPr>
          <p:cNvSpPr txBox="1"/>
          <p:nvPr/>
        </p:nvSpPr>
        <p:spPr>
          <a:xfrm>
            <a:off x="381000" y="341908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Abner – Saul’s general who is eventually won over by David.</a:t>
            </a:r>
          </a:p>
        </p:txBody>
      </p:sp>
      <p:sp>
        <p:nvSpPr>
          <p:cNvPr id="8" name="TextBox 7">
            <a:extLst>
              <a:ext uri="{FF2B5EF4-FFF2-40B4-BE49-F238E27FC236}">
                <a16:creationId xmlns:a16="http://schemas.microsoft.com/office/drawing/2014/main" id="{370A4CF8-40CD-6E49-A3CB-E26E0C40A11A}"/>
              </a:ext>
            </a:extLst>
          </p:cNvPr>
          <p:cNvSpPr txBox="1"/>
          <p:nvPr/>
        </p:nvSpPr>
        <p:spPr>
          <a:xfrm>
            <a:off x="381000" y="3942306"/>
            <a:ext cx="11430000" cy="954107"/>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Joab – David’s general who thinks like a warrior; his brother is</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killed by Abner. Joab gets personal revenge.</a:t>
            </a:r>
          </a:p>
        </p:txBody>
      </p:sp>
      <p:sp>
        <p:nvSpPr>
          <p:cNvPr id="10" name="Rectangle 9">
            <a:extLst>
              <a:ext uri="{FF2B5EF4-FFF2-40B4-BE49-F238E27FC236}">
                <a16:creationId xmlns:a16="http://schemas.microsoft.com/office/drawing/2014/main" id="{5EC05C93-B40C-8441-BE71-D0395FB4640E}"/>
              </a:ext>
            </a:extLst>
          </p:cNvPr>
          <p:cNvSpPr/>
          <p:nvPr/>
        </p:nvSpPr>
        <p:spPr>
          <a:xfrm>
            <a:off x="0" y="3942306"/>
            <a:ext cx="12191999" cy="2915693"/>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908CD6-1702-A14F-AF00-8FA0F22B329B}"/>
              </a:ext>
            </a:extLst>
          </p:cNvPr>
          <p:cNvSpPr/>
          <p:nvPr/>
        </p:nvSpPr>
        <p:spPr>
          <a:xfrm>
            <a:off x="1" y="17467"/>
            <a:ext cx="12191999" cy="2895865"/>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2146229-75CA-5648-B2F2-6CC987534A25}"/>
              </a:ext>
            </a:extLst>
          </p:cNvPr>
          <p:cNvSpPr txBox="1"/>
          <p:nvPr/>
        </p:nvSpPr>
        <p:spPr>
          <a:xfrm rot="294393">
            <a:off x="7282118" y="1103677"/>
            <a:ext cx="3854548" cy="1384995"/>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2800" cap="small" spc="70" dirty="0">
                <a:solidFill>
                  <a:schemeClr val="tx2">
                    <a:lumMod val="50000"/>
                  </a:schemeClr>
                </a:solidFill>
                <a:latin typeface="Times New Roman" panose="02020603050405020304" pitchFamily="18" charset="0"/>
                <a:cs typeface="Times New Roman" panose="02020603050405020304" pitchFamily="18" charset="0"/>
              </a:rPr>
              <a:t>Both end up dead by betrayal by end of this short story</a:t>
            </a:r>
          </a:p>
        </p:txBody>
      </p:sp>
    </p:spTree>
    <p:extLst>
      <p:ext uri="{BB962C8B-B14F-4D97-AF65-F5344CB8AC3E}">
        <p14:creationId xmlns:p14="http://schemas.microsoft.com/office/powerpoint/2010/main" val="337608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5" grpId="0"/>
      <p:bldP spid="6" grpId="0"/>
      <p:bldP spid="7" grpId="0"/>
      <p:bldP spid="8" grpId="0"/>
      <p:bldP spid="10" grpId="0" animBg="1"/>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David’s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Third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Anointing</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4539704"/>
          </a:xfrm>
          <a:prstGeom prst="rect">
            <a:avLst/>
          </a:prstGeom>
          <a:noFill/>
        </p:spPr>
        <p:txBody>
          <a:bodyPr wrap="square" rtlCol="0">
            <a:spAutoFit/>
          </a:bodyPr>
          <a:lstStyle/>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Then all the tribes of Israel came to David at Hebron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said, “Behold, we are your bone and flesh.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In times past, when Saul was king over us, it was you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who led out and brought in Israel. And the LORD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said to you, 'You shall be shepherd of my people Israel,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you shall be prince over Israel.’”</a:t>
            </a:r>
          </a:p>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So all the elders of Israel came to the king at Hebron, and King David made a covenant with them at Hebron before the LORD, and they anointed David king over Israel. </a:t>
            </a:r>
          </a:p>
        </p:txBody>
      </p:sp>
      <p:sp>
        <p:nvSpPr>
          <p:cNvPr id="5" name="TextBox 4">
            <a:extLst>
              <a:ext uri="{FF2B5EF4-FFF2-40B4-BE49-F238E27FC236}">
                <a16:creationId xmlns:a16="http://schemas.microsoft.com/office/drawing/2014/main" id="{216566A3-76A8-DA4F-B631-F8C6C23BAF62}"/>
              </a:ext>
            </a:extLst>
          </p:cNvPr>
          <p:cNvSpPr txBox="1"/>
          <p:nvPr/>
        </p:nvSpPr>
        <p:spPr>
          <a:xfrm>
            <a:off x="381000" y="1326206"/>
            <a:ext cx="11430000" cy="4539704"/>
          </a:xfrm>
          <a:prstGeom prst="rect">
            <a:avLst/>
          </a:prstGeom>
          <a:noFill/>
        </p:spPr>
        <p:txBody>
          <a:bodyPr wrap="square" rtlCol="0">
            <a:spAutoFit/>
          </a:bodyPr>
          <a:lstStyle/>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Then all the tribes of Israel came to David at Hebron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said, “Behold, we are </a:t>
            </a:r>
            <a:r>
              <a:rPr lang="en-US" sz="3100" cap="small" spc="70" dirty="0">
                <a:solidFill>
                  <a:schemeClr val="accent4">
                    <a:lumMod val="60000"/>
                    <a:lumOff val="40000"/>
                  </a:schemeClr>
                </a:solidFill>
                <a:latin typeface="Times New Roman" panose="02020603050405020304" pitchFamily="18" charset="0"/>
                <a:cs typeface="Times New Roman" panose="02020603050405020304" pitchFamily="18" charset="0"/>
              </a:rPr>
              <a:t>your bone and flesh</a:t>
            </a: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In times past, when Saul was king over us, it was you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who led out and brought in Israel. And the LORD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said to you, 'You shall be shepherd of my people Israel,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you shall be prince over Israel.’”</a:t>
            </a:r>
          </a:p>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So all the elders of Israel came to the king at Hebron, and King David made a covenant with them at Hebron before the LORD, and they anointed David king over Israel. </a:t>
            </a:r>
          </a:p>
        </p:txBody>
      </p:sp>
      <p:sp>
        <p:nvSpPr>
          <p:cNvPr id="6" name="TextBox 5">
            <a:extLst>
              <a:ext uri="{FF2B5EF4-FFF2-40B4-BE49-F238E27FC236}">
                <a16:creationId xmlns:a16="http://schemas.microsoft.com/office/drawing/2014/main" id="{4F3D9868-6BD2-974B-A14B-6D17A8DD3718}"/>
              </a:ext>
            </a:extLst>
          </p:cNvPr>
          <p:cNvSpPr txBox="1"/>
          <p:nvPr/>
        </p:nvSpPr>
        <p:spPr>
          <a:xfrm>
            <a:off x="381000" y="1326206"/>
            <a:ext cx="11430000" cy="4539704"/>
          </a:xfrm>
          <a:prstGeom prst="rect">
            <a:avLst/>
          </a:prstGeom>
          <a:noFill/>
        </p:spPr>
        <p:txBody>
          <a:bodyPr wrap="square" rtlCol="0">
            <a:spAutoFit/>
          </a:bodyPr>
          <a:lstStyle/>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Then all the tribes of Israel came to David at Hebron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said, “Behold, we </a:t>
            </a:r>
            <a:r>
              <a:rPr lang="en-US" sz="3100" cap="small" spc="70" dirty="0">
                <a:solidFill>
                  <a:schemeClr val="bg1"/>
                </a:solidFill>
                <a:latin typeface="Times New Roman" panose="02020603050405020304" pitchFamily="18" charset="0"/>
                <a:cs typeface="Times New Roman" panose="02020603050405020304" pitchFamily="18" charset="0"/>
              </a:rPr>
              <a:t>are your bone and flesh. </a:t>
            </a:r>
            <a:br>
              <a:rPr lang="en-US" sz="3100" cap="small" spc="70" dirty="0">
                <a:solidFill>
                  <a:schemeClr val="bg1"/>
                </a:solidFill>
                <a:latin typeface="Times New Roman" panose="02020603050405020304" pitchFamily="18" charset="0"/>
                <a:cs typeface="Times New Roman" panose="02020603050405020304" pitchFamily="18" charset="0"/>
              </a:rPr>
            </a:br>
            <a:r>
              <a:rPr lang="en-US" sz="3100" cap="small" spc="70" dirty="0">
                <a:solidFill>
                  <a:schemeClr val="bg1"/>
                </a:solidFill>
                <a:latin typeface="Times New Roman" panose="02020603050405020304" pitchFamily="18" charset="0"/>
                <a:cs typeface="Times New Roman" panose="02020603050405020304" pitchFamily="18" charset="0"/>
              </a:rPr>
              <a:t>In times past, when Saul was king over us, it was you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who </a:t>
            </a:r>
            <a:r>
              <a:rPr lang="en-US" sz="3100" cap="small" spc="70" dirty="0">
                <a:solidFill>
                  <a:schemeClr val="accent4">
                    <a:lumMod val="60000"/>
                    <a:lumOff val="40000"/>
                  </a:schemeClr>
                </a:solidFill>
                <a:latin typeface="Times New Roman" panose="02020603050405020304" pitchFamily="18" charset="0"/>
                <a:cs typeface="Times New Roman" panose="02020603050405020304" pitchFamily="18" charset="0"/>
              </a:rPr>
              <a:t>led out and brought in</a:t>
            </a: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 Israel. And the LORD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said to you, 'You shall be shepherd of my people Israel,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you shall be prince over Israel.’”</a:t>
            </a:r>
          </a:p>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So all the elders of Israel came to the king at Hebron, and King David made a covenant with them at Hebron before the LORD, and they anointed David king over Israel. </a:t>
            </a:r>
          </a:p>
        </p:txBody>
      </p:sp>
      <p:sp>
        <p:nvSpPr>
          <p:cNvPr id="7" name="TextBox 6">
            <a:extLst>
              <a:ext uri="{FF2B5EF4-FFF2-40B4-BE49-F238E27FC236}">
                <a16:creationId xmlns:a16="http://schemas.microsoft.com/office/drawing/2014/main" id="{23F28DA0-5F0F-8049-96A7-57E6503264EC}"/>
              </a:ext>
            </a:extLst>
          </p:cNvPr>
          <p:cNvSpPr txBox="1"/>
          <p:nvPr/>
        </p:nvSpPr>
        <p:spPr>
          <a:xfrm>
            <a:off x="381000" y="1326206"/>
            <a:ext cx="11430000" cy="4539704"/>
          </a:xfrm>
          <a:prstGeom prst="rect">
            <a:avLst/>
          </a:prstGeom>
          <a:noFill/>
        </p:spPr>
        <p:txBody>
          <a:bodyPr wrap="square" rtlCol="0">
            <a:spAutoFit/>
          </a:bodyPr>
          <a:lstStyle/>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Then </a:t>
            </a:r>
            <a:r>
              <a:rPr lang="en-US" sz="3100" cap="small" spc="70" dirty="0">
                <a:solidFill>
                  <a:schemeClr val="bg1"/>
                </a:solidFill>
                <a:latin typeface="Times New Roman" panose="02020603050405020304" pitchFamily="18" charset="0"/>
                <a:cs typeface="Times New Roman" panose="02020603050405020304" pitchFamily="18" charset="0"/>
              </a:rPr>
              <a:t>all the tribes of Israel came to David at Hebron </a:t>
            </a:r>
            <a:br>
              <a:rPr lang="en-US" sz="3100" cap="small" spc="70" dirty="0">
                <a:solidFill>
                  <a:schemeClr val="bg1"/>
                </a:solidFill>
                <a:latin typeface="Times New Roman" panose="02020603050405020304" pitchFamily="18" charset="0"/>
                <a:cs typeface="Times New Roman" panose="02020603050405020304" pitchFamily="18" charset="0"/>
              </a:rPr>
            </a:br>
            <a:r>
              <a:rPr lang="en-US" sz="3100" cap="small" spc="70" dirty="0">
                <a:solidFill>
                  <a:schemeClr val="bg1"/>
                </a:solidFill>
                <a:latin typeface="Times New Roman" panose="02020603050405020304" pitchFamily="18" charset="0"/>
                <a:cs typeface="Times New Roman" panose="02020603050405020304" pitchFamily="18" charset="0"/>
              </a:rPr>
              <a:t>and said, “Behold, we are your bone and flesh. </a:t>
            </a:r>
            <a:br>
              <a:rPr lang="en-US" sz="3100" cap="small" spc="70" dirty="0">
                <a:solidFill>
                  <a:schemeClr val="bg1"/>
                </a:solidFill>
                <a:latin typeface="Times New Roman" panose="02020603050405020304" pitchFamily="18" charset="0"/>
                <a:cs typeface="Times New Roman" panose="02020603050405020304" pitchFamily="18" charset="0"/>
              </a:rPr>
            </a:br>
            <a:r>
              <a:rPr lang="en-US" sz="3100" cap="small" spc="70" dirty="0">
                <a:solidFill>
                  <a:schemeClr val="bg1"/>
                </a:solidFill>
                <a:latin typeface="Times New Roman" panose="02020603050405020304" pitchFamily="18" charset="0"/>
                <a:cs typeface="Times New Roman" panose="02020603050405020304" pitchFamily="18" charset="0"/>
              </a:rPr>
              <a:t>In times past, when Saul was king over us, it was you </a:t>
            </a:r>
            <a:br>
              <a:rPr lang="en-US" sz="3100" cap="small" spc="70" dirty="0">
                <a:solidFill>
                  <a:schemeClr val="bg1"/>
                </a:solidFill>
                <a:latin typeface="Times New Roman" panose="02020603050405020304" pitchFamily="18" charset="0"/>
                <a:cs typeface="Times New Roman" panose="02020603050405020304" pitchFamily="18" charset="0"/>
              </a:rPr>
            </a:br>
            <a:r>
              <a:rPr lang="en-US" sz="3100" cap="small" spc="70" dirty="0">
                <a:solidFill>
                  <a:schemeClr val="bg1"/>
                </a:solidFill>
                <a:latin typeface="Times New Roman" panose="02020603050405020304" pitchFamily="18" charset="0"/>
                <a:cs typeface="Times New Roman" panose="02020603050405020304" pitchFamily="18" charset="0"/>
              </a:rPr>
              <a:t>who led out and brought in Israel. And the LORD </a:t>
            </a:r>
            <a:br>
              <a:rPr lang="en-US" sz="3100" cap="small" spc="70" dirty="0">
                <a:solidFill>
                  <a:schemeClr val="bg1"/>
                </a:solidFill>
                <a:latin typeface="Times New Roman" panose="02020603050405020304" pitchFamily="18" charset="0"/>
                <a:cs typeface="Times New Roman" panose="02020603050405020304" pitchFamily="18" charset="0"/>
              </a:rPr>
            </a:br>
            <a:r>
              <a:rPr lang="en-US" sz="3100" cap="small" spc="70" dirty="0">
                <a:solidFill>
                  <a:schemeClr val="bg1"/>
                </a:solidFill>
                <a:latin typeface="Times New Roman" panose="02020603050405020304" pitchFamily="18" charset="0"/>
                <a:cs typeface="Times New Roman" panose="02020603050405020304" pitchFamily="18" charset="0"/>
              </a:rPr>
              <a:t>said to you, 'You shall be shepherd </a:t>
            </a: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of my people Israel, </a:t>
            </a:r>
            <a:br>
              <a:rPr lang="en-US" sz="31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and you shall be prince over Israel.’”</a:t>
            </a:r>
          </a:p>
          <a:p>
            <a:pPr algn="ctr">
              <a:spcAft>
                <a:spcPts val="1200"/>
              </a:spcAft>
            </a:pP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So all the elders of Israel came to the king at Hebron, and </a:t>
            </a:r>
            <a:r>
              <a:rPr lang="en-US" sz="3100" cap="small" spc="70" dirty="0">
                <a:solidFill>
                  <a:schemeClr val="accent4">
                    <a:lumMod val="60000"/>
                    <a:lumOff val="40000"/>
                  </a:schemeClr>
                </a:solidFill>
                <a:latin typeface="Times New Roman" panose="02020603050405020304" pitchFamily="18" charset="0"/>
                <a:cs typeface="Times New Roman" panose="02020603050405020304" pitchFamily="18" charset="0"/>
              </a:rPr>
              <a:t>King David made a covenant with them at Hebron before the LORD</a:t>
            </a:r>
            <a:r>
              <a:rPr lang="en-US" sz="3100" cap="small" spc="70" dirty="0">
                <a:solidFill>
                  <a:schemeClr val="bg1">
                    <a:lumMod val="95000"/>
                  </a:schemeClr>
                </a:solidFill>
                <a:latin typeface="Times New Roman" panose="02020603050405020304" pitchFamily="18" charset="0"/>
                <a:cs typeface="Times New Roman" panose="02020603050405020304" pitchFamily="18" charset="0"/>
              </a:rPr>
              <a:t>, and they anointed David king over Israel. </a:t>
            </a:r>
          </a:p>
        </p:txBody>
      </p:sp>
      <p:sp>
        <p:nvSpPr>
          <p:cNvPr id="10" name="Rectangle 9">
            <a:extLst>
              <a:ext uri="{FF2B5EF4-FFF2-40B4-BE49-F238E27FC236}">
                <a16:creationId xmlns:a16="http://schemas.microsoft.com/office/drawing/2014/main" id="{22FD5524-6A58-4B45-BCCA-FE1F09D08DD9}"/>
              </a:ext>
            </a:extLst>
          </p:cNvPr>
          <p:cNvSpPr/>
          <p:nvPr/>
        </p:nvSpPr>
        <p:spPr>
          <a:xfrm>
            <a:off x="0" y="0"/>
            <a:ext cx="12191999" cy="6857999"/>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6E37AE8-378D-C647-9E7D-A2EB50769AA0}"/>
              </a:ext>
            </a:extLst>
          </p:cNvPr>
          <p:cNvSpPr txBox="1"/>
          <p:nvPr/>
        </p:nvSpPr>
        <p:spPr>
          <a:xfrm rot="294393">
            <a:off x="3540707" y="1995531"/>
            <a:ext cx="7944416" cy="646331"/>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3600" b="1" cap="small" spc="70" dirty="0">
                <a:solidFill>
                  <a:schemeClr val="tx2">
                    <a:lumMod val="50000"/>
                  </a:schemeClr>
                </a:solidFill>
                <a:latin typeface="Times New Roman" panose="02020603050405020304" pitchFamily="18" charset="0"/>
                <a:cs typeface="Times New Roman" panose="02020603050405020304" pitchFamily="18" charset="0"/>
              </a:rPr>
              <a:t>Those present: the whole nation</a:t>
            </a:r>
          </a:p>
        </p:txBody>
      </p:sp>
      <p:sp>
        <p:nvSpPr>
          <p:cNvPr id="9" name="TextBox 8">
            <a:extLst>
              <a:ext uri="{FF2B5EF4-FFF2-40B4-BE49-F238E27FC236}">
                <a16:creationId xmlns:a16="http://schemas.microsoft.com/office/drawing/2014/main" id="{05D04CF9-BD2C-2944-9B4D-CD95FB95BBF6}"/>
              </a:ext>
            </a:extLst>
          </p:cNvPr>
          <p:cNvSpPr txBox="1"/>
          <p:nvPr/>
        </p:nvSpPr>
        <p:spPr>
          <a:xfrm rot="294393">
            <a:off x="3540706" y="2892683"/>
            <a:ext cx="7944416" cy="646331"/>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3600" b="1" cap="small" spc="70" dirty="0">
                <a:solidFill>
                  <a:schemeClr val="tx2">
                    <a:lumMod val="50000"/>
                  </a:schemeClr>
                </a:solidFill>
                <a:latin typeface="Times New Roman" panose="02020603050405020304" pitchFamily="18" charset="0"/>
                <a:cs typeface="Times New Roman" panose="02020603050405020304" pitchFamily="18" charset="0"/>
              </a:rPr>
              <a:t>David’s rule is appointed by God</a:t>
            </a:r>
          </a:p>
        </p:txBody>
      </p:sp>
      <p:sp>
        <p:nvSpPr>
          <p:cNvPr id="11" name="TextBox 10">
            <a:extLst>
              <a:ext uri="{FF2B5EF4-FFF2-40B4-BE49-F238E27FC236}">
                <a16:creationId xmlns:a16="http://schemas.microsoft.com/office/drawing/2014/main" id="{31821811-81C4-604F-8063-B4B038ACF290}"/>
              </a:ext>
            </a:extLst>
          </p:cNvPr>
          <p:cNvSpPr txBox="1"/>
          <p:nvPr/>
        </p:nvSpPr>
        <p:spPr>
          <a:xfrm rot="294393">
            <a:off x="3540705" y="3767562"/>
            <a:ext cx="7944416" cy="646331"/>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3600" b="1" cap="small" spc="70" dirty="0">
                <a:solidFill>
                  <a:schemeClr val="tx2">
                    <a:lumMod val="50000"/>
                  </a:schemeClr>
                </a:solidFill>
                <a:latin typeface="Times New Roman" panose="02020603050405020304" pitchFamily="18" charset="0"/>
                <a:cs typeface="Times New Roman" panose="02020603050405020304" pitchFamily="18" charset="0"/>
              </a:rPr>
              <a:t>David’s rule is accepted by Israel</a:t>
            </a:r>
          </a:p>
        </p:txBody>
      </p:sp>
    </p:spTree>
    <p:extLst>
      <p:ext uri="{BB962C8B-B14F-4D97-AF65-F5344CB8AC3E}">
        <p14:creationId xmlns:p14="http://schemas.microsoft.com/office/powerpoint/2010/main" val="273991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animBg="1"/>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6D500-2759-BC45-B42C-7362D2556B54}"/>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New</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Era</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New</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Capital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City</a:t>
            </a:r>
            <a:endParaRPr lang="en-US" sz="2800" b="1" cap="small" dirty="0">
              <a:solidFill>
                <a:schemeClr val="bg1">
                  <a:lumMod val="95000"/>
                </a:schemeClr>
              </a:solidFill>
              <a:latin typeface="Book Antiqua" panose="02040602050305030304" pitchFamily="18" charset="0"/>
            </a:endParaRPr>
          </a:p>
        </p:txBody>
      </p:sp>
      <p:sp>
        <p:nvSpPr>
          <p:cNvPr id="3" name="TextBox 2">
            <a:extLst>
              <a:ext uri="{FF2B5EF4-FFF2-40B4-BE49-F238E27FC236}">
                <a16:creationId xmlns:a16="http://schemas.microsoft.com/office/drawing/2014/main" id="{FED32E4E-3AE3-EB46-89E6-B703870D88FF}"/>
              </a:ext>
            </a:extLst>
          </p:cNvPr>
          <p:cNvSpPr txBox="1"/>
          <p:nvPr/>
        </p:nvSpPr>
        <p:spPr>
          <a:xfrm>
            <a:off x="381000" y="1326206"/>
            <a:ext cx="11430000"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Hebron to Jerusalem = theologically, Historically important</a:t>
            </a:r>
          </a:p>
        </p:txBody>
      </p:sp>
      <p:sp>
        <p:nvSpPr>
          <p:cNvPr id="4" name="TextBox 3">
            <a:extLst>
              <a:ext uri="{FF2B5EF4-FFF2-40B4-BE49-F238E27FC236}">
                <a16:creationId xmlns:a16="http://schemas.microsoft.com/office/drawing/2014/main" id="{DDD93742-BA81-1142-B781-C3823967D73C}"/>
              </a:ext>
            </a:extLst>
          </p:cNvPr>
          <p:cNvSpPr txBox="1"/>
          <p:nvPr/>
        </p:nvSpPr>
        <p:spPr>
          <a:xfrm>
            <a:off x="381001" y="1932082"/>
            <a:ext cx="11430000" cy="2246769"/>
          </a:xfrm>
          <a:prstGeom prst="rect">
            <a:avLst/>
          </a:prstGeom>
          <a:noFill/>
        </p:spPr>
        <p:txBody>
          <a:bodyPr wrap="square" rtlCol="0">
            <a:spAutoFit/>
          </a:bodyPr>
          <a:lstStyle/>
          <a:p>
            <a:pPr algn="ctr"/>
            <a:r>
              <a:rPr lang="en-US" sz="2800" b="1" u="sng" cap="small" spc="70" dirty="0">
                <a:solidFill>
                  <a:schemeClr val="bg1">
                    <a:lumMod val="95000"/>
                  </a:schemeClr>
                </a:solidFill>
                <a:latin typeface="Times New Roman" panose="02020603050405020304" pitchFamily="18" charset="0"/>
                <a:cs typeface="Times New Roman" panose="02020603050405020304" pitchFamily="18" charset="0"/>
              </a:rPr>
              <a:t>HEBRON</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t>
            </a: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history</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Abraham’s first possession in Canaan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Burial place of Abraham, Isaac, Jacob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Caleb’s inheritance by conquest (tribe of Judah) -</a:t>
            </a:r>
          </a:p>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David’s first capital city (by God’s direction) -</a:t>
            </a:r>
          </a:p>
        </p:txBody>
      </p:sp>
      <p:sp>
        <p:nvSpPr>
          <p:cNvPr id="5" name="TextBox 4">
            <a:extLst>
              <a:ext uri="{FF2B5EF4-FFF2-40B4-BE49-F238E27FC236}">
                <a16:creationId xmlns:a16="http://schemas.microsoft.com/office/drawing/2014/main" id="{87111F37-51EB-6645-8594-471F181F3355}"/>
              </a:ext>
            </a:extLst>
          </p:cNvPr>
          <p:cNvSpPr txBox="1"/>
          <p:nvPr/>
        </p:nvSpPr>
        <p:spPr>
          <a:xfrm>
            <a:off x="381000" y="4261507"/>
            <a:ext cx="11430000"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Jesus’ genealogy (Matt. 1:17) presented under 3 main headings:</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Abraham</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&amp; </a:t>
            </a: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David</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&amp; Deportation</a:t>
            </a:r>
          </a:p>
        </p:txBody>
      </p:sp>
      <p:pic>
        <p:nvPicPr>
          <p:cNvPr id="7" name="Picture 6">
            <a:extLst>
              <a:ext uri="{FF2B5EF4-FFF2-40B4-BE49-F238E27FC236}">
                <a16:creationId xmlns:a16="http://schemas.microsoft.com/office/drawing/2014/main" id="{8974BB95-2FA3-5245-ABA2-90FA048F7CE9}"/>
              </a:ext>
            </a:extLst>
          </p:cNvPr>
          <p:cNvPicPr>
            <a:picLocks noChangeAspect="1"/>
          </p:cNvPicPr>
          <p:nvPr/>
        </p:nvPicPr>
        <p:blipFill>
          <a:blip r:embed="rId3"/>
          <a:stretch>
            <a:fillRect/>
          </a:stretch>
        </p:blipFill>
        <p:spPr>
          <a:xfrm>
            <a:off x="5773449" y="449452"/>
            <a:ext cx="6037552" cy="5900334"/>
          </a:xfrm>
          <a:prstGeom prst="rect">
            <a:avLst/>
          </a:prstGeom>
          <a:ln w="57150">
            <a:solidFill>
              <a:schemeClr val="tx2">
                <a:lumMod val="40000"/>
                <a:lumOff val="60000"/>
              </a:schemeClr>
            </a:solidFill>
          </a:ln>
          <a:effectLst>
            <a:outerShdw blurRad="241300" dist="114300" dir="2700000" sx="101000" sy="101000" algn="tl" rotWithShape="0">
              <a:schemeClr val="bg1">
                <a:lumMod val="85000"/>
                <a:alpha val="50852"/>
              </a:schemeClr>
            </a:outerShdw>
          </a:effectLst>
        </p:spPr>
      </p:pic>
      <p:sp>
        <p:nvSpPr>
          <p:cNvPr id="8" name="Oval 7">
            <a:extLst>
              <a:ext uri="{FF2B5EF4-FFF2-40B4-BE49-F238E27FC236}">
                <a16:creationId xmlns:a16="http://schemas.microsoft.com/office/drawing/2014/main" id="{F8BB8961-A481-E846-8E18-75572EE86750}"/>
              </a:ext>
            </a:extLst>
          </p:cNvPr>
          <p:cNvSpPr/>
          <p:nvPr/>
        </p:nvSpPr>
        <p:spPr>
          <a:xfrm>
            <a:off x="9582933" y="3595877"/>
            <a:ext cx="1219386" cy="523221"/>
          </a:xfrm>
          <a:prstGeom prst="ellipse">
            <a:avLst/>
          </a:prstGeom>
          <a:noFill/>
          <a:ln w="57150">
            <a:solidFill>
              <a:srgbClr val="A43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467E3D39-EAB4-544A-94BC-97CB8CAA185A}"/>
              </a:ext>
            </a:extLst>
          </p:cNvPr>
          <p:cNvSpPr/>
          <p:nvPr/>
        </p:nvSpPr>
        <p:spPr>
          <a:xfrm rot="1424817">
            <a:off x="10003067" y="2607985"/>
            <a:ext cx="462552" cy="1288912"/>
          </a:xfrm>
          <a:prstGeom prst="upArrow">
            <a:avLst/>
          </a:prstGeom>
          <a:solidFill>
            <a:schemeClr val="accent4">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86B8500-9F6F-9D42-9D64-388C45BA0387}"/>
              </a:ext>
            </a:extLst>
          </p:cNvPr>
          <p:cNvSpPr/>
          <p:nvPr/>
        </p:nvSpPr>
        <p:spPr>
          <a:xfrm>
            <a:off x="10339767" y="2240936"/>
            <a:ext cx="1486730" cy="750239"/>
          </a:xfrm>
          <a:prstGeom prst="ellipse">
            <a:avLst/>
          </a:prstGeom>
          <a:noFill/>
          <a:ln w="57150">
            <a:solidFill>
              <a:srgbClr val="A43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209C19-8C74-5142-AB27-FA5BCE939188}"/>
              </a:ext>
            </a:extLst>
          </p:cNvPr>
          <p:cNvSpPr txBox="1"/>
          <p:nvPr/>
        </p:nvSpPr>
        <p:spPr>
          <a:xfrm>
            <a:off x="380999" y="5298270"/>
            <a:ext cx="11430000"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From a city with a powerful past…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To a city with a glorious future.</a:t>
            </a:r>
          </a:p>
        </p:txBody>
      </p:sp>
    </p:spTree>
    <p:extLst>
      <p:ext uri="{BB962C8B-B14F-4D97-AF65-F5344CB8AC3E}">
        <p14:creationId xmlns:p14="http://schemas.microsoft.com/office/powerpoint/2010/main" val="233260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7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500"/>
                            </p:stCondLst>
                            <p:childTnLst>
                              <p:par>
                                <p:cTn id="26" presetID="21" presetClass="entr" presetSubtype="1"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75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500"/>
                                        <p:tgtEl>
                                          <p:spTgt spid="4">
                                            <p:txEl>
                                              <p:pRg st="0" end="0"/>
                                            </p:txEl>
                                          </p:spTgt>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fade">
                                      <p:cBhvr>
                                        <p:cTn id="55" dur="500"/>
                                        <p:tgtEl>
                                          <p:spTgt spid="4">
                                            <p:txEl>
                                              <p:pRg st="1" end="1"/>
                                            </p:txEl>
                                          </p:spTgt>
                                        </p:tgtEl>
                                      </p:cBhvr>
                                    </p:animEffec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animEffect transition="in" filter="fade">
                                      <p:cBhvr>
                                        <p:cTn id="59" dur="500"/>
                                        <p:tgtEl>
                                          <p:spTgt spid="4">
                                            <p:txEl>
                                              <p:pRg st="2" end="2"/>
                                            </p:txEl>
                                          </p:spTgt>
                                        </p:tgtEl>
                                      </p:cBhvr>
                                    </p:animEffect>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fade">
                                      <p:cBhvr>
                                        <p:cTn id="63" dur="500"/>
                                        <p:tgtEl>
                                          <p:spTgt spid="4">
                                            <p:txEl>
                                              <p:pRg st="3" end="3"/>
                                            </p:txEl>
                                          </p:spTgt>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500"/>
                                        <p:tgtEl>
                                          <p:spTgt spid="4">
                                            <p:txEl>
                                              <p:pRg st="4" end="4"/>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animBg="1"/>
      <p:bldP spid="8" grpId="1" animBg="1"/>
      <p:bldP spid="10" grpId="0" animBg="1"/>
      <p:bldP spid="10" grpId="1" animBg="1"/>
      <p:bldP spid="9" grpId="0" animBg="1"/>
      <p:bldP spid="9" grpId="1"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5389</TotalTime>
  <Words>2052</Words>
  <Application>Microsoft Office PowerPoint</Application>
  <PresentationFormat>Widescreen</PresentationFormat>
  <Paragraphs>145</Paragraphs>
  <Slides>21</Slides>
  <Notes>14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Book Antiqua</vt:lpstr>
      <vt:lpstr>Calibri</vt:lpstr>
      <vt:lpstr>Calibri Light</vt:lpstr>
      <vt:lpstr>Times New Roman</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Lankford</dc:creator>
  <cp:lastModifiedBy>Derek Phipps</cp:lastModifiedBy>
  <cp:revision>243</cp:revision>
  <dcterms:created xsi:type="dcterms:W3CDTF">2021-11-04T16:51:27Z</dcterms:created>
  <dcterms:modified xsi:type="dcterms:W3CDTF">2021-12-05T16:48:04Z</dcterms:modified>
</cp:coreProperties>
</file>