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65" r:id="rId3"/>
    <p:sldId id="289" r:id="rId4"/>
    <p:sldId id="278" r:id="rId5"/>
    <p:sldId id="297" r:id="rId6"/>
    <p:sldId id="298" r:id="rId7"/>
    <p:sldId id="288" r:id="rId8"/>
    <p:sldId id="276" r:id="rId9"/>
    <p:sldId id="299" r:id="rId10"/>
    <p:sldId id="300" r:id="rId11"/>
    <p:sldId id="301" r:id="rId12"/>
    <p:sldId id="296" r:id="rId13"/>
  </p:sldIdLst>
  <p:sldSz cx="9144000" cy="6858000" type="screen4x3"/>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62" d="100"/>
          <a:sy n="62" d="100"/>
        </p:scale>
        <p:origin x="139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725"/>
          </a:xfrm>
          <a:prstGeom prst="rect">
            <a:avLst/>
          </a:prstGeom>
        </p:spPr>
        <p:txBody>
          <a:bodyPr vert="horz" lIns="91440" tIns="45720" rIns="91440" bIns="45720" rtlCol="0"/>
          <a:lstStyle>
            <a:lvl1pPr algn="r">
              <a:defRPr sz="1200"/>
            </a:lvl1pPr>
          </a:lstStyle>
          <a:p>
            <a:fld id="{1E71D0F4-75BD-46EA-9BB1-5FAF2358DD81}" type="datetimeFigureOut">
              <a:rPr lang="en-US" smtClean="0"/>
              <a:t>7/4/2021</a:t>
            </a:fld>
            <a:endParaRPr lang="en-US"/>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575"/>
            <a:ext cx="548640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2971800"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675"/>
            <a:ext cx="2971800" cy="466725"/>
          </a:xfrm>
          <a:prstGeom prst="rect">
            <a:avLst/>
          </a:prstGeom>
        </p:spPr>
        <p:txBody>
          <a:bodyPr vert="horz" lIns="91440" tIns="45720" rIns="91440" bIns="45720" rtlCol="0" anchor="b"/>
          <a:lstStyle>
            <a:lvl1pPr algn="r">
              <a:defRPr sz="1200"/>
            </a:lvl1pPr>
          </a:lstStyle>
          <a:p>
            <a:fld id="{2668A6A4-42CA-479E-8DED-E229270502E1}" type="slidenum">
              <a:rPr lang="en-US" smtClean="0"/>
              <a:t>‹#›</a:t>
            </a:fld>
            <a:endParaRPr lang="en-US"/>
          </a:p>
        </p:txBody>
      </p:sp>
    </p:spTree>
    <p:extLst>
      <p:ext uri="{BB962C8B-B14F-4D97-AF65-F5344CB8AC3E}">
        <p14:creationId xmlns:p14="http://schemas.microsoft.com/office/powerpoint/2010/main" val="11839188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 The Greek word </a:t>
            </a:r>
            <a:r>
              <a:rPr lang="en-US" dirty="0" err="1"/>
              <a:t>parakaleo</a:t>
            </a:r>
            <a:r>
              <a:rPr lang="en-US" dirty="0"/>
              <a:t> does mean to call to the side, but it is translated in many different ways, including “encourage”.  This lesson will leave those other translations for future lessons (depending on the Bible version that is being used)</a:t>
            </a:r>
          </a:p>
        </p:txBody>
      </p:sp>
      <p:sp>
        <p:nvSpPr>
          <p:cNvPr id="4" name="Slide Number Placeholder 3"/>
          <p:cNvSpPr>
            <a:spLocks noGrp="1"/>
          </p:cNvSpPr>
          <p:nvPr>
            <p:ph type="sldNum" sz="quarter" idx="5"/>
          </p:nvPr>
        </p:nvSpPr>
        <p:spPr/>
        <p:txBody>
          <a:bodyPr/>
          <a:lstStyle/>
          <a:p>
            <a:fld id="{2668A6A4-42CA-479E-8DED-E229270502E1}" type="slidenum">
              <a:rPr lang="en-US" smtClean="0"/>
              <a:t>4</a:t>
            </a:fld>
            <a:endParaRPr lang="en-US"/>
          </a:p>
        </p:txBody>
      </p:sp>
    </p:spTree>
    <p:extLst>
      <p:ext uri="{BB962C8B-B14F-4D97-AF65-F5344CB8AC3E}">
        <p14:creationId xmlns:p14="http://schemas.microsoft.com/office/powerpoint/2010/main" val="21461560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 The Greek word </a:t>
            </a:r>
            <a:r>
              <a:rPr lang="en-US" dirty="0" err="1"/>
              <a:t>parakaleo</a:t>
            </a:r>
            <a:r>
              <a:rPr lang="en-US" dirty="0"/>
              <a:t> does mean to call to the side, but it is translated in many different ways, including “encourage”.  This lesson will leave those other translations for future lessons (depending on the Bible version that is being used)</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68A6A4-42CA-479E-8DED-E229270502E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56381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 The Greek word </a:t>
            </a:r>
            <a:r>
              <a:rPr lang="en-US" dirty="0" err="1"/>
              <a:t>parakaleo</a:t>
            </a:r>
            <a:r>
              <a:rPr lang="en-US" dirty="0"/>
              <a:t> does mean to call to the side, but it is translated in many different ways, including “encourage”.  This lesson will leave those other translations for future lessons (depending on the Bible version that is being used)</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68A6A4-42CA-479E-8DED-E229270502E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029034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 This is the verse in Ephesians 4 that uses the phrase members one of another”</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68A6A4-42CA-479E-8DED-E229270502E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979931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46F6F04-A72E-46D0-8254-54B317577A22}" type="datetimeFigureOut">
              <a:rPr lang="en-US" smtClean="0"/>
              <a:t>7/4/2021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2568958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6F6F04-A72E-46D0-8254-54B317577A22}" type="datetimeFigureOut">
              <a:rPr lang="en-US" smtClean="0"/>
              <a:t>7/4/2021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3690545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6F6F04-A72E-46D0-8254-54B317577A22}" type="datetimeFigureOut">
              <a:rPr lang="en-US" smtClean="0"/>
              <a:t>7/4/2021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925151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6F6F04-A72E-46D0-8254-54B317577A22}" type="datetimeFigureOut">
              <a:rPr lang="en-US" smtClean="0"/>
              <a:t>7/4/2021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4140431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6F6F04-A72E-46D0-8254-54B317577A22}" type="datetimeFigureOut">
              <a:rPr lang="en-US" smtClean="0"/>
              <a:t>7/4/2021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3294801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46F6F04-A72E-46D0-8254-54B317577A22}" type="datetimeFigureOut">
              <a:rPr lang="en-US" smtClean="0"/>
              <a:t>7/4/2021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713484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46F6F04-A72E-46D0-8254-54B317577A22}" type="datetimeFigureOut">
              <a:rPr lang="en-US" smtClean="0"/>
              <a:t>7/4/2021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36970106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46F6F04-A72E-46D0-8254-54B317577A22}" type="datetimeFigureOut">
              <a:rPr lang="en-US" smtClean="0"/>
              <a:t>7/4/2021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2062754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6F6F04-A72E-46D0-8254-54B317577A22}" type="datetimeFigureOut">
              <a:rPr lang="en-US" smtClean="0"/>
              <a:t>7/4/2021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557127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46F6F04-A72E-46D0-8254-54B317577A22}" type="datetimeFigureOut">
              <a:rPr lang="en-US" smtClean="0"/>
              <a:t>7/4/2021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1714670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46F6F04-A72E-46D0-8254-54B317577A22}" type="datetimeFigureOut">
              <a:rPr lang="en-US" smtClean="0"/>
              <a:t>7/4/2021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2186904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
              <a:srgbClr val="001030"/>
            </a:gs>
            <a:gs pos="38000">
              <a:srgbClr val="002060"/>
            </a:gs>
            <a:gs pos="65000">
              <a:srgbClr val="002060"/>
            </a:gs>
            <a:gs pos="87000">
              <a:srgbClr val="001030"/>
            </a:gs>
            <a:gs pos="100000">
              <a:schemeClr val="bg1">
                <a:lumMod val="95000"/>
              </a:schemeClr>
            </a:gs>
          </a:gsLst>
          <a:lin ang="36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6F6F04-A72E-46D0-8254-54B317577A22}" type="datetimeFigureOut">
              <a:rPr lang="en-US" smtClean="0"/>
              <a:t>7/4/2021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EF858B-E769-42A3-9F88-52BF9688F73A}" type="slidenum">
              <a:rPr lang="en-US" smtClean="0"/>
              <a:t>‹#›</a:t>
            </a:fld>
            <a:endParaRPr lang="en-US"/>
          </a:p>
        </p:txBody>
      </p:sp>
    </p:spTree>
    <p:extLst>
      <p:ext uri="{BB962C8B-B14F-4D97-AF65-F5344CB8AC3E}">
        <p14:creationId xmlns:p14="http://schemas.microsoft.com/office/powerpoint/2010/main" val="3499441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E8203-B55E-442C-B7D1-7A3001BB6304}"/>
              </a:ext>
            </a:extLst>
          </p:cNvPr>
          <p:cNvSpPr>
            <a:spLocks noGrp="1"/>
          </p:cNvSpPr>
          <p:nvPr>
            <p:ph type="ctrTitle"/>
          </p:nvPr>
        </p:nvSpPr>
        <p:spPr>
          <a:xfrm>
            <a:off x="685800" y="1998677"/>
            <a:ext cx="7772400" cy="2860645"/>
          </a:xfrm>
        </p:spPr>
        <p:txBody>
          <a:bodyPr>
            <a:normAutofit fontScale="90000"/>
          </a:bodyPr>
          <a:lstStyle/>
          <a:p>
            <a:r>
              <a:rPr lang="en-US" b="1" dirty="0">
                <a:solidFill>
                  <a:schemeClr val="bg1"/>
                </a:solidFill>
              </a:rPr>
              <a:t>MEMBERS ONE OF ANOTHER</a:t>
            </a:r>
            <a:br>
              <a:rPr lang="en-US" b="1" dirty="0">
                <a:solidFill>
                  <a:schemeClr val="bg1"/>
                </a:solidFill>
              </a:rPr>
            </a:br>
            <a:br>
              <a:rPr lang="en-US" b="1" dirty="0">
                <a:solidFill>
                  <a:schemeClr val="bg1"/>
                </a:solidFill>
              </a:rPr>
            </a:br>
            <a:r>
              <a:rPr lang="en-US" sz="4900" b="1" dirty="0">
                <a:solidFill>
                  <a:schemeClr val="bg1"/>
                </a:solidFill>
              </a:rPr>
              <a:t>Romans 12:5</a:t>
            </a:r>
            <a:endParaRPr lang="en-US" b="1" dirty="0">
              <a:solidFill>
                <a:schemeClr val="bg1"/>
              </a:solidFill>
            </a:endParaRPr>
          </a:p>
        </p:txBody>
      </p:sp>
    </p:spTree>
    <p:extLst>
      <p:ext uri="{BB962C8B-B14F-4D97-AF65-F5344CB8AC3E}">
        <p14:creationId xmlns:p14="http://schemas.microsoft.com/office/powerpoint/2010/main" val="24311988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365126"/>
            <a:ext cx="7886700" cy="910001"/>
          </a:xfrm>
        </p:spPr>
        <p:txBody>
          <a:bodyPr>
            <a:normAutofit fontScale="90000"/>
          </a:bodyPr>
          <a:lstStyle/>
          <a:p>
            <a:pPr algn="ctr"/>
            <a:r>
              <a:rPr lang="en-US" b="1" dirty="0">
                <a:solidFill>
                  <a:schemeClr val="bg1"/>
                </a:solidFill>
              </a:rPr>
              <a:t>HOW DO WE PURSUE PEACE?</a:t>
            </a:r>
            <a:br>
              <a:rPr lang="en-US" b="1" dirty="0">
                <a:solidFill>
                  <a:schemeClr val="bg1"/>
                </a:solidFill>
              </a:rPr>
            </a:br>
            <a:r>
              <a:rPr lang="en-US" b="1" dirty="0">
                <a:solidFill>
                  <a:schemeClr val="bg1"/>
                </a:solidFill>
              </a:rPr>
              <a:t>Rom. 12:18</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510018"/>
            <a:ext cx="7886700" cy="4666945"/>
          </a:xfrm>
        </p:spPr>
        <p:txBody>
          <a:bodyPr>
            <a:normAutofit/>
          </a:bodyPr>
          <a:lstStyle/>
          <a:p>
            <a:r>
              <a:rPr lang="en-US" dirty="0">
                <a:solidFill>
                  <a:schemeClr val="bg1"/>
                </a:solidFill>
              </a:rPr>
              <a:t>Don’t seek revenge (Rom. 12:17,19; I </a:t>
            </a:r>
            <a:r>
              <a:rPr lang="en-US" dirty="0" err="1">
                <a:solidFill>
                  <a:schemeClr val="bg1"/>
                </a:solidFill>
              </a:rPr>
              <a:t>Thes</a:t>
            </a:r>
            <a:r>
              <a:rPr lang="en-US" dirty="0">
                <a:solidFill>
                  <a:schemeClr val="bg1"/>
                </a:solidFill>
              </a:rPr>
              <a:t>. 5:15)</a:t>
            </a:r>
          </a:p>
          <a:p>
            <a:r>
              <a:rPr lang="en-US" dirty="0">
                <a:solidFill>
                  <a:schemeClr val="bg1"/>
                </a:solidFill>
              </a:rPr>
              <a:t>In so much as it depends on you</a:t>
            </a:r>
          </a:p>
          <a:p>
            <a:pPr lvl="1"/>
            <a:r>
              <a:rPr lang="en-US" dirty="0">
                <a:solidFill>
                  <a:schemeClr val="bg1"/>
                </a:solidFill>
              </a:rPr>
              <a:t>Moses could only do so much (Acts 7:26)</a:t>
            </a:r>
          </a:p>
          <a:p>
            <a:pPr lvl="1"/>
            <a:r>
              <a:rPr lang="en-US" dirty="0">
                <a:solidFill>
                  <a:schemeClr val="bg1"/>
                </a:solidFill>
              </a:rPr>
              <a:t>Married Christians can sometimes only do so much (I Cor. 7:15)</a:t>
            </a:r>
          </a:p>
          <a:p>
            <a:pPr lvl="1"/>
            <a:r>
              <a:rPr lang="en-US" dirty="0">
                <a:solidFill>
                  <a:schemeClr val="bg1"/>
                </a:solidFill>
              </a:rPr>
              <a:t>Sometimes we want peace when those around us want war (Ps. 120:6-7)</a:t>
            </a:r>
          </a:p>
          <a:p>
            <a:pPr marL="0" indent="0">
              <a:buNone/>
            </a:pPr>
            <a:endParaRPr lang="en-US" dirty="0">
              <a:solidFill>
                <a:schemeClr val="bg1"/>
              </a:solidFill>
            </a:endParaRPr>
          </a:p>
        </p:txBody>
      </p:sp>
    </p:spTree>
    <p:extLst>
      <p:ext uri="{BB962C8B-B14F-4D97-AF65-F5344CB8AC3E}">
        <p14:creationId xmlns:p14="http://schemas.microsoft.com/office/powerpoint/2010/main" val="3978177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365126"/>
            <a:ext cx="7886700" cy="910001"/>
          </a:xfrm>
        </p:spPr>
        <p:txBody>
          <a:bodyPr>
            <a:normAutofit fontScale="90000"/>
          </a:bodyPr>
          <a:lstStyle/>
          <a:p>
            <a:pPr algn="ctr"/>
            <a:r>
              <a:rPr lang="en-US" b="1" dirty="0">
                <a:solidFill>
                  <a:schemeClr val="bg1"/>
                </a:solidFill>
              </a:rPr>
              <a:t>HOW DO WE PURSUE PEACE?</a:t>
            </a:r>
            <a:br>
              <a:rPr lang="en-US" b="1" dirty="0">
                <a:solidFill>
                  <a:schemeClr val="bg1"/>
                </a:solidFill>
              </a:rPr>
            </a:br>
            <a:r>
              <a:rPr lang="en-US" b="1" dirty="0">
                <a:solidFill>
                  <a:schemeClr val="bg1"/>
                </a:solidFill>
              </a:rPr>
              <a:t>II Cor. 13:11…I Cor. 1:10</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500756" y="1483385"/>
            <a:ext cx="8142488" cy="5157112"/>
          </a:xfrm>
        </p:spPr>
        <p:txBody>
          <a:bodyPr>
            <a:normAutofit fontScale="70000" lnSpcReduction="20000"/>
          </a:bodyPr>
          <a:lstStyle/>
          <a:p>
            <a:pPr marL="514350" indent="-514350">
              <a:buFont typeface="+mj-lt"/>
              <a:buAutoNum type="arabicPeriod"/>
            </a:pPr>
            <a:r>
              <a:rPr lang="en-US" dirty="0">
                <a:solidFill>
                  <a:schemeClr val="bg1"/>
                </a:solidFill>
              </a:rPr>
              <a:t>Focus on Jesus, our common bond (I Cor. 1:12-13,23; 2:2-5; 8:11; 10:16)</a:t>
            </a:r>
          </a:p>
          <a:p>
            <a:pPr marL="514350" indent="-514350">
              <a:buFont typeface="+mj-lt"/>
              <a:buAutoNum type="arabicPeriod"/>
            </a:pPr>
            <a:r>
              <a:rPr lang="en-US" dirty="0">
                <a:solidFill>
                  <a:schemeClr val="bg1"/>
                </a:solidFill>
              </a:rPr>
              <a:t>Be spiritually mature (I Cor. 2:6; 3:1-3)</a:t>
            </a:r>
          </a:p>
          <a:p>
            <a:pPr marL="514350" indent="-514350">
              <a:buFont typeface="+mj-lt"/>
              <a:buAutoNum type="arabicPeriod"/>
            </a:pPr>
            <a:r>
              <a:rPr lang="en-US" dirty="0">
                <a:solidFill>
                  <a:schemeClr val="bg1"/>
                </a:solidFill>
              </a:rPr>
              <a:t>Don’t mistreat one another (I Cor. 3:16-17; 6:8)</a:t>
            </a:r>
          </a:p>
          <a:p>
            <a:pPr marL="514350" indent="-514350">
              <a:buFont typeface="+mj-lt"/>
              <a:buAutoNum type="arabicPeriod"/>
            </a:pPr>
            <a:r>
              <a:rPr lang="en-US" dirty="0">
                <a:solidFill>
                  <a:schemeClr val="bg1"/>
                </a:solidFill>
              </a:rPr>
              <a:t>Don’t judge each other before the time (I Cor. 4:5)</a:t>
            </a:r>
          </a:p>
          <a:p>
            <a:pPr marL="514350" indent="-514350">
              <a:buFont typeface="+mj-lt"/>
              <a:buAutoNum type="arabicPeriod"/>
            </a:pPr>
            <a:r>
              <a:rPr lang="en-US" dirty="0">
                <a:solidFill>
                  <a:schemeClr val="bg1"/>
                </a:solidFill>
              </a:rPr>
              <a:t>It’s okay to be wronged (I Cor. 6:7)</a:t>
            </a:r>
          </a:p>
          <a:p>
            <a:pPr marL="514350" indent="-514350">
              <a:buFont typeface="+mj-lt"/>
              <a:buAutoNum type="arabicPeriod"/>
            </a:pPr>
            <a:r>
              <a:rPr lang="en-US" dirty="0">
                <a:solidFill>
                  <a:schemeClr val="bg1"/>
                </a:solidFill>
              </a:rPr>
              <a:t>Love (I Cor. 8:1; 13:1-7; </a:t>
            </a:r>
            <a:r>
              <a:rPr lang="en-US" b="1" dirty="0">
                <a:solidFill>
                  <a:schemeClr val="bg1"/>
                </a:solidFill>
              </a:rPr>
              <a:t>16:14</a:t>
            </a:r>
            <a:r>
              <a:rPr lang="en-US" dirty="0">
                <a:solidFill>
                  <a:schemeClr val="bg1"/>
                </a:solidFill>
              </a:rPr>
              <a:t>)</a:t>
            </a:r>
          </a:p>
          <a:p>
            <a:pPr marL="514350" indent="-514350">
              <a:buFont typeface="+mj-lt"/>
              <a:buAutoNum type="arabicPeriod"/>
            </a:pPr>
            <a:r>
              <a:rPr lang="en-US" dirty="0">
                <a:solidFill>
                  <a:schemeClr val="bg1"/>
                </a:solidFill>
              </a:rPr>
              <a:t>Sacrifice preferences (I Cor. 8:11-13)</a:t>
            </a:r>
          </a:p>
          <a:p>
            <a:pPr marL="514350" indent="-514350">
              <a:buFont typeface="+mj-lt"/>
              <a:buAutoNum type="arabicPeriod"/>
            </a:pPr>
            <a:r>
              <a:rPr lang="en-US" dirty="0">
                <a:solidFill>
                  <a:schemeClr val="bg1"/>
                </a:solidFill>
              </a:rPr>
              <a:t>Do all things for the sake of the gospel (I Cor. 9:23)</a:t>
            </a:r>
          </a:p>
          <a:p>
            <a:pPr marL="514350" indent="-514350">
              <a:buFont typeface="+mj-lt"/>
              <a:buAutoNum type="arabicPeriod"/>
            </a:pPr>
            <a:r>
              <a:rPr lang="en-US" dirty="0">
                <a:solidFill>
                  <a:schemeClr val="bg1"/>
                </a:solidFill>
              </a:rPr>
              <a:t>Examine yourself (I Cor. 9:26-27; I Cor. 10:12)</a:t>
            </a:r>
          </a:p>
          <a:p>
            <a:pPr marL="514350" indent="-514350">
              <a:buFont typeface="+mj-lt"/>
              <a:buAutoNum type="arabicPeriod"/>
            </a:pPr>
            <a:r>
              <a:rPr lang="en-US" dirty="0">
                <a:solidFill>
                  <a:schemeClr val="bg1"/>
                </a:solidFill>
              </a:rPr>
              <a:t>Focus on what edifies (I Cor. 8:1; </a:t>
            </a:r>
            <a:r>
              <a:rPr lang="en-US" b="1" dirty="0">
                <a:solidFill>
                  <a:schemeClr val="bg1"/>
                </a:solidFill>
              </a:rPr>
              <a:t>10:23-24</a:t>
            </a:r>
            <a:r>
              <a:rPr lang="en-US" dirty="0">
                <a:solidFill>
                  <a:schemeClr val="bg1"/>
                </a:solidFill>
              </a:rPr>
              <a:t>; 14:12)</a:t>
            </a:r>
          </a:p>
          <a:p>
            <a:pPr marL="514350" indent="-514350">
              <a:buFont typeface="+mj-lt"/>
              <a:buAutoNum type="arabicPeriod"/>
            </a:pPr>
            <a:r>
              <a:rPr lang="en-US" dirty="0">
                <a:solidFill>
                  <a:schemeClr val="bg1"/>
                </a:solidFill>
              </a:rPr>
              <a:t>Focus on being a body (I Cor. 12:12-27)</a:t>
            </a:r>
          </a:p>
          <a:p>
            <a:pPr marL="514350" indent="-514350">
              <a:buFont typeface="+mj-lt"/>
              <a:buAutoNum type="arabicPeriod"/>
            </a:pPr>
            <a:r>
              <a:rPr lang="en-US" dirty="0">
                <a:solidFill>
                  <a:schemeClr val="bg1"/>
                </a:solidFill>
              </a:rPr>
              <a:t>Take turns (I Cor. 14:26-33)</a:t>
            </a:r>
          </a:p>
          <a:p>
            <a:pPr marL="514350" indent="-514350">
              <a:buFont typeface="+mj-lt"/>
              <a:buAutoNum type="arabicPeriod"/>
            </a:pPr>
            <a:r>
              <a:rPr lang="en-US" dirty="0">
                <a:solidFill>
                  <a:schemeClr val="bg1"/>
                </a:solidFill>
              </a:rPr>
              <a:t>Avoid evil companions (I Cor. 15:33)</a:t>
            </a:r>
          </a:p>
          <a:p>
            <a:pPr marL="514350" indent="-514350">
              <a:buFont typeface="+mj-lt"/>
              <a:buAutoNum type="arabicPeriod"/>
            </a:pPr>
            <a:r>
              <a:rPr lang="en-US" dirty="0">
                <a:solidFill>
                  <a:schemeClr val="bg1"/>
                </a:solidFill>
              </a:rPr>
              <a:t>Appreciate and acknowledge work (I Cor. 16:15-18)</a:t>
            </a:r>
          </a:p>
          <a:p>
            <a:pPr marL="514350" indent="-514350">
              <a:buFont typeface="+mj-lt"/>
              <a:buAutoNum type="arabicPeriod"/>
            </a:pPr>
            <a:r>
              <a:rPr lang="en-US" dirty="0">
                <a:solidFill>
                  <a:schemeClr val="bg1"/>
                </a:solidFill>
              </a:rPr>
              <a:t>Greet one another (I Cor. 16:20)</a:t>
            </a:r>
          </a:p>
          <a:p>
            <a:pPr marL="0" indent="0">
              <a:buNone/>
            </a:pPr>
            <a:endParaRPr lang="en-US" dirty="0">
              <a:solidFill>
                <a:schemeClr val="bg1"/>
              </a:solidFill>
            </a:endParaRPr>
          </a:p>
        </p:txBody>
      </p:sp>
    </p:spTree>
    <p:extLst>
      <p:ext uri="{BB962C8B-B14F-4D97-AF65-F5344CB8AC3E}">
        <p14:creationId xmlns:p14="http://schemas.microsoft.com/office/powerpoint/2010/main" val="2958435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fade">
                                      <p:cBhvr>
                                        <p:cTn id="67" dur="500"/>
                                        <p:tgtEl>
                                          <p:spTgt spid="3">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3">
                                            <p:txEl>
                                              <p:pRg st="13" end="13"/>
                                            </p:txEl>
                                          </p:spTgt>
                                        </p:tgtEl>
                                        <p:attrNameLst>
                                          <p:attrName>style.visibility</p:attrName>
                                        </p:attrNameLst>
                                      </p:cBhvr>
                                      <p:to>
                                        <p:strVal val="visible"/>
                                      </p:to>
                                    </p:set>
                                    <p:animEffect transition="in" filter="fade">
                                      <p:cBhvr>
                                        <p:cTn id="72" dur="500"/>
                                        <p:tgtEl>
                                          <p:spTgt spid="3">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3">
                                            <p:txEl>
                                              <p:pRg st="14" end="14"/>
                                            </p:txEl>
                                          </p:spTgt>
                                        </p:tgtEl>
                                        <p:attrNameLst>
                                          <p:attrName>style.visibility</p:attrName>
                                        </p:attrNameLst>
                                      </p:cBhvr>
                                      <p:to>
                                        <p:strVal val="visible"/>
                                      </p:to>
                                    </p:set>
                                    <p:animEffect transition="in" filter="fade">
                                      <p:cBhvr>
                                        <p:cTn id="77" dur="5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E8203-B55E-442C-B7D1-7A3001BB6304}"/>
              </a:ext>
            </a:extLst>
          </p:cNvPr>
          <p:cNvSpPr>
            <a:spLocks noGrp="1"/>
          </p:cNvSpPr>
          <p:nvPr>
            <p:ph type="ctrTitle"/>
          </p:nvPr>
        </p:nvSpPr>
        <p:spPr>
          <a:xfrm>
            <a:off x="685800" y="2757071"/>
            <a:ext cx="7772400" cy="1343858"/>
          </a:xfrm>
        </p:spPr>
        <p:txBody>
          <a:bodyPr>
            <a:normAutofit/>
          </a:bodyPr>
          <a:lstStyle/>
          <a:p>
            <a:r>
              <a:rPr lang="en-US" sz="4400" b="1" dirty="0">
                <a:solidFill>
                  <a:schemeClr val="bg1"/>
                </a:solidFill>
              </a:rPr>
              <a:t>Don’t give up on peace until you’ve really pursued it</a:t>
            </a:r>
          </a:p>
        </p:txBody>
      </p:sp>
    </p:spTree>
    <p:extLst>
      <p:ext uri="{BB962C8B-B14F-4D97-AF65-F5344CB8AC3E}">
        <p14:creationId xmlns:p14="http://schemas.microsoft.com/office/powerpoint/2010/main" val="3799088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96678"/>
            <a:ext cx="7886700" cy="910001"/>
          </a:xfrm>
        </p:spPr>
        <p:txBody>
          <a:bodyPr>
            <a:normAutofit/>
          </a:bodyPr>
          <a:lstStyle/>
          <a:p>
            <a:pPr algn="ctr"/>
            <a:r>
              <a:rPr lang="en-US" b="1" dirty="0">
                <a:solidFill>
                  <a:srgbClr val="FFFF00"/>
                </a:solidFill>
              </a:rPr>
              <a:t>MEMBERS OF ONE ANOTHER</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065402"/>
            <a:ext cx="7886700" cy="5452844"/>
          </a:xfrm>
        </p:spPr>
        <p:txBody>
          <a:bodyPr>
            <a:normAutofit fontScale="92500" lnSpcReduction="10000"/>
          </a:bodyPr>
          <a:lstStyle/>
          <a:p>
            <a:pPr marL="514350" indent="-514350">
              <a:buFont typeface="+mj-lt"/>
              <a:buAutoNum type="arabicPeriod"/>
            </a:pPr>
            <a:r>
              <a:rPr lang="en-US" sz="3200" dirty="0">
                <a:solidFill>
                  <a:srgbClr val="FFFF00"/>
                </a:solidFill>
              </a:rPr>
              <a:t>Members one of another</a:t>
            </a:r>
          </a:p>
          <a:p>
            <a:pPr marL="514350" indent="-514350">
              <a:buFont typeface="+mj-lt"/>
              <a:buAutoNum type="arabicPeriod"/>
            </a:pPr>
            <a:r>
              <a:rPr lang="en-US" sz="3200" dirty="0">
                <a:solidFill>
                  <a:srgbClr val="FFFF00"/>
                </a:solidFill>
              </a:rPr>
              <a:t>Love one another</a:t>
            </a:r>
          </a:p>
          <a:p>
            <a:pPr marL="514350" indent="-514350">
              <a:buFont typeface="+mj-lt"/>
              <a:buAutoNum type="arabicPeriod"/>
            </a:pPr>
            <a:r>
              <a:rPr lang="en-US" sz="3200" dirty="0">
                <a:solidFill>
                  <a:schemeClr val="bg1"/>
                </a:solidFill>
              </a:rPr>
              <a:t>Peace with one another</a:t>
            </a:r>
          </a:p>
          <a:p>
            <a:pPr marL="514350" indent="-514350">
              <a:buFont typeface="+mj-lt"/>
              <a:buAutoNum type="arabicPeriod"/>
            </a:pPr>
            <a:r>
              <a:rPr lang="en-US" sz="3200" dirty="0">
                <a:solidFill>
                  <a:srgbClr val="FFFF00"/>
                </a:solidFill>
              </a:rPr>
              <a:t>Forgive one another</a:t>
            </a:r>
          </a:p>
          <a:p>
            <a:pPr marL="514350" indent="-514350">
              <a:buFont typeface="+mj-lt"/>
              <a:buAutoNum type="arabicPeriod"/>
            </a:pPr>
            <a:r>
              <a:rPr lang="en-US" sz="3200" dirty="0">
                <a:solidFill>
                  <a:srgbClr val="FFFF00"/>
                </a:solidFill>
              </a:rPr>
              <a:t>Serve one another</a:t>
            </a:r>
          </a:p>
          <a:p>
            <a:pPr marL="514350" indent="-514350">
              <a:buFont typeface="+mj-lt"/>
              <a:buAutoNum type="arabicPeriod"/>
            </a:pPr>
            <a:r>
              <a:rPr lang="en-US" sz="3200" dirty="0">
                <a:solidFill>
                  <a:schemeClr val="bg1"/>
                </a:solidFill>
              </a:rPr>
              <a:t>Strengthen / encourage one another</a:t>
            </a:r>
          </a:p>
          <a:p>
            <a:pPr marL="514350" indent="-514350">
              <a:buFont typeface="+mj-lt"/>
              <a:buAutoNum type="arabicPeriod"/>
            </a:pPr>
            <a:r>
              <a:rPr lang="en-US" sz="3200" dirty="0">
                <a:solidFill>
                  <a:srgbClr val="FFFF00"/>
                </a:solidFill>
              </a:rPr>
              <a:t>Comfort one another</a:t>
            </a:r>
          </a:p>
          <a:p>
            <a:pPr marL="514350" indent="-514350">
              <a:buFont typeface="+mj-lt"/>
              <a:buAutoNum type="arabicPeriod"/>
            </a:pPr>
            <a:r>
              <a:rPr lang="en-US" sz="3200" dirty="0">
                <a:solidFill>
                  <a:srgbClr val="FFFF00"/>
                </a:solidFill>
              </a:rPr>
              <a:t>Pray for one another</a:t>
            </a:r>
          </a:p>
          <a:p>
            <a:pPr marL="514350" indent="-514350">
              <a:buFont typeface="+mj-lt"/>
              <a:buAutoNum type="arabicPeriod"/>
            </a:pPr>
            <a:r>
              <a:rPr lang="en-US" sz="3200" dirty="0">
                <a:solidFill>
                  <a:schemeClr val="bg1"/>
                </a:solidFill>
              </a:rPr>
              <a:t>Support (bear with) one another</a:t>
            </a:r>
          </a:p>
          <a:p>
            <a:pPr marL="514350" indent="-514350">
              <a:buFont typeface="+mj-lt"/>
              <a:buAutoNum type="arabicPeriod"/>
            </a:pPr>
            <a:r>
              <a:rPr lang="en-US" sz="3200" dirty="0">
                <a:solidFill>
                  <a:schemeClr val="bg1"/>
                </a:solidFill>
              </a:rPr>
              <a:t>Sing to one another</a:t>
            </a:r>
          </a:p>
          <a:p>
            <a:pPr marL="514350" indent="-514350">
              <a:buFont typeface="+mj-lt"/>
              <a:buAutoNum type="arabicPeriod"/>
            </a:pPr>
            <a:r>
              <a:rPr lang="en-US" sz="3200" dirty="0">
                <a:solidFill>
                  <a:schemeClr val="bg1"/>
                </a:solidFill>
              </a:rPr>
              <a:t>Watch out for one another</a:t>
            </a:r>
            <a:endParaRPr lang="en-US" dirty="0">
              <a:solidFill>
                <a:srgbClr val="FFFF00"/>
              </a:solidFill>
            </a:endParaRPr>
          </a:p>
        </p:txBody>
      </p:sp>
    </p:spTree>
    <p:extLst>
      <p:ext uri="{BB962C8B-B14F-4D97-AF65-F5344CB8AC3E}">
        <p14:creationId xmlns:p14="http://schemas.microsoft.com/office/powerpoint/2010/main" val="3507244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fade">
                                      <p:cBhvr>
                                        <p:cTn id="10" dur="500"/>
                                        <p:tgtEl>
                                          <p:spTgt spid="3">
                                            <p:txEl>
                                              <p:pRg st="5" end="5"/>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animEffect transition="in" filter="fade">
                                      <p:cBhvr>
                                        <p:cTn id="13" dur="500"/>
                                        <p:tgtEl>
                                          <p:spTgt spid="3">
                                            <p:txEl>
                                              <p:pRg st="8" end="8"/>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9" end="9"/>
                                            </p:txEl>
                                          </p:spTgt>
                                        </p:tgtEl>
                                        <p:attrNameLst>
                                          <p:attrName>style.visibility</p:attrName>
                                        </p:attrNameLst>
                                      </p:cBhvr>
                                      <p:to>
                                        <p:strVal val="visible"/>
                                      </p:to>
                                    </p:set>
                                    <p:animEffect transition="in" filter="fade">
                                      <p:cBhvr>
                                        <p:cTn id="16" dur="500"/>
                                        <p:tgtEl>
                                          <p:spTgt spid="3">
                                            <p:txEl>
                                              <p:pRg st="9" end="9"/>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animEffect transition="in" filter="fade">
                                      <p:cBhvr>
                                        <p:cTn id="19"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E8203-B55E-442C-B7D1-7A3001BB6304}"/>
              </a:ext>
            </a:extLst>
          </p:cNvPr>
          <p:cNvSpPr>
            <a:spLocks noGrp="1"/>
          </p:cNvSpPr>
          <p:nvPr>
            <p:ph type="ctrTitle"/>
          </p:nvPr>
        </p:nvSpPr>
        <p:spPr>
          <a:xfrm>
            <a:off x="685800" y="2302946"/>
            <a:ext cx="7772400" cy="2252108"/>
          </a:xfrm>
        </p:spPr>
        <p:txBody>
          <a:bodyPr>
            <a:normAutofit fontScale="90000"/>
          </a:bodyPr>
          <a:lstStyle/>
          <a:p>
            <a:r>
              <a:rPr lang="en-US" b="1" dirty="0">
                <a:solidFill>
                  <a:schemeClr val="bg1"/>
                </a:solidFill>
              </a:rPr>
              <a:t>LIVE IN PEACE WITH</a:t>
            </a:r>
            <a:br>
              <a:rPr lang="en-US" b="1" dirty="0">
                <a:solidFill>
                  <a:schemeClr val="bg1"/>
                </a:solidFill>
              </a:rPr>
            </a:br>
            <a:r>
              <a:rPr lang="en-US" b="1" dirty="0">
                <a:solidFill>
                  <a:schemeClr val="bg1"/>
                </a:solidFill>
              </a:rPr>
              <a:t> ONE OF ANOTHER</a:t>
            </a:r>
            <a:br>
              <a:rPr lang="en-US" b="1" dirty="0">
                <a:solidFill>
                  <a:schemeClr val="bg1"/>
                </a:solidFill>
              </a:rPr>
            </a:br>
            <a:r>
              <a:rPr lang="en-US" sz="4900" b="1" dirty="0">
                <a:solidFill>
                  <a:schemeClr val="bg1"/>
                </a:solidFill>
              </a:rPr>
              <a:t>(I </a:t>
            </a:r>
            <a:r>
              <a:rPr lang="en-US" sz="4900" b="1" dirty="0" err="1">
                <a:solidFill>
                  <a:schemeClr val="bg1"/>
                </a:solidFill>
              </a:rPr>
              <a:t>Thes</a:t>
            </a:r>
            <a:r>
              <a:rPr lang="en-US" sz="4900" b="1" dirty="0">
                <a:solidFill>
                  <a:schemeClr val="bg1"/>
                </a:solidFill>
              </a:rPr>
              <a:t>. 5:13; Mk. 9:50)</a:t>
            </a:r>
            <a:endParaRPr lang="en-US" b="1" dirty="0">
              <a:solidFill>
                <a:schemeClr val="bg1"/>
              </a:solidFill>
            </a:endParaRPr>
          </a:p>
        </p:txBody>
      </p:sp>
    </p:spTree>
    <p:extLst>
      <p:ext uri="{BB962C8B-B14F-4D97-AF65-F5344CB8AC3E}">
        <p14:creationId xmlns:p14="http://schemas.microsoft.com/office/powerpoint/2010/main" val="2761433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365126"/>
            <a:ext cx="7886700" cy="910001"/>
          </a:xfrm>
        </p:spPr>
        <p:txBody>
          <a:bodyPr>
            <a:normAutofit fontScale="90000"/>
          </a:bodyPr>
          <a:lstStyle/>
          <a:p>
            <a:pPr algn="ctr"/>
            <a:r>
              <a:rPr lang="en-US" b="1" dirty="0">
                <a:solidFill>
                  <a:schemeClr val="bg1"/>
                </a:solidFill>
              </a:rPr>
              <a:t>PEACE WITH ONE ANOTHER</a:t>
            </a:r>
            <a:br>
              <a:rPr lang="en-US" b="1" dirty="0">
                <a:solidFill>
                  <a:schemeClr val="bg1"/>
                </a:solidFill>
              </a:rPr>
            </a:br>
            <a:r>
              <a:rPr lang="en-US" b="1" dirty="0">
                <a:solidFill>
                  <a:schemeClr val="bg1"/>
                </a:solidFill>
              </a:rPr>
              <a:t>Defined</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571348"/>
            <a:ext cx="7886700" cy="4605615"/>
          </a:xfrm>
        </p:spPr>
        <p:txBody>
          <a:bodyPr>
            <a:normAutofit/>
          </a:bodyPr>
          <a:lstStyle/>
          <a:p>
            <a:r>
              <a:rPr lang="en-US" sz="3200" dirty="0">
                <a:solidFill>
                  <a:schemeClr val="bg1"/>
                </a:solidFill>
              </a:rPr>
              <a:t>Harmonious</a:t>
            </a:r>
          </a:p>
          <a:p>
            <a:r>
              <a:rPr lang="en-US" sz="3200" dirty="0">
                <a:solidFill>
                  <a:schemeClr val="bg1"/>
                </a:solidFill>
              </a:rPr>
              <a:t>Without molestation</a:t>
            </a:r>
          </a:p>
          <a:p>
            <a:pPr marL="0" indent="0">
              <a:buNone/>
            </a:pPr>
            <a:endParaRPr lang="en-US" dirty="0">
              <a:solidFill>
                <a:schemeClr val="bg1"/>
              </a:solidFill>
            </a:endParaRPr>
          </a:p>
        </p:txBody>
      </p:sp>
    </p:spTree>
    <p:extLst>
      <p:ext uri="{BB962C8B-B14F-4D97-AF65-F5344CB8AC3E}">
        <p14:creationId xmlns:p14="http://schemas.microsoft.com/office/powerpoint/2010/main" val="124638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365126"/>
            <a:ext cx="7886700" cy="910001"/>
          </a:xfrm>
        </p:spPr>
        <p:txBody>
          <a:bodyPr>
            <a:normAutofit fontScale="90000"/>
          </a:bodyPr>
          <a:lstStyle/>
          <a:p>
            <a:pPr algn="ctr"/>
            <a:r>
              <a:rPr lang="en-US" b="1" dirty="0">
                <a:solidFill>
                  <a:schemeClr val="bg1"/>
                </a:solidFill>
              </a:rPr>
              <a:t>PEACE WITH ONE ANOTHER</a:t>
            </a:r>
            <a:br>
              <a:rPr lang="en-US" b="1" dirty="0">
                <a:solidFill>
                  <a:schemeClr val="bg1"/>
                </a:solidFill>
              </a:rPr>
            </a:br>
            <a:r>
              <a:rPr lang="en-US" b="1" dirty="0">
                <a:solidFill>
                  <a:schemeClr val="bg1"/>
                </a:solidFill>
              </a:rPr>
              <a:t>Important</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571348"/>
            <a:ext cx="7886700" cy="4605615"/>
          </a:xfrm>
        </p:spPr>
        <p:txBody>
          <a:bodyPr>
            <a:normAutofit/>
          </a:bodyPr>
          <a:lstStyle/>
          <a:p>
            <a:r>
              <a:rPr lang="en-US" sz="3200" dirty="0">
                <a:solidFill>
                  <a:schemeClr val="bg1"/>
                </a:solidFill>
              </a:rPr>
              <a:t>Commanded (I </a:t>
            </a:r>
            <a:r>
              <a:rPr lang="en-US" sz="3200" dirty="0" err="1">
                <a:solidFill>
                  <a:schemeClr val="bg1"/>
                </a:solidFill>
              </a:rPr>
              <a:t>Thes</a:t>
            </a:r>
            <a:r>
              <a:rPr lang="en-US" sz="3200" dirty="0">
                <a:solidFill>
                  <a:schemeClr val="bg1"/>
                </a:solidFill>
              </a:rPr>
              <a:t>. 5:13)</a:t>
            </a:r>
          </a:p>
          <a:p>
            <a:r>
              <a:rPr lang="en-US" sz="3200" dirty="0">
                <a:solidFill>
                  <a:schemeClr val="bg1"/>
                </a:solidFill>
              </a:rPr>
              <a:t>Obviously preferable (just ask parents)</a:t>
            </a:r>
          </a:p>
          <a:p>
            <a:r>
              <a:rPr lang="en-US" sz="3200" dirty="0">
                <a:solidFill>
                  <a:schemeClr val="bg1"/>
                </a:solidFill>
              </a:rPr>
              <a:t>The God of peace (I </a:t>
            </a:r>
            <a:r>
              <a:rPr lang="en-US" sz="3200" dirty="0" err="1">
                <a:solidFill>
                  <a:schemeClr val="bg1"/>
                </a:solidFill>
              </a:rPr>
              <a:t>Thes</a:t>
            </a:r>
            <a:r>
              <a:rPr lang="en-US" sz="3200" dirty="0">
                <a:solidFill>
                  <a:schemeClr val="bg1"/>
                </a:solidFill>
              </a:rPr>
              <a:t>. 5:23)</a:t>
            </a:r>
          </a:p>
          <a:p>
            <a:r>
              <a:rPr lang="en-US" sz="3200" dirty="0">
                <a:solidFill>
                  <a:schemeClr val="bg1"/>
                </a:solidFill>
              </a:rPr>
              <a:t>Compares to the actions of Jesus (Eph. 2:15-17)</a:t>
            </a:r>
          </a:p>
          <a:p>
            <a:pPr marL="0" indent="0">
              <a:buNone/>
            </a:pPr>
            <a:endParaRPr lang="en-US" dirty="0">
              <a:solidFill>
                <a:schemeClr val="bg1"/>
              </a:solidFill>
            </a:endParaRPr>
          </a:p>
        </p:txBody>
      </p:sp>
    </p:spTree>
    <p:extLst>
      <p:ext uri="{BB962C8B-B14F-4D97-AF65-F5344CB8AC3E}">
        <p14:creationId xmlns:p14="http://schemas.microsoft.com/office/powerpoint/2010/main" val="949162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365126"/>
            <a:ext cx="7886700" cy="910001"/>
          </a:xfrm>
        </p:spPr>
        <p:txBody>
          <a:bodyPr>
            <a:normAutofit fontScale="90000"/>
          </a:bodyPr>
          <a:lstStyle/>
          <a:p>
            <a:pPr algn="ctr"/>
            <a:r>
              <a:rPr lang="en-US" b="1" dirty="0">
                <a:solidFill>
                  <a:schemeClr val="bg1"/>
                </a:solidFill>
              </a:rPr>
              <a:t>PEACE WITH ONE ANOTHER</a:t>
            </a:r>
            <a:br>
              <a:rPr lang="en-US" b="1" dirty="0">
                <a:solidFill>
                  <a:schemeClr val="bg1"/>
                </a:solidFill>
              </a:rPr>
            </a:br>
            <a:r>
              <a:rPr lang="en-US" b="1" dirty="0">
                <a:solidFill>
                  <a:schemeClr val="bg1"/>
                </a:solidFill>
              </a:rPr>
              <a:t>Our Strength?</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571348"/>
            <a:ext cx="7886700" cy="4605615"/>
          </a:xfrm>
        </p:spPr>
        <p:txBody>
          <a:bodyPr>
            <a:normAutofit/>
          </a:bodyPr>
          <a:lstStyle/>
          <a:p>
            <a:r>
              <a:rPr lang="en-US" sz="3200" dirty="0">
                <a:solidFill>
                  <a:schemeClr val="bg1"/>
                </a:solidFill>
              </a:rPr>
              <a:t>Security guards for ex-members</a:t>
            </a:r>
          </a:p>
          <a:p>
            <a:r>
              <a:rPr lang="en-US" sz="3200" dirty="0">
                <a:solidFill>
                  <a:schemeClr val="bg1"/>
                </a:solidFill>
              </a:rPr>
              <a:t>Men’s business meetings</a:t>
            </a:r>
          </a:p>
          <a:p>
            <a:r>
              <a:rPr lang="en-US" sz="3200" dirty="0">
                <a:solidFill>
                  <a:schemeClr val="bg1"/>
                </a:solidFill>
              </a:rPr>
              <a:t>Many personal conflicts</a:t>
            </a:r>
          </a:p>
          <a:p>
            <a:r>
              <a:rPr lang="en-US" sz="3200" dirty="0">
                <a:solidFill>
                  <a:schemeClr val="bg1"/>
                </a:solidFill>
              </a:rPr>
              <a:t>Church hopping</a:t>
            </a:r>
          </a:p>
          <a:p>
            <a:pPr marL="0" indent="0">
              <a:buNone/>
            </a:pPr>
            <a:endParaRPr lang="en-US" dirty="0">
              <a:solidFill>
                <a:schemeClr val="bg1"/>
              </a:solidFill>
            </a:endParaRPr>
          </a:p>
        </p:txBody>
      </p:sp>
    </p:spTree>
    <p:extLst>
      <p:ext uri="{BB962C8B-B14F-4D97-AF65-F5344CB8AC3E}">
        <p14:creationId xmlns:p14="http://schemas.microsoft.com/office/powerpoint/2010/main" val="3503325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365126"/>
            <a:ext cx="7886700" cy="910001"/>
          </a:xfrm>
        </p:spPr>
        <p:txBody>
          <a:bodyPr>
            <a:normAutofit fontScale="90000"/>
          </a:bodyPr>
          <a:lstStyle/>
          <a:p>
            <a:pPr algn="ctr"/>
            <a:r>
              <a:rPr lang="en-US" b="1" dirty="0">
                <a:solidFill>
                  <a:schemeClr val="bg1"/>
                </a:solidFill>
              </a:rPr>
              <a:t>PURSUE PEACE</a:t>
            </a:r>
            <a:br>
              <a:rPr lang="en-US" b="1" dirty="0">
                <a:solidFill>
                  <a:schemeClr val="bg1"/>
                </a:solidFill>
              </a:rPr>
            </a:br>
            <a:r>
              <a:rPr lang="en-US" b="1" dirty="0">
                <a:solidFill>
                  <a:schemeClr val="bg1"/>
                </a:solidFill>
              </a:rPr>
              <a:t>MAKE IT HAPPEN</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571348"/>
            <a:ext cx="7886700" cy="4605615"/>
          </a:xfrm>
        </p:spPr>
        <p:txBody>
          <a:bodyPr>
            <a:normAutofit/>
          </a:bodyPr>
          <a:lstStyle/>
          <a:p>
            <a:r>
              <a:rPr lang="en-US" sz="3200" dirty="0">
                <a:solidFill>
                  <a:schemeClr val="bg1"/>
                </a:solidFill>
              </a:rPr>
              <a:t>I </a:t>
            </a:r>
            <a:r>
              <a:rPr lang="en-US" sz="3200">
                <a:solidFill>
                  <a:schemeClr val="bg1"/>
                </a:solidFill>
              </a:rPr>
              <a:t>Peter 3:10-11</a:t>
            </a:r>
            <a:endParaRPr lang="en-US" sz="3200" dirty="0">
              <a:solidFill>
                <a:schemeClr val="bg1"/>
              </a:solidFill>
            </a:endParaRPr>
          </a:p>
          <a:p>
            <a:r>
              <a:rPr lang="en-US" sz="3200" dirty="0">
                <a:solidFill>
                  <a:schemeClr val="bg1"/>
                </a:solidFill>
              </a:rPr>
              <a:t>Hebrews 12:14 – with all men</a:t>
            </a:r>
          </a:p>
          <a:p>
            <a:r>
              <a:rPr lang="en-US" sz="3200" dirty="0">
                <a:solidFill>
                  <a:schemeClr val="bg1"/>
                </a:solidFill>
              </a:rPr>
              <a:t>Romans 14:19</a:t>
            </a:r>
          </a:p>
          <a:p>
            <a:r>
              <a:rPr lang="en-US" sz="3200" dirty="0">
                <a:solidFill>
                  <a:schemeClr val="bg1"/>
                </a:solidFill>
              </a:rPr>
              <a:t>II Timothy 2:22</a:t>
            </a:r>
          </a:p>
          <a:p>
            <a:r>
              <a:rPr lang="en-US" sz="3200" dirty="0">
                <a:solidFill>
                  <a:schemeClr val="bg1"/>
                </a:solidFill>
              </a:rPr>
              <a:t>Matthew 5:9</a:t>
            </a:r>
          </a:p>
          <a:p>
            <a:pPr marL="0" indent="0">
              <a:buNone/>
            </a:pPr>
            <a:endParaRPr lang="en-US" dirty="0">
              <a:solidFill>
                <a:schemeClr val="bg1"/>
              </a:solidFill>
            </a:endParaRPr>
          </a:p>
        </p:txBody>
      </p:sp>
    </p:spTree>
    <p:extLst>
      <p:ext uri="{BB962C8B-B14F-4D97-AF65-F5344CB8AC3E}">
        <p14:creationId xmlns:p14="http://schemas.microsoft.com/office/powerpoint/2010/main" val="40910934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365126"/>
            <a:ext cx="7886700" cy="910001"/>
          </a:xfrm>
        </p:spPr>
        <p:txBody>
          <a:bodyPr>
            <a:normAutofit fontScale="90000"/>
          </a:bodyPr>
          <a:lstStyle/>
          <a:p>
            <a:pPr algn="ctr"/>
            <a:r>
              <a:rPr lang="en-US" b="1" dirty="0">
                <a:solidFill>
                  <a:schemeClr val="bg1"/>
                </a:solidFill>
              </a:rPr>
              <a:t>HOW DO WE PURSUE PEACE?</a:t>
            </a:r>
            <a:br>
              <a:rPr lang="en-US" b="1" dirty="0">
                <a:solidFill>
                  <a:schemeClr val="bg1"/>
                </a:solidFill>
              </a:rPr>
            </a:br>
            <a:r>
              <a:rPr lang="en-US" b="1" dirty="0">
                <a:solidFill>
                  <a:schemeClr val="bg1"/>
                </a:solidFill>
              </a:rPr>
              <a:t>I </a:t>
            </a:r>
            <a:r>
              <a:rPr lang="en-US" b="1" dirty="0" err="1">
                <a:solidFill>
                  <a:schemeClr val="bg1"/>
                </a:solidFill>
              </a:rPr>
              <a:t>Thes</a:t>
            </a:r>
            <a:r>
              <a:rPr lang="en-US" b="1" dirty="0">
                <a:solidFill>
                  <a:schemeClr val="bg1"/>
                </a:solidFill>
              </a:rPr>
              <a:t>. 5:13</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510018"/>
            <a:ext cx="7886700" cy="4666945"/>
          </a:xfrm>
        </p:spPr>
        <p:txBody>
          <a:bodyPr>
            <a:normAutofit/>
          </a:bodyPr>
          <a:lstStyle/>
          <a:p>
            <a:r>
              <a:rPr lang="en-US" dirty="0">
                <a:solidFill>
                  <a:schemeClr val="bg1"/>
                </a:solidFill>
              </a:rPr>
              <a:t>Not by ignoring problems (I </a:t>
            </a:r>
            <a:r>
              <a:rPr lang="en-US" dirty="0" err="1">
                <a:solidFill>
                  <a:schemeClr val="bg1"/>
                </a:solidFill>
              </a:rPr>
              <a:t>Thes</a:t>
            </a:r>
            <a:r>
              <a:rPr lang="en-US" dirty="0">
                <a:solidFill>
                  <a:schemeClr val="bg1"/>
                </a:solidFill>
              </a:rPr>
              <a:t>. 5:14).  Instead, we help each other through our struggles</a:t>
            </a:r>
          </a:p>
          <a:p>
            <a:r>
              <a:rPr lang="en-US" dirty="0">
                <a:solidFill>
                  <a:schemeClr val="bg1"/>
                </a:solidFill>
              </a:rPr>
              <a:t>Appreciate leadership (I </a:t>
            </a:r>
            <a:r>
              <a:rPr lang="en-US" dirty="0" err="1">
                <a:solidFill>
                  <a:schemeClr val="bg1"/>
                </a:solidFill>
              </a:rPr>
              <a:t>Thes</a:t>
            </a:r>
            <a:r>
              <a:rPr lang="en-US" dirty="0">
                <a:solidFill>
                  <a:schemeClr val="bg1"/>
                </a:solidFill>
              </a:rPr>
              <a:t>. 5:12-13)</a:t>
            </a:r>
          </a:p>
          <a:p>
            <a:pPr marL="0" indent="0">
              <a:buNone/>
            </a:pPr>
            <a:endParaRPr lang="en-US" dirty="0">
              <a:solidFill>
                <a:schemeClr val="bg1"/>
              </a:solidFill>
            </a:endParaRPr>
          </a:p>
        </p:txBody>
      </p:sp>
    </p:spTree>
    <p:extLst>
      <p:ext uri="{BB962C8B-B14F-4D97-AF65-F5344CB8AC3E}">
        <p14:creationId xmlns:p14="http://schemas.microsoft.com/office/powerpoint/2010/main" val="2790991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365126"/>
            <a:ext cx="7886700" cy="910001"/>
          </a:xfrm>
        </p:spPr>
        <p:txBody>
          <a:bodyPr>
            <a:normAutofit fontScale="90000"/>
          </a:bodyPr>
          <a:lstStyle/>
          <a:p>
            <a:pPr algn="ctr"/>
            <a:r>
              <a:rPr lang="en-US" b="1" dirty="0">
                <a:solidFill>
                  <a:schemeClr val="bg1"/>
                </a:solidFill>
              </a:rPr>
              <a:t>HOW DO WE PURSUE PEACE?</a:t>
            </a:r>
            <a:br>
              <a:rPr lang="en-US" b="1" dirty="0">
                <a:solidFill>
                  <a:schemeClr val="bg1"/>
                </a:solidFill>
              </a:rPr>
            </a:br>
            <a:r>
              <a:rPr lang="en-US" b="1" dirty="0">
                <a:solidFill>
                  <a:schemeClr val="bg1"/>
                </a:solidFill>
              </a:rPr>
              <a:t>Phil. 4:2</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510018"/>
            <a:ext cx="7886700" cy="4666945"/>
          </a:xfrm>
        </p:spPr>
        <p:txBody>
          <a:bodyPr>
            <a:normAutofit/>
          </a:bodyPr>
          <a:lstStyle/>
          <a:p>
            <a:r>
              <a:rPr lang="en-US" dirty="0">
                <a:solidFill>
                  <a:schemeClr val="bg1"/>
                </a:solidFill>
              </a:rPr>
              <a:t>Our relationships matter (Phil. 2:2)</a:t>
            </a:r>
          </a:p>
          <a:p>
            <a:r>
              <a:rPr lang="en-US" dirty="0">
                <a:solidFill>
                  <a:schemeClr val="bg1"/>
                </a:solidFill>
              </a:rPr>
              <a:t>Not all who strive together are on opposite sides (Phil. 4:3)</a:t>
            </a:r>
          </a:p>
          <a:p>
            <a:r>
              <a:rPr lang="en-US" dirty="0">
                <a:solidFill>
                  <a:schemeClr val="bg1"/>
                </a:solidFill>
              </a:rPr>
              <a:t>Harmony is possible</a:t>
            </a:r>
          </a:p>
          <a:p>
            <a:r>
              <a:rPr lang="en-US" dirty="0">
                <a:solidFill>
                  <a:schemeClr val="bg1"/>
                </a:solidFill>
              </a:rPr>
              <a:t>Harmony is up to us.  Each of us.  (Both sides are urged)</a:t>
            </a:r>
          </a:p>
          <a:p>
            <a:r>
              <a:rPr lang="en-US" dirty="0">
                <a:solidFill>
                  <a:schemeClr val="bg1"/>
                </a:solidFill>
              </a:rPr>
              <a:t>Our peace is “in the Lord”</a:t>
            </a:r>
          </a:p>
          <a:p>
            <a:pPr marL="0" indent="0">
              <a:buNone/>
            </a:pPr>
            <a:endParaRPr lang="en-US" dirty="0">
              <a:solidFill>
                <a:schemeClr val="bg1"/>
              </a:solidFill>
            </a:endParaRPr>
          </a:p>
        </p:txBody>
      </p:sp>
    </p:spTree>
    <p:extLst>
      <p:ext uri="{BB962C8B-B14F-4D97-AF65-F5344CB8AC3E}">
        <p14:creationId xmlns:p14="http://schemas.microsoft.com/office/powerpoint/2010/main" val="660614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1607</TotalTime>
  <Words>702</Words>
  <Application>Microsoft Office PowerPoint</Application>
  <PresentationFormat>On-screen Show (4:3)</PresentationFormat>
  <Paragraphs>73</Paragraphs>
  <Slides>12</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MEMBERS ONE OF ANOTHER  Romans 12:5</vt:lpstr>
      <vt:lpstr>MEMBERS OF ONE ANOTHER</vt:lpstr>
      <vt:lpstr>LIVE IN PEACE WITH  ONE OF ANOTHER (I Thes. 5:13; Mk. 9:50)</vt:lpstr>
      <vt:lpstr>PEACE WITH ONE ANOTHER Defined</vt:lpstr>
      <vt:lpstr>PEACE WITH ONE ANOTHER Important</vt:lpstr>
      <vt:lpstr>PEACE WITH ONE ANOTHER Our Strength?</vt:lpstr>
      <vt:lpstr>PURSUE PEACE MAKE IT HAPPEN</vt:lpstr>
      <vt:lpstr>HOW DO WE PURSUE PEACE? I Thes. 5:13</vt:lpstr>
      <vt:lpstr>HOW DO WE PURSUE PEACE? Phil. 4:2</vt:lpstr>
      <vt:lpstr>HOW DO WE PURSUE PEACE? Rom. 12:18</vt:lpstr>
      <vt:lpstr>HOW DO WE PURSUE PEACE? II Cor. 13:11…I Cor. 1:10</vt:lpstr>
      <vt:lpstr>Don’t give up on peace until you’ve really pursued 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CHRISTIAN RESPONSE TO DIFFICULT TIMES</dc:title>
  <dc:creator>Jared Hagan</dc:creator>
  <cp:lastModifiedBy>Derek Phipps</cp:lastModifiedBy>
  <cp:revision>68</cp:revision>
  <cp:lastPrinted>2021-06-06T05:05:06Z</cp:lastPrinted>
  <dcterms:created xsi:type="dcterms:W3CDTF">2020-06-28T07:20:46Z</dcterms:created>
  <dcterms:modified xsi:type="dcterms:W3CDTF">2021-07-04T14:26:34Z</dcterms:modified>
</cp:coreProperties>
</file>