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59" r:id="rId3"/>
    <p:sldId id="330" r:id="rId4"/>
    <p:sldId id="352" r:id="rId5"/>
    <p:sldId id="324" r:id="rId6"/>
    <p:sldId id="355" r:id="rId7"/>
    <p:sldId id="354" r:id="rId8"/>
    <p:sldId id="353" r:id="rId9"/>
    <p:sldId id="361" r:id="rId10"/>
    <p:sldId id="356" r:id="rId11"/>
    <p:sldId id="357" r:id="rId12"/>
    <p:sldId id="358" r:id="rId13"/>
    <p:sldId id="365" r:id="rId14"/>
    <p:sldId id="360" r:id="rId15"/>
    <p:sldId id="362" r:id="rId16"/>
    <p:sldId id="363" r:id="rId17"/>
    <p:sldId id="364" r:id="rId18"/>
    <p:sldId id="344" r:id="rId19"/>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6/23/2021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6/23/2021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6/23/2021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6/23/2021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6/23/2021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052287"/>
            <a:ext cx="7772400" cy="2753425"/>
          </a:xfrm>
        </p:spPr>
        <p:txBody>
          <a:bodyPr>
            <a:normAutofit/>
          </a:bodyPr>
          <a:lstStyle/>
          <a:p>
            <a:r>
              <a:rPr lang="en-US" b="1" dirty="0">
                <a:solidFill>
                  <a:schemeClr val="bg1"/>
                </a:solidFill>
              </a:rPr>
              <a:t>THE APOSTLES</a:t>
            </a:r>
            <a:br>
              <a:rPr lang="en-US" b="1" dirty="0">
                <a:solidFill>
                  <a:schemeClr val="bg1"/>
                </a:solidFill>
              </a:rPr>
            </a:br>
            <a:r>
              <a:rPr lang="en-US" b="1" dirty="0">
                <a:solidFill>
                  <a:schemeClr val="bg1"/>
                </a:solidFill>
              </a:rPr>
              <a:t>Lesson 12</a:t>
            </a:r>
            <a:br>
              <a:rPr lang="en-US" b="1" dirty="0">
                <a:solidFill>
                  <a:schemeClr val="bg1"/>
                </a:solidFill>
              </a:rPr>
            </a:br>
            <a:r>
              <a:rPr lang="en-US" sz="4000" b="1" dirty="0">
                <a:solidFill>
                  <a:schemeClr val="bg1"/>
                </a:solidFill>
              </a:rPr>
              <a:t>JUDAS THE BETRAYER</a:t>
            </a:r>
            <a:endParaRPr lang="en-US" b="1" dirty="0">
              <a:solidFill>
                <a:schemeClr val="bg1"/>
              </a:solidFill>
            </a:endParaRP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870746"/>
          </a:xfrm>
        </p:spPr>
        <p:txBody>
          <a:bodyPr>
            <a:noAutofit/>
          </a:bodyPr>
          <a:lstStyle/>
          <a:p>
            <a:pPr algn="ctr"/>
            <a:r>
              <a:rPr lang="en-US" sz="2800" b="1" dirty="0">
                <a:solidFill>
                  <a:srgbClr val="FFFF00"/>
                </a:solidFill>
              </a:rPr>
              <a:t>7.  When it comes to Judas betraying Jesus, he did not act alone (Lk. 22:3; John 13:2,27).  Does this mean that Judas was nothing more than a puppet (John 12:4) and he is not accountable for his actions?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70745"/>
            <a:ext cx="7886700" cy="4658555"/>
          </a:xfrm>
        </p:spPr>
        <p:txBody>
          <a:bodyPr>
            <a:normAutofit/>
          </a:bodyPr>
          <a:lstStyle/>
          <a:p>
            <a:r>
              <a:rPr lang="en-US" dirty="0">
                <a:solidFill>
                  <a:schemeClr val="bg1"/>
                </a:solidFill>
              </a:rPr>
              <a:t>Satan is clearly a part of the betrayal.</a:t>
            </a:r>
          </a:p>
          <a:p>
            <a:r>
              <a:rPr lang="en-US" dirty="0">
                <a:solidFill>
                  <a:schemeClr val="bg1"/>
                </a:solidFill>
              </a:rPr>
              <a:t>Nonetheless, Judas is accountable</a:t>
            </a:r>
          </a:p>
          <a:p>
            <a:pPr lvl="1"/>
            <a:r>
              <a:rPr lang="en-US" dirty="0">
                <a:solidFill>
                  <a:schemeClr val="bg1"/>
                </a:solidFill>
              </a:rPr>
              <a:t>Judas is attributed with the desire and plan to betray Jesus (John 12:4; Mt. 26:16)</a:t>
            </a:r>
          </a:p>
          <a:p>
            <a:pPr lvl="1"/>
            <a:r>
              <a:rPr lang="en-US" dirty="0">
                <a:solidFill>
                  <a:schemeClr val="bg1"/>
                </a:solidFill>
              </a:rPr>
              <a:t>Judas would be judged for his actions (Mt. 26:24; Mk. 14:21)</a:t>
            </a:r>
          </a:p>
        </p:txBody>
      </p:sp>
    </p:spTree>
    <p:extLst>
      <p:ext uri="{BB962C8B-B14F-4D97-AF65-F5344CB8AC3E}">
        <p14:creationId xmlns:p14="http://schemas.microsoft.com/office/powerpoint/2010/main" val="274601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417740"/>
          </a:xfrm>
        </p:spPr>
        <p:txBody>
          <a:bodyPr>
            <a:noAutofit/>
          </a:bodyPr>
          <a:lstStyle/>
          <a:p>
            <a:pPr algn="ctr"/>
            <a:r>
              <a:rPr lang="en-US" sz="2800" b="1" dirty="0">
                <a:solidFill>
                  <a:srgbClr val="FFFF00"/>
                </a:solidFill>
              </a:rPr>
              <a:t>8.  How much did the chief priests offer Judas (Mt. 26:14-16)?  Why were they willing (glad even – Mk. 14:11) to offer him anything (Mt. 26:3-5)?</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484851"/>
            <a:ext cx="7886700" cy="5044449"/>
          </a:xfrm>
        </p:spPr>
        <p:txBody>
          <a:bodyPr>
            <a:normAutofit/>
          </a:bodyPr>
          <a:lstStyle/>
          <a:p>
            <a:r>
              <a:rPr lang="en-US" dirty="0">
                <a:solidFill>
                  <a:schemeClr val="bg1"/>
                </a:solidFill>
              </a:rPr>
              <a:t>The chief priests offered Judas thirty pieces of silver</a:t>
            </a:r>
          </a:p>
          <a:p>
            <a:r>
              <a:rPr lang="en-US" dirty="0">
                <a:solidFill>
                  <a:schemeClr val="bg1"/>
                </a:solidFill>
              </a:rPr>
              <a:t>They were willing and glad because:</a:t>
            </a:r>
          </a:p>
          <a:p>
            <a:pPr lvl="1"/>
            <a:r>
              <a:rPr lang="en-US" dirty="0">
                <a:solidFill>
                  <a:schemeClr val="bg1"/>
                </a:solidFill>
              </a:rPr>
              <a:t>Killing Jesus had been their plan (Mt. 26:4; Mk. 14:1)</a:t>
            </a:r>
          </a:p>
          <a:p>
            <a:pPr lvl="1"/>
            <a:r>
              <a:rPr lang="en-US" dirty="0">
                <a:solidFill>
                  <a:schemeClr val="bg1"/>
                </a:solidFill>
              </a:rPr>
              <a:t>They needed a way to accomplish their plan by stealth because they feared a riot (Mt. 26:5; Mk. 14:2)</a:t>
            </a:r>
          </a:p>
          <a:p>
            <a:pPr lvl="1"/>
            <a:r>
              <a:rPr lang="en-US" dirty="0">
                <a:solidFill>
                  <a:schemeClr val="bg1"/>
                </a:solidFill>
              </a:rPr>
              <a:t>They were on a time crunch (festival was about to begin and then it would end) (Mt. 26:5)</a:t>
            </a:r>
          </a:p>
        </p:txBody>
      </p:sp>
    </p:spTree>
    <p:extLst>
      <p:ext uri="{BB962C8B-B14F-4D97-AF65-F5344CB8AC3E}">
        <p14:creationId xmlns:p14="http://schemas.microsoft.com/office/powerpoint/2010/main" val="228154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124126"/>
          </a:xfrm>
        </p:spPr>
        <p:txBody>
          <a:bodyPr>
            <a:noAutofit/>
          </a:bodyPr>
          <a:lstStyle/>
          <a:p>
            <a:pPr algn="ctr"/>
            <a:r>
              <a:rPr lang="en-US" sz="2800" b="1" dirty="0">
                <a:solidFill>
                  <a:srgbClr val="FFFF00"/>
                </a:solidFill>
              </a:rPr>
              <a:t>9.   What had Judas seen and experienced that should have prevented him from betraying Jesus?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91237"/>
            <a:ext cx="7886700" cy="5338064"/>
          </a:xfrm>
        </p:spPr>
        <p:txBody>
          <a:bodyPr>
            <a:normAutofit/>
          </a:bodyPr>
          <a:lstStyle/>
          <a:p>
            <a:r>
              <a:rPr lang="en-US" dirty="0">
                <a:solidFill>
                  <a:schemeClr val="bg1"/>
                </a:solidFill>
              </a:rPr>
              <a:t>Miracle after miracles (John 21:25)</a:t>
            </a:r>
          </a:p>
          <a:p>
            <a:pPr lvl="1"/>
            <a:r>
              <a:rPr lang="en-US" dirty="0">
                <a:solidFill>
                  <a:schemeClr val="bg1"/>
                </a:solidFill>
              </a:rPr>
              <a:t>Resurrection from the dead (Lk. 7:11-17; John 11:16,41-44)</a:t>
            </a:r>
          </a:p>
          <a:p>
            <a:pPr lvl="1"/>
            <a:r>
              <a:rPr lang="en-US" dirty="0">
                <a:solidFill>
                  <a:schemeClr val="bg1"/>
                </a:solidFill>
              </a:rPr>
              <a:t>Demons cast out</a:t>
            </a:r>
          </a:p>
          <a:p>
            <a:pPr lvl="1"/>
            <a:r>
              <a:rPr lang="en-US" dirty="0">
                <a:solidFill>
                  <a:schemeClr val="bg1"/>
                </a:solidFill>
              </a:rPr>
              <a:t>Feeding the 5,000 and 4,000</a:t>
            </a:r>
          </a:p>
          <a:p>
            <a:pPr lvl="1"/>
            <a:r>
              <a:rPr lang="en-US" dirty="0">
                <a:solidFill>
                  <a:schemeClr val="bg1"/>
                </a:solidFill>
              </a:rPr>
              <a:t>Walking on water</a:t>
            </a:r>
          </a:p>
          <a:p>
            <a:pPr lvl="1"/>
            <a:r>
              <a:rPr lang="en-US" dirty="0">
                <a:solidFill>
                  <a:schemeClr val="bg1"/>
                </a:solidFill>
              </a:rPr>
              <a:t>Calming the storms</a:t>
            </a:r>
          </a:p>
          <a:p>
            <a:pPr lvl="1"/>
            <a:r>
              <a:rPr lang="en-US" dirty="0">
                <a:solidFill>
                  <a:schemeClr val="bg1"/>
                </a:solidFill>
              </a:rPr>
              <a:t>Etc. </a:t>
            </a:r>
          </a:p>
          <a:p>
            <a:r>
              <a:rPr lang="en-US" dirty="0">
                <a:solidFill>
                  <a:schemeClr val="bg1"/>
                </a:solidFill>
              </a:rPr>
              <a:t>He had performed miracles himself (Mk. 6:12-13)</a:t>
            </a:r>
          </a:p>
          <a:p>
            <a:r>
              <a:rPr lang="en-US" dirty="0">
                <a:solidFill>
                  <a:schemeClr val="bg1"/>
                </a:solidFill>
              </a:rPr>
              <a:t>He had seen Jesus silence the loudest critics (Mt. 22:46)</a:t>
            </a:r>
          </a:p>
        </p:txBody>
      </p:sp>
    </p:spTree>
    <p:extLst>
      <p:ext uri="{BB962C8B-B14F-4D97-AF65-F5344CB8AC3E}">
        <p14:creationId xmlns:p14="http://schemas.microsoft.com/office/powerpoint/2010/main" val="299103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342240"/>
          </a:xfrm>
        </p:spPr>
        <p:txBody>
          <a:bodyPr>
            <a:noAutofit/>
          </a:bodyPr>
          <a:lstStyle/>
          <a:p>
            <a:pPr algn="ctr"/>
            <a:r>
              <a:rPr lang="en-US" b="1" dirty="0">
                <a:solidFill>
                  <a:schemeClr val="bg1"/>
                </a:solidFill>
              </a:rPr>
              <a:t>THE BETRAYAL</a:t>
            </a:r>
            <a:br>
              <a:rPr lang="en-US" b="1" dirty="0">
                <a:solidFill>
                  <a:schemeClr val="bg1"/>
                </a:solidFill>
              </a:rPr>
            </a:br>
            <a:r>
              <a:rPr lang="en-US" sz="2400" b="1" dirty="0">
                <a:solidFill>
                  <a:schemeClr val="bg1"/>
                </a:solidFill>
              </a:rPr>
              <a:t>(Mt. 26:47-50; Mk. 14:43-46; Lk. 22:47-48; John 18:2-6)</a:t>
            </a:r>
            <a:endParaRPr lang="en-US"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484851"/>
            <a:ext cx="7886700" cy="5044450"/>
          </a:xfrm>
        </p:spPr>
        <p:txBody>
          <a:bodyPr>
            <a:normAutofit/>
          </a:bodyPr>
          <a:lstStyle/>
          <a:p>
            <a:r>
              <a:rPr lang="en-US" dirty="0">
                <a:solidFill>
                  <a:schemeClr val="bg1"/>
                </a:solidFill>
              </a:rPr>
              <a:t>Judas knew where Jesus would be (John 18:2)</a:t>
            </a:r>
          </a:p>
          <a:p>
            <a:r>
              <a:rPr lang="en-US" dirty="0">
                <a:solidFill>
                  <a:schemeClr val="bg1"/>
                </a:solidFill>
              </a:rPr>
              <a:t>Judas received the Roman cohort and officers from the chief priests.  They come with lanterns, torches, and weapons (John 18:3)</a:t>
            </a:r>
          </a:p>
          <a:p>
            <a:r>
              <a:rPr lang="en-US" dirty="0">
                <a:solidFill>
                  <a:schemeClr val="bg1"/>
                </a:solidFill>
              </a:rPr>
              <a:t>Judas betrays Jesus with a kiss and calls Him Rabbi (Mt. 26:49)</a:t>
            </a:r>
          </a:p>
          <a:p>
            <a:r>
              <a:rPr lang="en-US" dirty="0">
                <a:solidFill>
                  <a:schemeClr val="bg1"/>
                </a:solidFill>
              </a:rPr>
              <a:t>Jesus’ questions Judas, “Are you betraying the Son of Man with a kiss?” (Lk. 22:48)</a:t>
            </a:r>
          </a:p>
          <a:p>
            <a:r>
              <a:rPr lang="en-US" dirty="0">
                <a:solidFill>
                  <a:schemeClr val="bg1"/>
                </a:solidFill>
              </a:rPr>
              <a:t>Jesus calls Judas, “friend” (Mt. 22:46)</a:t>
            </a:r>
          </a:p>
        </p:txBody>
      </p:sp>
    </p:spTree>
    <p:extLst>
      <p:ext uri="{BB962C8B-B14F-4D97-AF65-F5344CB8AC3E}">
        <p14:creationId xmlns:p14="http://schemas.microsoft.com/office/powerpoint/2010/main" val="374873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
            <a:ext cx="7886700" cy="2214696"/>
          </a:xfrm>
        </p:spPr>
        <p:txBody>
          <a:bodyPr>
            <a:noAutofit/>
          </a:bodyPr>
          <a:lstStyle/>
          <a:p>
            <a:pPr algn="ctr"/>
            <a:r>
              <a:rPr lang="en-US" sz="2800" b="1" dirty="0">
                <a:solidFill>
                  <a:srgbClr val="FFFF00"/>
                </a:solidFill>
              </a:rPr>
              <a:t>11.	Read Matthew 27:3-10; Acts 1:16-19).  What did Judas try to do after he realized the outcome of his betrayal (Mt. 27:3-5)?  Why would he do that?  Being unable to succeed in his first attempt, what was his final action?  Why would he do that?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214694"/>
            <a:ext cx="7886700" cy="4314607"/>
          </a:xfrm>
        </p:spPr>
        <p:txBody>
          <a:bodyPr>
            <a:normAutofit/>
          </a:bodyPr>
          <a:lstStyle/>
          <a:p>
            <a:r>
              <a:rPr lang="en-US" dirty="0">
                <a:solidFill>
                  <a:schemeClr val="bg1"/>
                </a:solidFill>
              </a:rPr>
              <a:t>When Judas saw that Jesus was condemned he felt remorse (Mt. 27:3)</a:t>
            </a:r>
          </a:p>
          <a:p>
            <a:r>
              <a:rPr lang="en-US" dirty="0">
                <a:solidFill>
                  <a:schemeClr val="bg1"/>
                </a:solidFill>
              </a:rPr>
              <a:t>He tried to return the money (Mt. 27:3)</a:t>
            </a:r>
          </a:p>
          <a:p>
            <a:r>
              <a:rPr lang="en-US" dirty="0">
                <a:solidFill>
                  <a:schemeClr val="bg1"/>
                </a:solidFill>
              </a:rPr>
              <a:t>He acknowledged his sin and Jesus’ innocence (Mt. 27:4)</a:t>
            </a:r>
          </a:p>
          <a:p>
            <a:r>
              <a:rPr lang="en-US" dirty="0">
                <a:solidFill>
                  <a:schemeClr val="bg1"/>
                </a:solidFill>
              </a:rPr>
              <a:t>He found no comfort</a:t>
            </a:r>
          </a:p>
          <a:p>
            <a:r>
              <a:rPr lang="en-US" dirty="0">
                <a:solidFill>
                  <a:schemeClr val="bg1"/>
                </a:solidFill>
              </a:rPr>
              <a:t>He threw the money in the temple (Mt. 27:5)</a:t>
            </a:r>
          </a:p>
          <a:p>
            <a:r>
              <a:rPr lang="en-US" dirty="0">
                <a:solidFill>
                  <a:schemeClr val="bg1"/>
                </a:solidFill>
              </a:rPr>
              <a:t>He went and hung himself (Mt. 27:5; Acts 1:18-19)</a:t>
            </a:r>
          </a:p>
        </p:txBody>
      </p:sp>
    </p:spTree>
    <p:extLst>
      <p:ext uri="{BB962C8B-B14F-4D97-AF65-F5344CB8AC3E}">
        <p14:creationId xmlns:p14="http://schemas.microsoft.com/office/powerpoint/2010/main" val="278151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
            <a:ext cx="7886700" cy="2214696"/>
          </a:xfrm>
        </p:spPr>
        <p:txBody>
          <a:bodyPr>
            <a:noAutofit/>
          </a:bodyPr>
          <a:lstStyle/>
          <a:p>
            <a:pPr algn="ctr"/>
            <a:r>
              <a:rPr lang="en-US" sz="2800" b="1" dirty="0">
                <a:solidFill>
                  <a:srgbClr val="FFFF00"/>
                </a:solidFill>
              </a:rPr>
              <a:t>11.	Read Matthew 27:3-10; Acts 1:16-19).  What did Judas try to do after he realized the outcome of his betrayal (Mt. 27:3-5)?  Why would he do that?  Being unable to succeed in his first attempt, what was his final action?  Why would he do that?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214694"/>
            <a:ext cx="7886700" cy="4314607"/>
          </a:xfrm>
        </p:spPr>
        <p:txBody>
          <a:bodyPr>
            <a:normAutofit/>
          </a:bodyPr>
          <a:lstStyle/>
          <a:p>
            <a:r>
              <a:rPr lang="en-US" dirty="0">
                <a:solidFill>
                  <a:schemeClr val="bg1"/>
                </a:solidFill>
              </a:rPr>
              <a:t>Why did Judas return the money?  Guilt</a:t>
            </a:r>
          </a:p>
          <a:p>
            <a:r>
              <a:rPr lang="en-US" dirty="0">
                <a:solidFill>
                  <a:schemeClr val="bg1"/>
                </a:solidFill>
              </a:rPr>
              <a:t>Why did Judas kill himself?  Sorrow (II Cor. 7:10)</a:t>
            </a:r>
          </a:p>
        </p:txBody>
      </p:sp>
    </p:spTree>
    <p:extLst>
      <p:ext uri="{BB962C8B-B14F-4D97-AF65-F5344CB8AC3E}">
        <p14:creationId xmlns:p14="http://schemas.microsoft.com/office/powerpoint/2010/main" val="39049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015069"/>
          </a:xfrm>
        </p:spPr>
        <p:txBody>
          <a:bodyPr>
            <a:noAutofit/>
          </a:bodyPr>
          <a:lstStyle/>
          <a:p>
            <a:pPr algn="ctr"/>
            <a:r>
              <a:rPr lang="en-US" sz="2800" b="1" dirty="0">
                <a:solidFill>
                  <a:srgbClr val="FFFF00"/>
                </a:solidFill>
              </a:rPr>
              <a:t>THE SAD LIFE OF THE MAN WHO SHOULD NOT HAVE BEEN BORN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015068"/>
            <a:ext cx="7886700" cy="5514233"/>
          </a:xfrm>
        </p:spPr>
        <p:txBody>
          <a:bodyPr>
            <a:normAutofit/>
          </a:bodyPr>
          <a:lstStyle/>
          <a:p>
            <a:pPr lvl="0"/>
            <a:r>
              <a:rPr lang="en-US" dirty="0">
                <a:solidFill>
                  <a:schemeClr val="bg1"/>
                </a:solidFill>
              </a:rPr>
              <a:t>Son of Simon (John 13:2,26)</a:t>
            </a:r>
          </a:p>
          <a:p>
            <a:pPr lvl="0"/>
            <a:r>
              <a:rPr lang="en-US" dirty="0">
                <a:solidFill>
                  <a:schemeClr val="bg1"/>
                </a:solidFill>
              </a:rPr>
              <a:t>Called Iscariot (Mt. 10:4; Lk. 22:3; etc.)</a:t>
            </a:r>
          </a:p>
          <a:p>
            <a:pPr lvl="0"/>
            <a:r>
              <a:rPr lang="en-US" dirty="0">
                <a:solidFill>
                  <a:schemeClr val="bg1"/>
                </a:solidFill>
              </a:rPr>
              <a:t>He was chosen by Jesus to be an apostle (Mk. 3:13-19)</a:t>
            </a:r>
          </a:p>
          <a:p>
            <a:pPr lvl="0"/>
            <a:r>
              <a:rPr lang="en-US" dirty="0">
                <a:solidFill>
                  <a:schemeClr val="bg1"/>
                </a:solidFill>
              </a:rPr>
              <a:t>He was given power (Mt. 10:1)</a:t>
            </a:r>
          </a:p>
          <a:p>
            <a:pPr lvl="0"/>
            <a:r>
              <a:rPr lang="en-US" dirty="0">
                <a:solidFill>
                  <a:schemeClr val="bg1"/>
                </a:solidFill>
              </a:rPr>
              <a:t>He went out preaching and performing miracles (Mk. 6:7-13)</a:t>
            </a:r>
          </a:p>
          <a:p>
            <a:pPr lvl="0"/>
            <a:r>
              <a:rPr lang="en-US" dirty="0">
                <a:solidFill>
                  <a:schemeClr val="bg1"/>
                </a:solidFill>
              </a:rPr>
              <a:t>Had the moneybox (John 12:6; 13:29)</a:t>
            </a:r>
          </a:p>
          <a:p>
            <a:pPr lvl="0"/>
            <a:r>
              <a:rPr lang="en-US" dirty="0">
                <a:solidFill>
                  <a:schemeClr val="bg1"/>
                </a:solidFill>
              </a:rPr>
              <a:t>Was offended that a woman would worship Jesus (wasting perfume) (John 12:3-6)</a:t>
            </a:r>
          </a:p>
          <a:p>
            <a:pPr lvl="0"/>
            <a:r>
              <a:rPr lang="en-US" dirty="0">
                <a:solidFill>
                  <a:schemeClr val="bg1"/>
                </a:solidFill>
              </a:rPr>
              <a:t>He was a thief, pilfering from the box (John 12:6)</a:t>
            </a:r>
          </a:p>
        </p:txBody>
      </p:sp>
    </p:spTree>
    <p:extLst>
      <p:ext uri="{BB962C8B-B14F-4D97-AF65-F5344CB8AC3E}">
        <p14:creationId xmlns:p14="http://schemas.microsoft.com/office/powerpoint/2010/main" val="216874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015069"/>
          </a:xfrm>
        </p:spPr>
        <p:txBody>
          <a:bodyPr>
            <a:noAutofit/>
          </a:bodyPr>
          <a:lstStyle/>
          <a:p>
            <a:pPr algn="ctr"/>
            <a:r>
              <a:rPr lang="en-US" sz="2800" b="1" dirty="0">
                <a:solidFill>
                  <a:srgbClr val="FFFF00"/>
                </a:solidFill>
              </a:rPr>
              <a:t>THE SAD LIFE OF THE MAN WHO SHOULD NOT HAVE BEEN BORN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015068"/>
            <a:ext cx="7886700" cy="5514233"/>
          </a:xfrm>
        </p:spPr>
        <p:txBody>
          <a:bodyPr>
            <a:normAutofit fontScale="70000" lnSpcReduction="20000"/>
          </a:bodyPr>
          <a:lstStyle/>
          <a:p>
            <a:pPr lvl="0"/>
            <a:r>
              <a:rPr lang="en-US" dirty="0">
                <a:solidFill>
                  <a:schemeClr val="bg1"/>
                </a:solidFill>
              </a:rPr>
              <a:t>He went to the chief priests and asked how much they would give him to betray Jesus (Mt. 26:14-15)</a:t>
            </a:r>
          </a:p>
          <a:p>
            <a:pPr lvl="0"/>
            <a:r>
              <a:rPr lang="en-US" dirty="0">
                <a:solidFill>
                  <a:schemeClr val="bg1"/>
                </a:solidFill>
              </a:rPr>
              <a:t>For 30 shekels of silver, he was willing to betray Jesus (Mt. 26:15-16)</a:t>
            </a:r>
          </a:p>
          <a:p>
            <a:pPr lvl="0"/>
            <a:r>
              <a:rPr lang="en-US" dirty="0">
                <a:solidFill>
                  <a:schemeClr val="bg1"/>
                </a:solidFill>
              </a:rPr>
              <a:t>He was looking for opportunity to betray Jesus (Mt. 26:16)</a:t>
            </a:r>
          </a:p>
          <a:p>
            <a:pPr lvl="0"/>
            <a:r>
              <a:rPr lang="en-US" dirty="0">
                <a:solidFill>
                  <a:schemeClr val="bg1"/>
                </a:solidFill>
              </a:rPr>
              <a:t>When others learned that one of the twelve would betray Jesus, they did not accuse Judas but were at a loss as to who it might be (John 13:22)</a:t>
            </a:r>
          </a:p>
          <a:p>
            <a:pPr lvl="0"/>
            <a:r>
              <a:rPr lang="en-US" dirty="0">
                <a:solidFill>
                  <a:schemeClr val="bg1"/>
                </a:solidFill>
              </a:rPr>
              <a:t>He asked Jesus if he was the betrayer (Mt. 26:25)</a:t>
            </a:r>
          </a:p>
          <a:p>
            <a:pPr lvl="0"/>
            <a:r>
              <a:rPr lang="en-US" dirty="0">
                <a:solidFill>
                  <a:schemeClr val="bg1"/>
                </a:solidFill>
              </a:rPr>
              <a:t>He went and got the authorities, deliberately leading them to where he knew Jesus would be. (John 18:2-3)</a:t>
            </a:r>
          </a:p>
          <a:p>
            <a:pPr lvl="0"/>
            <a:r>
              <a:rPr lang="en-US" dirty="0">
                <a:solidFill>
                  <a:schemeClr val="bg1"/>
                </a:solidFill>
              </a:rPr>
              <a:t>He betrayed Jesus with a kiss, calling Him Rabbi (Mk. 14:45)</a:t>
            </a:r>
          </a:p>
          <a:p>
            <a:pPr lvl="0"/>
            <a:r>
              <a:rPr lang="en-US" dirty="0">
                <a:solidFill>
                  <a:schemeClr val="bg1"/>
                </a:solidFill>
              </a:rPr>
              <a:t>He saw what happened to Jesus and felt remorse (Mt. 27:3)</a:t>
            </a:r>
          </a:p>
          <a:p>
            <a:pPr lvl="0"/>
            <a:r>
              <a:rPr lang="en-US" dirty="0">
                <a:solidFill>
                  <a:schemeClr val="bg1"/>
                </a:solidFill>
              </a:rPr>
              <a:t>He tried to give back the money (Mt. 27:3)</a:t>
            </a:r>
          </a:p>
          <a:p>
            <a:pPr lvl="0"/>
            <a:r>
              <a:rPr lang="en-US" dirty="0">
                <a:solidFill>
                  <a:schemeClr val="bg1"/>
                </a:solidFill>
              </a:rPr>
              <a:t>He acknowledged that he had sinned and betrayed innocent blood (Mt. 27:4)</a:t>
            </a:r>
          </a:p>
          <a:p>
            <a:pPr lvl="0"/>
            <a:r>
              <a:rPr lang="en-US" dirty="0">
                <a:solidFill>
                  <a:schemeClr val="bg1"/>
                </a:solidFill>
              </a:rPr>
              <a:t>He threw the money into the temple (Mt. 27:5)</a:t>
            </a:r>
          </a:p>
          <a:p>
            <a:pPr lvl="0"/>
            <a:r>
              <a:rPr lang="en-US" dirty="0">
                <a:solidFill>
                  <a:schemeClr val="bg1"/>
                </a:solidFill>
              </a:rPr>
              <a:t>He went away and hung himself (Mt. 27:5)</a:t>
            </a:r>
          </a:p>
          <a:p>
            <a:pPr lvl="0"/>
            <a:r>
              <a:rPr lang="en-US" dirty="0">
                <a:solidFill>
                  <a:schemeClr val="bg1"/>
                </a:solidFill>
              </a:rPr>
              <a:t>The place where he died was called the field of blood (Acts 1:19)</a:t>
            </a:r>
          </a:p>
          <a:p>
            <a:endParaRPr lang="en-US" dirty="0">
              <a:solidFill>
                <a:schemeClr val="bg1"/>
              </a:solidFill>
            </a:endParaRPr>
          </a:p>
        </p:txBody>
      </p:sp>
    </p:spTree>
    <p:extLst>
      <p:ext uri="{BB962C8B-B14F-4D97-AF65-F5344CB8AC3E}">
        <p14:creationId xmlns:p14="http://schemas.microsoft.com/office/powerpoint/2010/main" val="3060688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501630"/>
          </a:xfrm>
        </p:spPr>
        <p:txBody>
          <a:bodyPr>
            <a:noAutofit/>
          </a:bodyPr>
          <a:lstStyle/>
          <a:p>
            <a:pPr algn="ctr"/>
            <a:r>
              <a:rPr lang="en-US" sz="2800" b="1" dirty="0">
                <a:solidFill>
                  <a:srgbClr val="FFFF00"/>
                </a:solidFill>
              </a:rPr>
              <a:t>12.  What a sad life Judas led.  What practical lessons can we take from Judas, the apostle who betrayed Jesus?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60352"/>
            <a:ext cx="7886700" cy="4968949"/>
          </a:xfrm>
        </p:spPr>
        <p:txBody>
          <a:bodyPr>
            <a:normAutofit/>
          </a:bodyPr>
          <a:lstStyle/>
          <a:p>
            <a:r>
              <a:rPr lang="en-US" dirty="0">
                <a:solidFill>
                  <a:schemeClr val="bg1"/>
                </a:solidFill>
              </a:rPr>
              <a:t>No matter the amount of evidence, some will fall away</a:t>
            </a:r>
          </a:p>
          <a:p>
            <a:r>
              <a:rPr lang="en-US" dirty="0">
                <a:solidFill>
                  <a:schemeClr val="bg1"/>
                </a:solidFill>
              </a:rPr>
              <a:t>We cannot expect all who follow Jesus to be righteous and pure of heart</a:t>
            </a:r>
          </a:p>
          <a:p>
            <a:r>
              <a:rPr lang="en-US" dirty="0">
                <a:solidFill>
                  <a:schemeClr val="bg1"/>
                </a:solidFill>
              </a:rPr>
              <a:t>The love of money has a devastating power to corrupt</a:t>
            </a:r>
          </a:p>
          <a:p>
            <a:r>
              <a:rPr lang="en-US" dirty="0">
                <a:solidFill>
                  <a:schemeClr val="bg1"/>
                </a:solidFill>
              </a:rPr>
              <a:t>We can live in such a way that it would have been better that we never lived at all</a:t>
            </a:r>
          </a:p>
          <a:p>
            <a:r>
              <a:rPr lang="en-US" dirty="0">
                <a:solidFill>
                  <a:schemeClr val="bg1"/>
                </a:solidFill>
              </a:rPr>
              <a:t>Disciples of Jesus can become tools for Satan</a:t>
            </a:r>
          </a:p>
        </p:txBody>
      </p:sp>
    </p:spTree>
    <p:extLst>
      <p:ext uri="{BB962C8B-B14F-4D97-AF65-F5344CB8AC3E}">
        <p14:creationId xmlns:p14="http://schemas.microsoft.com/office/powerpoint/2010/main" val="262664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174460"/>
          </a:xfrm>
        </p:spPr>
        <p:txBody>
          <a:bodyPr>
            <a:noAutofit/>
          </a:bodyPr>
          <a:lstStyle/>
          <a:p>
            <a:pPr algn="ctr"/>
            <a:r>
              <a:rPr lang="en-US" sz="2800" b="1" dirty="0">
                <a:solidFill>
                  <a:srgbClr val="FFFF00"/>
                </a:solidFill>
              </a:rPr>
              <a:t>10.  What sad statement does Jesus make about Judas (Mt. 26:24; Mk. 14:21)?</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74459"/>
            <a:ext cx="7886700" cy="5354842"/>
          </a:xfrm>
        </p:spPr>
        <p:txBody>
          <a:bodyPr>
            <a:normAutofit/>
          </a:bodyPr>
          <a:lstStyle/>
          <a:p>
            <a:pPr marL="0" indent="0">
              <a:buNone/>
            </a:pPr>
            <a:endParaRPr lang="en-US" dirty="0">
              <a:solidFill>
                <a:schemeClr val="bg1"/>
              </a:solidFill>
            </a:endParaRPr>
          </a:p>
          <a:p>
            <a:pPr marL="0" indent="0" algn="ctr">
              <a:buNone/>
            </a:pPr>
            <a:r>
              <a:rPr lang="en-US" dirty="0">
                <a:solidFill>
                  <a:schemeClr val="bg1"/>
                </a:solidFill>
              </a:rPr>
              <a:t>“The Son of Man is to go, just as it is written of him; but woe to that man by whom the Son of Man is betrayed!  It would have been good for that man if he had not been born.”</a:t>
            </a:r>
          </a:p>
          <a:p>
            <a:pPr marL="0" indent="0" algn="ctr">
              <a:buNone/>
            </a:pPr>
            <a:r>
              <a:rPr lang="en-US" dirty="0">
                <a:solidFill>
                  <a:schemeClr val="bg1"/>
                </a:solidFill>
              </a:rPr>
              <a:t>Matthew 26:24</a:t>
            </a:r>
          </a:p>
        </p:txBody>
      </p:sp>
    </p:spTree>
    <p:extLst>
      <p:ext uri="{BB962C8B-B14F-4D97-AF65-F5344CB8AC3E}">
        <p14:creationId xmlns:p14="http://schemas.microsoft.com/office/powerpoint/2010/main" val="395431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795244"/>
          </a:xfrm>
        </p:spPr>
        <p:txBody>
          <a:bodyPr>
            <a:noAutofit/>
          </a:bodyPr>
          <a:lstStyle/>
          <a:p>
            <a:pPr algn="ctr"/>
            <a:r>
              <a:rPr lang="en-US" sz="2800" b="1" dirty="0">
                <a:solidFill>
                  <a:srgbClr val="FFFF00"/>
                </a:solidFill>
              </a:rPr>
              <a:t>1.  We don’t know much about Judas’s family and background.  We know his father’s name (John 13:2).  And we know he was called “Iscariot” but what that means is uncertain.</a:t>
            </a:r>
            <a:endParaRPr lang="en-US" sz="2800"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795246"/>
            <a:ext cx="7886700" cy="4734054"/>
          </a:xfrm>
        </p:spPr>
        <p:txBody>
          <a:bodyPr>
            <a:normAutofit/>
          </a:bodyPr>
          <a:lstStyle/>
          <a:p>
            <a:r>
              <a:rPr lang="en-US" dirty="0">
                <a:solidFill>
                  <a:schemeClr val="bg1"/>
                </a:solidFill>
              </a:rPr>
              <a:t>His father was named Simon (John 13:2)</a:t>
            </a:r>
          </a:p>
          <a:p>
            <a:r>
              <a:rPr lang="en-US" dirty="0">
                <a:solidFill>
                  <a:schemeClr val="bg1"/>
                </a:solidFill>
              </a:rPr>
              <a:t>Iscariot is of uncertain meaning</a:t>
            </a:r>
          </a:p>
          <a:p>
            <a:pPr lvl="1"/>
            <a:r>
              <a:rPr lang="en-US" dirty="0">
                <a:solidFill>
                  <a:schemeClr val="bg1"/>
                </a:solidFill>
              </a:rPr>
              <a:t>From the town of </a:t>
            </a:r>
            <a:r>
              <a:rPr lang="en-US" dirty="0" err="1">
                <a:solidFill>
                  <a:schemeClr val="bg1"/>
                </a:solidFill>
              </a:rPr>
              <a:t>Kerioth</a:t>
            </a:r>
            <a:endParaRPr lang="en-US" dirty="0">
              <a:solidFill>
                <a:schemeClr val="bg1"/>
              </a:solidFill>
            </a:endParaRPr>
          </a:p>
          <a:p>
            <a:pPr lvl="1"/>
            <a:r>
              <a:rPr lang="en-US" dirty="0">
                <a:solidFill>
                  <a:schemeClr val="bg1"/>
                </a:solidFill>
              </a:rPr>
              <a:t>From the town of </a:t>
            </a:r>
            <a:r>
              <a:rPr lang="en-US" dirty="0" err="1">
                <a:solidFill>
                  <a:schemeClr val="bg1"/>
                </a:solidFill>
              </a:rPr>
              <a:t>Kartan</a:t>
            </a:r>
            <a:endParaRPr lang="en-US" dirty="0">
              <a:solidFill>
                <a:schemeClr val="bg1"/>
              </a:solidFill>
            </a:endParaRPr>
          </a:p>
          <a:p>
            <a:pPr lvl="1"/>
            <a:r>
              <a:rPr lang="en-US" dirty="0">
                <a:solidFill>
                  <a:schemeClr val="bg1"/>
                </a:solidFill>
              </a:rPr>
              <a:t>A nickname meaning “leather bag”</a:t>
            </a:r>
          </a:p>
          <a:p>
            <a:pPr lvl="1"/>
            <a:r>
              <a:rPr lang="en-US" dirty="0">
                <a:solidFill>
                  <a:schemeClr val="bg1"/>
                </a:solidFill>
              </a:rPr>
              <a:t>A nickname meaning “strangle”</a:t>
            </a:r>
          </a:p>
          <a:p>
            <a:pPr lvl="1"/>
            <a:r>
              <a:rPr lang="en-US" dirty="0">
                <a:solidFill>
                  <a:schemeClr val="bg1"/>
                </a:solidFill>
              </a:rPr>
              <a:t>Connecting Judas to a Zealot named Sicarius</a:t>
            </a:r>
          </a:p>
          <a:p>
            <a:pPr lvl="1"/>
            <a:r>
              <a:rPr lang="en-US" dirty="0">
                <a:solidFill>
                  <a:schemeClr val="bg1"/>
                </a:solidFill>
              </a:rPr>
              <a:t>Regardless, the name Iscariot identified which Judas was being spoken about (John 14:22)</a:t>
            </a:r>
          </a:p>
          <a:p>
            <a:r>
              <a:rPr lang="en-US" dirty="0">
                <a:solidFill>
                  <a:schemeClr val="bg1"/>
                </a:solidFill>
              </a:rPr>
              <a:t>Isn’t it fascinating that we know so little about Judas?</a:t>
            </a:r>
          </a:p>
        </p:txBody>
      </p:sp>
    </p:spTree>
    <p:extLst>
      <p:ext uri="{BB962C8B-B14F-4D97-AF65-F5344CB8AC3E}">
        <p14:creationId xmlns:p14="http://schemas.microsoft.com/office/powerpoint/2010/main" val="268419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
            <a:ext cx="7886700" cy="2147580"/>
          </a:xfrm>
        </p:spPr>
        <p:txBody>
          <a:bodyPr>
            <a:noAutofit/>
          </a:bodyPr>
          <a:lstStyle/>
          <a:p>
            <a:pPr algn="ctr"/>
            <a:r>
              <a:rPr lang="en-US" sz="2800" b="1" dirty="0">
                <a:solidFill>
                  <a:srgbClr val="FFFF00"/>
                </a:solidFill>
              </a:rPr>
              <a:t>2.   How did Judas become an apostle (Mt. 10:1-4; Mk. 3:13-19; Lk. 6:12-16; John 6:70-71)?  We may not understand why Jesus did this, but we can definitely say that He was not surprised at the outcome (John 6:64).</a:t>
            </a:r>
            <a:endParaRPr lang="en-US" sz="2800"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147582"/>
            <a:ext cx="7886700" cy="4381718"/>
          </a:xfrm>
        </p:spPr>
        <p:txBody>
          <a:bodyPr>
            <a:normAutofit/>
          </a:bodyPr>
          <a:lstStyle/>
          <a:p>
            <a:r>
              <a:rPr lang="en-US" dirty="0">
                <a:solidFill>
                  <a:schemeClr val="bg1"/>
                </a:solidFill>
              </a:rPr>
              <a:t>Jesus chose Judas (John 6:70-71) after a night spent in prayer (Lk. 6:12)</a:t>
            </a:r>
          </a:p>
          <a:p>
            <a:r>
              <a:rPr lang="en-US" dirty="0">
                <a:solidFill>
                  <a:schemeClr val="bg1"/>
                </a:solidFill>
              </a:rPr>
              <a:t>I infer from Jesus’ language in John 6:70 that Judas was not chosen </a:t>
            </a:r>
            <a:r>
              <a:rPr lang="en-US" i="1" dirty="0">
                <a:solidFill>
                  <a:schemeClr val="bg1"/>
                </a:solidFill>
              </a:rPr>
              <a:t>because</a:t>
            </a:r>
            <a:r>
              <a:rPr lang="en-US" dirty="0">
                <a:solidFill>
                  <a:schemeClr val="bg1"/>
                </a:solidFill>
              </a:rPr>
              <a:t> he would betray Jesus.</a:t>
            </a:r>
          </a:p>
          <a:p>
            <a:r>
              <a:rPr lang="en-US" dirty="0">
                <a:solidFill>
                  <a:schemeClr val="bg1"/>
                </a:solidFill>
              </a:rPr>
              <a:t>Barnes observes that there was great benefit to having a spy among the twelve.  What better witness to the claims of Jesus could there be than to have one closest to Him betray Him but without accusation of wickedness or deceit?</a:t>
            </a:r>
          </a:p>
        </p:txBody>
      </p:sp>
    </p:spTree>
    <p:extLst>
      <p:ext uri="{BB962C8B-B14F-4D97-AF65-F5344CB8AC3E}">
        <p14:creationId xmlns:p14="http://schemas.microsoft.com/office/powerpoint/2010/main" val="414155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1073791"/>
          </a:xfrm>
        </p:spPr>
        <p:txBody>
          <a:bodyPr>
            <a:noAutofit/>
          </a:bodyPr>
          <a:lstStyle/>
          <a:p>
            <a:pPr algn="ctr"/>
            <a:r>
              <a:rPr lang="en-US" sz="2800" b="1" dirty="0">
                <a:solidFill>
                  <a:srgbClr val="FFFF00"/>
                </a:solidFill>
              </a:rPr>
              <a:t>3.  Thought question – Why did Judas follow Jesus to begin with?</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073791"/>
            <a:ext cx="7886700" cy="5385732"/>
          </a:xfrm>
        </p:spPr>
        <p:txBody>
          <a:bodyPr>
            <a:normAutofit/>
          </a:bodyPr>
          <a:lstStyle/>
          <a:p>
            <a:r>
              <a:rPr lang="en-US" dirty="0">
                <a:solidFill>
                  <a:schemeClr val="bg1"/>
                </a:solidFill>
              </a:rPr>
              <a:t>Did Judas follow Jesus just to make some money?  What money could be made at the very beginning?</a:t>
            </a:r>
          </a:p>
          <a:p>
            <a:r>
              <a:rPr lang="en-US" dirty="0">
                <a:solidFill>
                  <a:schemeClr val="bg1"/>
                </a:solidFill>
              </a:rPr>
              <a:t>Wouldn’t it take a great deal of commitment to follow Jesus and to endure the challenges that came from following Him?</a:t>
            </a:r>
          </a:p>
          <a:p>
            <a:r>
              <a:rPr lang="en-US" dirty="0">
                <a:solidFill>
                  <a:schemeClr val="bg1"/>
                </a:solidFill>
              </a:rPr>
              <a:t>It seems to me that Judas had many flaws that are revealed later but that he also had genuine reason to follow Jesus, at least at the beginning.</a:t>
            </a:r>
          </a:p>
        </p:txBody>
      </p:sp>
    </p:spTree>
    <p:extLst>
      <p:ext uri="{BB962C8B-B14F-4D97-AF65-F5344CB8AC3E}">
        <p14:creationId xmlns:p14="http://schemas.microsoft.com/office/powerpoint/2010/main" val="227082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476463"/>
          </a:xfrm>
        </p:spPr>
        <p:txBody>
          <a:bodyPr>
            <a:noAutofit/>
          </a:bodyPr>
          <a:lstStyle/>
          <a:p>
            <a:pPr algn="ctr"/>
            <a:r>
              <a:rPr lang="en-US" sz="2800" b="1" dirty="0">
                <a:solidFill>
                  <a:srgbClr val="FFFF00"/>
                </a:solidFill>
              </a:rPr>
              <a:t>4.  Looking back, Peter says of Judas, “he was counted among us and received his share in this ministry” (Acts 1:17).  What does he mean by that?</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35185"/>
            <a:ext cx="7886700" cy="4994116"/>
          </a:xfrm>
        </p:spPr>
        <p:txBody>
          <a:bodyPr>
            <a:normAutofit/>
          </a:bodyPr>
          <a:lstStyle/>
          <a:p>
            <a:r>
              <a:rPr lang="en-US" dirty="0">
                <a:solidFill>
                  <a:schemeClr val="bg1"/>
                </a:solidFill>
              </a:rPr>
              <a:t>He shared in the experiences (Mk. 3:14)</a:t>
            </a:r>
          </a:p>
          <a:p>
            <a:r>
              <a:rPr lang="en-US" dirty="0">
                <a:solidFill>
                  <a:schemeClr val="bg1"/>
                </a:solidFill>
              </a:rPr>
              <a:t>He shared in the power (Mt. 10:1; Mk. 6:13; Lk. 9:1-2)</a:t>
            </a:r>
          </a:p>
          <a:p>
            <a:r>
              <a:rPr lang="en-US" dirty="0">
                <a:solidFill>
                  <a:schemeClr val="bg1"/>
                </a:solidFill>
              </a:rPr>
              <a:t>He shared in the work (Mt. 10:5-23; Mk. 6:7-13; Lk. 9:1-2) – someone was paired with Judas and they went out and preached the kingdom was at hand</a:t>
            </a:r>
          </a:p>
          <a:p>
            <a:r>
              <a:rPr lang="en-US" dirty="0">
                <a:solidFill>
                  <a:schemeClr val="bg1"/>
                </a:solidFill>
              </a:rPr>
              <a:t>He shared in the suffering (Mt. 10:5-23; Mk. 6:7-13)</a:t>
            </a:r>
          </a:p>
          <a:p>
            <a:r>
              <a:rPr lang="en-US" dirty="0">
                <a:solidFill>
                  <a:schemeClr val="bg1"/>
                </a:solidFill>
              </a:rPr>
              <a:t>He shared in the responsibility (Acts 1:17ff)</a:t>
            </a:r>
          </a:p>
        </p:txBody>
      </p:sp>
    </p:spTree>
    <p:extLst>
      <p:ext uri="{BB962C8B-B14F-4D97-AF65-F5344CB8AC3E}">
        <p14:creationId xmlns:p14="http://schemas.microsoft.com/office/powerpoint/2010/main" val="25783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484852"/>
          </a:xfrm>
        </p:spPr>
        <p:txBody>
          <a:bodyPr>
            <a:noAutofit/>
          </a:bodyPr>
          <a:lstStyle/>
          <a:p>
            <a:pPr algn="ctr"/>
            <a:r>
              <a:rPr lang="en-US" sz="2800" b="1" dirty="0">
                <a:solidFill>
                  <a:srgbClr val="FFFF00"/>
                </a:solidFill>
              </a:rPr>
              <a:t>5.  John 12:1-8 – What role did Judas have?  How had he handled that?  Does this offer any practical lessons for us today?</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68741"/>
            <a:ext cx="7886700" cy="4960560"/>
          </a:xfrm>
        </p:spPr>
        <p:txBody>
          <a:bodyPr>
            <a:normAutofit lnSpcReduction="10000"/>
          </a:bodyPr>
          <a:lstStyle/>
          <a:p>
            <a:r>
              <a:rPr lang="en-US" dirty="0">
                <a:solidFill>
                  <a:schemeClr val="bg1"/>
                </a:solidFill>
              </a:rPr>
              <a:t>Judas had the money box (John 12:6)</a:t>
            </a:r>
          </a:p>
          <a:p>
            <a:r>
              <a:rPr lang="en-US" dirty="0">
                <a:solidFill>
                  <a:schemeClr val="bg1"/>
                </a:solidFill>
              </a:rPr>
              <a:t>He had been stealing from the money box (John 12:6)</a:t>
            </a:r>
          </a:p>
          <a:p>
            <a:pPr lvl="1"/>
            <a:r>
              <a:rPr lang="en-US" dirty="0">
                <a:solidFill>
                  <a:schemeClr val="bg1"/>
                </a:solidFill>
              </a:rPr>
              <a:t>Doesn’t this give further evidence that Judas was not simply an apostle for the purpose of betraying Jesus?  For whatever reason, he was a trusted disciple.</a:t>
            </a:r>
          </a:p>
          <a:p>
            <a:pPr lvl="1"/>
            <a:r>
              <a:rPr lang="en-US" dirty="0">
                <a:solidFill>
                  <a:schemeClr val="bg1"/>
                </a:solidFill>
              </a:rPr>
              <a:t>We also see some of Judas’ character.  He appeared to care about the poor but really cared about himself.</a:t>
            </a:r>
          </a:p>
          <a:p>
            <a:r>
              <a:rPr lang="en-US" dirty="0">
                <a:solidFill>
                  <a:schemeClr val="bg1"/>
                </a:solidFill>
              </a:rPr>
              <a:t>Lessons for today</a:t>
            </a:r>
          </a:p>
          <a:p>
            <a:pPr lvl="1"/>
            <a:r>
              <a:rPr lang="en-US" dirty="0">
                <a:solidFill>
                  <a:schemeClr val="bg1"/>
                </a:solidFill>
              </a:rPr>
              <a:t>The misbehavior and corruption of a follower does not necessarily nullify the validity of the leader</a:t>
            </a:r>
          </a:p>
          <a:p>
            <a:pPr lvl="1"/>
            <a:r>
              <a:rPr lang="en-US" dirty="0">
                <a:solidFill>
                  <a:schemeClr val="bg1"/>
                </a:solidFill>
              </a:rPr>
              <a:t>It isn’t wise to have blind trust in those who hold the money</a:t>
            </a:r>
          </a:p>
        </p:txBody>
      </p:sp>
    </p:spTree>
    <p:extLst>
      <p:ext uri="{BB962C8B-B14F-4D97-AF65-F5344CB8AC3E}">
        <p14:creationId xmlns:p14="http://schemas.microsoft.com/office/powerpoint/2010/main" val="119370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
            <a:ext cx="7886700" cy="1820412"/>
          </a:xfrm>
        </p:spPr>
        <p:txBody>
          <a:bodyPr>
            <a:noAutofit/>
          </a:bodyPr>
          <a:lstStyle/>
          <a:p>
            <a:pPr algn="ctr"/>
            <a:r>
              <a:rPr lang="en-US" sz="2800" b="1" dirty="0">
                <a:solidFill>
                  <a:srgbClr val="FFFF00"/>
                </a:solidFill>
              </a:rPr>
              <a:t>6.  How did the other apostles respond when they learned that someone would betray Jesus?  Did they understand even after Jesus made it pretty obvious who He was talking about? (John 13:21-30)</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20411"/>
            <a:ext cx="7886700" cy="4708890"/>
          </a:xfrm>
        </p:spPr>
        <p:txBody>
          <a:bodyPr>
            <a:normAutofit/>
          </a:bodyPr>
          <a:lstStyle/>
          <a:p>
            <a:r>
              <a:rPr lang="en-US" dirty="0">
                <a:solidFill>
                  <a:schemeClr val="bg1"/>
                </a:solidFill>
              </a:rPr>
              <a:t>“looking at one another, at a loss to know of which one He was speaking (John 13:22)</a:t>
            </a:r>
          </a:p>
          <a:p>
            <a:r>
              <a:rPr lang="en-US" dirty="0">
                <a:solidFill>
                  <a:schemeClr val="bg1"/>
                </a:solidFill>
              </a:rPr>
              <a:t>They ask if they are the one (Mt. 26:22)</a:t>
            </a:r>
          </a:p>
          <a:p>
            <a:r>
              <a:rPr lang="en-US" dirty="0">
                <a:solidFill>
                  <a:schemeClr val="bg1"/>
                </a:solidFill>
              </a:rPr>
              <a:t>No one seems to suspect Judas</a:t>
            </a:r>
          </a:p>
          <a:p>
            <a:r>
              <a:rPr lang="en-US" dirty="0">
                <a:solidFill>
                  <a:schemeClr val="bg1"/>
                </a:solidFill>
              </a:rPr>
              <a:t>Even after Jesus makes it pretty obvious, the disciples are able to conjure up other explanations for what Jesus was saying (John 13:29)</a:t>
            </a:r>
          </a:p>
        </p:txBody>
      </p:sp>
    </p:spTree>
    <p:extLst>
      <p:ext uri="{BB962C8B-B14F-4D97-AF65-F5344CB8AC3E}">
        <p14:creationId xmlns:p14="http://schemas.microsoft.com/office/powerpoint/2010/main" val="244951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264AC-1DA0-421C-83A6-8015A83781A3}"/>
              </a:ext>
            </a:extLst>
          </p:cNvPr>
          <p:cNvSpPr>
            <a:spLocks noGrp="1"/>
          </p:cNvSpPr>
          <p:nvPr>
            <p:ph type="title"/>
          </p:nvPr>
        </p:nvSpPr>
        <p:spPr/>
        <p:txBody>
          <a:bodyPr/>
          <a:lstStyle/>
          <a:p>
            <a:pPr algn="ctr"/>
            <a:r>
              <a:rPr lang="en-US" b="1" dirty="0">
                <a:solidFill>
                  <a:schemeClr val="bg1"/>
                </a:solidFill>
              </a:rPr>
              <a:t>SURPRISED BY JUDAS</a:t>
            </a:r>
          </a:p>
        </p:txBody>
      </p:sp>
      <p:sp>
        <p:nvSpPr>
          <p:cNvPr id="3" name="Content Placeholder 2">
            <a:extLst>
              <a:ext uri="{FF2B5EF4-FFF2-40B4-BE49-F238E27FC236}">
                <a16:creationId xmlns:a16="http://schemas.microsoft.com/office/drawing/2014/main" id="{D7616017-CFF9-4043-83BE-E5F73C7D65D0}"/>
              </a:ext>
            </a:extLst>
          </p:cNvPr>
          <p:cNvSpPr>
            <a:spLocks noGrp="1"/>
          </p:cNvSpPr>
          <p:nvPr>
            <p:ph idx="1"/>
          </p:nvPr>
        </p:nvSpPr>
        <p:spPr/>
        <p:txBody>
          <a:bodyPr/>
          <a:lstStyle/>
          <a:p>
            <a:r>
              <a:rPr lang="en-US" dirty="0">
                <a:solidFill>
                  <a:schemeClr val="bg1"/>
                </a:solidFill>
              </a:rPr>
              <a:t>Somehow he lived in such a way that none of the apostles suspected he would be the betrayer</a:t>
            </a:r>
          </a:p>
          <a:p>
            <a:r>
              <a:rPr lang="en-US" dirty="0">
                <a:solidFill>
                  <a:schemeClr val="bg1"/>
                </a:solidFill>
              </a:rPr>
              <a:t>He thought so little of Jesus’ power that he intended to betray Jesus and seemed to think he could get away with it (John 12:4)</a:t>
            </a:r>
          </a:p>
          <a:p>
            <a:r>
              <a:rPr lang="en-US" dirty="0">
                <a:solidFill>
                  <a:schemeClr val="bg1"/>
                </a:solidFill>
              </a:rPr>
              <a:t>Jesus had recently killed a tree (Mt. 21:18-22).  Why wasn’t Judas scared to betray Jesus?</a:t>
            </a:r>
          </a:p>
          <a:p>
            <a:r>
              <a:rPr lang="en-US" dirty="0">
                <a:solidFill>
                  <a:schemeClr val="bg1"/>
                </a:solidFill>
              </a:rPr>
              <a:t>That he goes through with the betrayal after seemingly being caught (Mt. 26:25; John 13:26-30)</a:t>
            </a:r>
          </a:p>
        </p:txBody>
      </p:sp>
    </p:spTree>
    <p:extLst>
      <p:ext uri="{BB962C8B-B14F-4D97-AF65-F5344CB8AC3E}">
        <p14:creationId xmlns:p14="http://schemas.microsoft.com/office/powerpoint/2010/main" val="13290307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7653</TotalTime>
  <Words>1847</Words>
  <Application>Microsoft Office PowerPoint</Application>
  <PresentationFormat>On-screen Show (4:3)</PresentationFormat>
  <Paragraphs>113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APOSTLES Lesson 12 JUDAS THE BETRAYER</vt:lpstr>
      <vt:lpstr>10.  What sad statement does Jesus make about Judas (Mt. 26:24; Mk. 14:21)?</vt:lpstr>
      <vt:lpstr>1.  We don’t know much about Judas’s family and background.  We know his father’s name (John 13:2).  And we know he was called “Iscariot” but what that means is uncertain.</vt:lpstr>
      <vt:lpstr>2.   How did Judas become an apostle (Mt. 10:1-4; Mk. 3:13-19; Lk. 6:12-16; John 6:70-71)?  We may not understand why Jesus did this, but we can definitely say that He was not surprised at the outcome (John 6:64).</vt:lpstr>
      <vt:lpstr>3.  Thought question – Why did Judas follow Jesus to begin with?</vt:lpstr>
      <vt:lpstr>4.  Looking back, Peter says of Judas, “he was counted among us and received his share in this ministry” (Acts 1:17).  What does he mean by that?</vt:lpstr>
      <vt:lpstr>5.  John 12:1-8 – What role did Judas have?  How had he handled that?  Does this offer any practical lessons for us today?</vt:lpstr>
      <vt:lpstr>6.  How did the other apostles respond when they learned that someone would betray Jesus?  Did they understand even after Jesus made it pretty obvious who He was talking about? (John 13:21-30)</vt:lpstr>
      <vt:lpstr>SURPRISED BY JUDAS</vt:lpstr>
      <vt:lpstr>7.  When it comes to Judas betraying Jesus, he did not act alone (Lk. 22:3; John 13:2,27).  Does this mean that Judas was nothing more than a puppet (John 12:4) and he is not accountable for his actions?</vt:lpstr>
      <vt:lpstr>8.  How much did the chief priests offer Judas (Mt. 26:14-16)?  Why were they willing (glad even – Mk. 14:11) to offer him anything (Mt. 26:3-5)?</vt:lpstr>
      <vt:lpstr>9.   What had Judas seen and experienced that should have prevented him from betraying Jesus?</vt:lpstr>
      <vt:lpstr>THE BETRAYAL (Mt. 26:47-50; Mk. 14:43-46; Lk. 22:47-48; John 18:2-6)</vt:lpstr>
      <vt:lpstr>11. Read Matthew 27:3-10; Acts 1:16-19).  What did Judas try to do after he realized the outcome of his betrayal (Mt. 27:3-5)?  Why would he do that?  Being unable to succeed in his first attempt, what was his final action?  Why would he do that?</vt:lpstr>
      <vt:lpstr>11. Read Matthew 27:3-10; Acts 1:16-19).  What did Judas try to do after he realized the outcome of his betrayal (Mt. 27:3-5)?  Why would he do that?  Being unable to succeed in his first attempt, what was his final action?  Why would he do that?</vt:lpstr>
      <vt:lpstr>THE SAD LIFE OF THE MAN WHO SHOULD NOT HAVE BEEN BORN</vt:lpstr>
      <vt:lpstr>THE SAD LIFE OF THE MAN WHO SHOULD NOT HAVE BEEN BORN</vt:lpstr>
      <vt:lpstr>12.  What a sad life Judas led.  What practical lessons can we take from Judas, the apostle who betrayed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Jared Hagan</cp:lastModifiedBy>
  <cp:revision>198</cp:revision>
  <cp:lastPrinted>2021-06-23T22:43:41Z</cp:lastPrinted>
  <dcterms:created xsi:type="dcterms:W3CDTF">2020-06-28T07:20:46Z</dcterms:created>
  <dcterms:modified xsi:type="dcterms:W3CDTF">2021-06-24T00:11:45Z</dcterms:modified>
</cp:coreProperties>
</file>